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  <p:sldMasterId id="2147483660" r:id="rId2"/>
    <p:sldMasterId id="2147483673" r:id="rId3"/>
  </p:sldMasterIdLst>
  <p:notesMasterIdLst>
    <p:notesMasterId r:id="rId4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theme" Target="theme/theme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 /><Relationship Id="rId44" Type="http://schemas.openxmlformats.org/officeDocument/2006/relationships/tableStyles" Target="tableStyles.xml" /><Relationship Id="rId4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idx="1" hasCustomPrompt="0"/>
          </p:nvPr>
        </p:nvSpPr>
        <p:spPr bwMode="auto"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64E5CA-EA6C-4BAE-AB40-8298FAF9F65E}" type="datetimeFigureOut">
              <a:rPr lang="en-GB"/>
              <a:t/>
            </a:fld>
            <a:endParaRPr lang="en-GB"/>
          </a:p>
        </p:txBody>
      </p:sp>
      <p:sp>
        <p:nvSpPr>
          <p:cNvPr id="4" name="Slide Image Placeholder 3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Notes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BAF5F2-64C7-4462-8D84-F4F9A6C1A74B}" type="slidenum">
              <a:rPr lang="en-GB"/>
              <a:t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3" name="Notizen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Mention: (100) </a:t>
            </a:r>
            <a:r>
              <a:rPr lang="de-AT"/>
              <a:t>is</a:t>
            </a:r>
            <a:r>
              <a:rPr lang="de-AT"/>
              <a:t> fastest </a:t>
            </a:r>
            <a:r>
              <a:rPr lang="de-AT"/>
              <a:t>growing</a:t>
            </a:r>
            <a:r>
              <a:rPr lang="de-AT"/>
              <a:t> </a:t>
            </a:r>
            <a:r>
              <a:rPr lang="de-AT"/>
              <a:t>direction</a:t>
            </a:r>
            <a:r>
              <a:rPr lang="de-AT"/>
              <a:t>!</a:t>
            </a:r>
            <a:endParaRPr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/>
        <p:txBody>
          <a:bodyPr/>
          <a:lstStyle/>
          <a:p>
            <a:pPr>
              <a:defRPr/>
            </a:pPr>
            <a:fld id="{50BAF5F2-64C7-4462-8D84-F4F9A6C1A74B}" type="slidenum">
              <a:rPr lang="en-GB"/>
              <a:t/>
            </a:fld>
            <a:endParaRPr lang="en-GB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7486650" y="170549"/>
            <a:ext cx="1642442" cy="601064"/>
          </a:xfrm>
          <a:prstGeom prst="rect">
            <a:avLst/>
          </a:prstGeom>
        </p:spPr>
      </p:pic>
      <p:pic>
        <p:nvPicPr>
          <p:cNvPr id="10" name="Grafik 9" hidden="0"/>
          <p:cNvPicPr>
            <a:picLocks noChangeAspect="1"/>
          </p:cNvPicPr>
          <p:nvPr isPhoto="0" userDrawn="1"/>
        </p:nvPicPr>
        <p:blipFill>
          <a:blip r:embed="rId3"/>
          <a:srcRect l="32956" t="14048" r="22073" b="0"/>
          <a:stretch/>
        </p:blipFill>
        <p:spPr bwMode="auto">
          <a:xfrm>
            <a:off x="-1" y="17253"/>
            <a:ext cx="2664069" cy="4979038"/>
          </a:xfrm>
          <a:prstGeom prst="rect">
            <a:avLst/>
          </a:prstGeom>
        </p:spPr>
      </p:pic>
      <p:pic>
        <p:nvPicPr>
          <p:cNvPr id="11" name="Grafik 10" hidden="0"/>
          <p:cNvPicPr>
            <a:picLocks noChangeAspect="1"/>
          </p:cNvPicPr>
          <p:nvPr isPhoto="0" userDrawn="1"/>
        </p:nvPicPr>
        <p:blipFill>
          <a:blip r:embed="rId3"/>
          <a:srcRect l="32658" t="0" r="22372" b="10739"/>
          <a:stretch/>
        </p:blipFill>
        <p:spPr bwMode="auto">
          <a:xfrm>
            <a:off x="-17587" y="1660910"/>
            <a:ext cx="2664069" cy="5170713"/>
          </a:xfrm>
          <a:prstGeom prst="rect">
            <a:avLst/>
          </a:prstGeom>
        </p:spPr>
      </p:pic>
      <p:sp>
        <p:nvSpPr>
          <p:cNvPr id="12" name="Rechteck 11" hidden="0"/>
          <p:cNvSpPr/>
          <p:nvPr isPhoto="0" userDrawn="1"/>
        </p:nvSpPr>
        <p:spPr bwMode="auto">
          <a:xfrm rot="5400000">
            <a:off x="-2086650" y="2080568"/>
            <a:ext cx="6855122" cy="2699241"/>
          </a:xfrm>
          <a:prstGeom prst="rect">
            <a:avLst/>
          </a:prstGeom>
          <a:gradFill>
            <a:gsLst>
              <a:gs pos="12000">
                <a:schemeClr val="bg1"/>
              </a:gs>
              <a:gs pos="100000">
                <a:schemeClr val="bg1">
                  <a:alpha val="0"/>
                  <a:lumMod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" name="Picture 13" hidden="0"/>
          <p:cNvPicPr>
            <a:picLocks noChangeAspect="1"/>
          </p:cNvPicPr>
          <p:nvPr isPhoto="0"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29211" b="0"/>
          <a:stretch/>
        </p:blipFill>
        <p:spPr bwMode="auto">
          <a:xfrm>
            <a:off x="2148114" y="1426211"/>
            <a:ext cx="7008586" cy="4849043"/>
          </a:xfrm>
          <a:prstGeom prst="rect">
            <a:avLst/>
          </a:prstGeom>
        </p:spPr>
      </p:pic>
      <p:sp>
        <p:nvSpPr>
          <p:cNvPr id="17" name="Rectangle 3" hidden="0"/>
          <p:cNvSpPr>
            <a:spLocks noChangeArrowheads="1"/>
          </p:cNvSpPr>
          <p:nvPr isPhoto="0" userDrawn="1"/>
        </p:nvSpPr>
        <p:spPr bwMode="auto">
          <a:xfrm>
            <a:off x="2165532" y="6476999"/>
            <a:ext cx="6980978" cy="1856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/>
              </a:rPr>
              <a:t>DocDays</a:t>
            </a:r>
            <a:r>
              <a:rPr lang="en-US" sz="1400">
                <a:solidFill>
                  <a:schemeClr val="bg1"/>
                </a:solidFill>
                <a:latin typeface="Arial"/>
              </a:rPr>
              <a:t> 2022</a:t>
            </a:r>
            <a:r>
              <a:rPr lang="en-US" sz="1400">
                <a:solidFill>
                  <a:srgbClr val="808080"/>
                </a:solidFill>
                <a:latin typeface="Arial"/>
              </a:rPr>
              <a:t>				                          </a:t>
            </a:r>
            <a:r>
              <a:rPr lang="en-US" sz="1400">
                <a:solidFill>
                  <a:schemeClr val="bg1"/>
                </a:solidFill>
                <a:latin typeface="Arial"/>
              </a:rPr>
              <a:t>28-02-2022</a:t>
            </a:r>
            <a:endParaRPr lang="en-US" sz="140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Rectangle 3" hidden="0"/>
          <p:cNvSpPr>
            <a:spLocks noChangeArrowheads="1"/>
          </p:cNvSpPr>
          <p:nvPr isPhoto="0" userDrawn="1"/>
        </p:nvSpPr>
        <p:spPr bwMode="auto">
          <a:xfrm>
            <a:off x="2165532" y="864904"/>
            <a:ext cx="6980978" cy="173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Arial"/>
              </a:rPr>
              <a:t> Graz University of Technology - Institute of Solid State Physics</a:t>
            </a:r>
            <a:endParaRPr/>
          </a:p>
        </p:txBody>
      </p:sp>
      <p:pic>
        <p:nvPicPr>
          <p:cNvPr id="13" name="Picture 1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6774738" y="123709"/>
            <a:ext cx="617248" cy="707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  <p:sp>
        <p:nvSpPr>
          <p:cNvPr id="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30238" y="2505074"/>
            <a:ext cx="386873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7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8" name="Fußzeilenplatzhalt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Foliennummernplatzhalt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3" name="Fußzeilenplatzhalt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liennummernplatzhalter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  <p:sp>
        <p:nvSpPr>
          <p:cNvPr id="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30238" y="2505074"/>
            <a:ext cx="386873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7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8" name="Fußzeilenplatzhalt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Foliennummernplatzhalt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3" name="Fußzeilenplatzhalt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/>
            </a:fld>
            <a:endParaRPr lang="de-A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A4B0B08-D351-458F-A9AC-46A5264A3B7B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</a:schemeClr>
                </a:solidFill>
                <a:latin typeface="Arial Black"/>
              </a:defRPr>
            </a:lvl1pPr>
          </a:lstStyle>
          <a:p>
            <a:pPr>
              <a:defRPr/>
            </a:pPr>
            <a:fld id="{1F2C3932-B366-4ABB-8185-67A6B1AA2F7B}" type="slidenum">
              <a:rPr lang="en-GB"/>
              <a:t/>
            </a:fld>
            <a:endParaRPr lang="en-GB"/>
          </a:p>
        </p:txBody>
      </p:sp>
      <p:sp>
        <p:nvSpPr>
          <p:cNvPr id="7" name="Line 5" hidden="0"/>
          <p:cNvSpPr>
            <a:spLocks noChangeShapeType="1"/>
          </p:cNvSpPr>
          <p:nvPr isPhoto="0" userDrawn="1"/>
        </p:nvSpPr>
        <p:spPr bwMode="auto">
          <a:xfrm>
            <a:off x="990600" y="6248400"/>
            <a:ext cx="7010399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pic>
        <p:nvPicPr>
          <p:cNvPr id="8" name="Picture 7" hidden="0"/>
          <p:cNvPicPr>
            <a:picLocks noChangeAspect="1"/>
          </p:cNvPicPr>
          <p:nvPr isPhoto="0" userDrawn="1"/>
        </p:nvPicPr>
        <p:blipFill>
          <a:blip r:embed="rId13"/>
          <a:stretch/>
        </p:blipFill>
        <p:spPr bwMode="auto">
          <a:xfrm>
            <a:off x="990600" y="6319838"/>
            <a:ext cx="1325123" cy="484938"/>
          </a:xfrm>
          <a:prstGeom prst="rect">
            <a:avLst/>
          </a:prstGeom>
        </p:spPr>
      </p:pic>
      <p:sp>
        <p:nvSpPr>
          <p:cNvPr id="9" name="Rectangle 8" hidden="0"/>
          <p:cNvSpPr/>
          <p:nvPr isPhoto="0" userDrawn="1"/>
        </p:nvSpPr>
        <p:spPr bwMode="auto">
          <a:xfrm>
            <a:off x="1033780" y="907945"/>
            <a:ext cx="8102600" cy="7006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" name="Group 9" hidden="0"/>
          <p:cNvGrpSpPr/>
          <p:nvPr isPhoto="0" userDrawn="1"/>
        </p:nvGrpSpPr>
        <p:grpSpPr bwMode="auto">
          <a:xfrm>
            <a:off x="0" y="455222"/>
            <a:ext cx="1049020" cy="700877"/>
            <a:chOff x="0" y="326178"/>
            <a:chExt cx="1049020" cy="700877"/>
          </a:xfrm>
          <a:solidFill>
            <a:schemeClr val="accent3">
              <a:lumMod val="50000"/>
            </a:schemeClr>
          </a:solidFill>
        </p:grpSpPr>
        <p:sp>
          <p:nvSpPr>
            <p:cNvPr id="11" name="Rectangle 10" hidden="0"/>
            <p:cNvSpPr/>
            <p:nvPr isPhoto="0" userDrawn="0"/>
          </p:nvSpPr>
          <p:spPr bwMode="auto">
            <a:xfrm>
              <a:off x="0" y="508000"/>
              <a:ext cx="319314" cy="341841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 hidden="0"/>
            <p:cNvSpPr/>
            <p:nvPr isPhoto="0" userDrawn="0"/>
          </p:nvSpPr>
          <p:spPr bwMode="auto">
            <a:xfrm>
              <a:off x="179705" y="685214"/>
              <a:ext cx="319314" cy="341841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 hidden="0"/>
            <p:cNvSpPr/>
            <p:nvPr isPhoto="0" userDrawn="0"/>
          </p:nvSpPr>
          <p:spPr bwMode="auto">
            <a:xfrm>
              <a:off x="363764" y="508000"/>
              <a:ext cx="319314" cy="341841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 hidden="0"/>
            <p:cNvSpPr/>
            <p:nvPr isPhoto="0" userDrawn="0"/>
          </p:nvSpPr>
          <p:spPr bwMode="auto">
            <a:xfrm>
              <a:off x="554355" y="326178"/>
              <a:ext cx="319314" cy="341841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 hidden="0"/>
            <p:cNvSpPr/>
            <p:nvPr isPhoto="0" userDrawn="0"/>
          </p:nvSpPr>
          <p:spPr bwMode="auto">
            <a:xfrm>
              <a:off x="729706" y="507121"/>
              <a:ext cx="319314" cy="341841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6" name="Picture 1" hidden="0"/>
          <p:cNvPicPr>
            <a:picLocks noChangeAspect="1"/>
          </p:cNvPicPr>
          <p:nvPr isPhoto="0" userDrawn="1"/>
        </p:nvPicPr>
        <p:blipFill>
          <a:blip r:embed="rId14"/>
          <a:stretch/>
        </p:blipFill>
        <p:spPr bwMode="auto">
          <a:xfrm>
            <a:off x="2407305" y="6275233"/>
            <a:ext cx="485363" cy="556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300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1800">
          <a:solidFill>
            <a:schemeClr val="tx1"/>
          </a:solidFill>
          <a:latin typeface="Arial  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 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 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 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 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</a:schemeClr>
                </a:solidFill>
                <a:latin typeface="Arial Black"/>
              </a:defRPr>
            </a:lvl1pPr>
          </a:lstStyle>
          <a:p>
            <a:pPr>
              <a:defRPr/>
            </a:pPr>
            <a:fld id="{1F2C3932-B366-4ABB-8185-67A6B1AA2F7B}" type="slidenum">
              <a:rPr lang="en-GB"/>
              <a:t/>
            </a:fld>
            <a:endParaRPr lang="en-GB"/>
          </a:p>
        </p:txBody>
      </p:sp>
      <p:sp>
        <p:nvSpPr>
          <p:cNvPr id="10" name="Line 5" hidden="0"/>
          <p:cNvSpPr>
            <a:spLocks noChangeShapeType="1"/>
          </p:cNvSpPr>
          <p:nvPr isPhoto="0" userDrawn="1"/>
        </p:nvSpPr>
        <p:spPr bwMode="auto">
          <a:xfrm>
            <a:off x="990600" y="6248400"/>
            <a:ext cx="7010399" cy="0"/>
          </a:xfrm>
          <a:prstGeom prst="line">
            <a:avLst/>
          </a:prstGeom>
          <a:noFill/>
          <a:ln w="38100">
            <a:solidFill>
              <a:srgbClr val="30548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pic>
        <p:nvPicPr>
          <p:cNvPr id="11" name="Picture 7" hidden="0"/>
          <p:cNvPicPr>
            <a:picLocks noChangeAspect="1"/>
          </p:cNvPicPr>
          <p:nvPr isPhoto="0" userDrawn="1"/>
        </p:nvPicPr>
        <p:blipFill>
          <a:blip r:embed="rId14"/>
          <a:stretch/>
        </p:blipFill>
        <p:spPr bwMode="auto">
          <a:xfrm>
            <a:off x="990600" y="6319838"/>
            <a:ext cx="1325123" cy="484938"/>
          </a:xfrm>
          <a:prstGeom prst="rect">
            <a:avLst/>
          </a:prstGeom>
        </p:spPr>
      </p:pic>
      <p:sp>
        <p:nvSpPr>
          <p:cNvPr id="12" name="Rectangle 8" hidden="0"/>
          <p:cNvSpPr/>
          <p:nvPr isPhoto="0" userDrawn="1"/>
        </p:nvSpPr>
        <p:spPr bwMode="auto">
          <a:xfrm>
            <a:off x="1033780" y="907945"/>
            <a:ext cx="8102600" cy="70061"/>
          </a:xfrm>
          <a:prstGeom prst="rect">
            <a:avLst/>
          </a:prstGeom>
          <a:solidFill>
            <a:srgbClr val="305486"/>
          </a:solidFill>
          <a:ln>
            <a:solidFill>
              <a:srgbClr val="305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3" name="Group 9" hidden="0"/>
          <p:cNvGrpSpPr/>
          <p:nvPr isPhoto="0" userDrawn="1"/>
        </p:nvGrpSpPr>
        <p:grpSpPr bwMode="auto">
          <a:xfrm>
            <a:off x="0" y="455222"/>
            <a:ext cx="1049020" cy="700877"/>
            <a:chOff x="0" y="326178"/>
            <a:chExt cx="1049020" cy="700877"/>
          </a:xfrm>
          <a:solidFill>
            <a:srgbClr val="305486"/>
          </a:solidFill>
        </p:grpSpPr>
        <p:sp>
          <p:nvSpPr>
            <p:cNvPr id="14" name="Rectangle 10" hidden="0"/>
            <p:cNvSpPr/>
            <p:nvPr isPhoto="0" userDrawn="0"/>
          </p:nvSpPr>
          <p:spPr bwMode="auto">
            <a:xfrm>
              <a:off x="0" y="508000"/>
              <a:ext cx="319314" cy="341841"/>
            </a:xfrm>
            <a:prstGeom prst="rect">
              <a:avLst/>
            </a:prstGeom>
            <a:grpFill/>
            <a:ln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1" hidden="0"/>
            <p:cNvSpPr/>
            <p:nvPr isPhoto="0" userDrawn="0"/>
          </p:nvSpPr>
          <p:spPr bwMode="auto">
            <a:xfrm>
              <a:off x="179705" y="685214"/>
              <a:ext cx="319314" cy="341841"/>
            </a:xfrm>
            <a:prstGeom prst="rect">
              <a:avLst/>
            </a:prstGeom>
            <a:grpFill/>
            <a:ln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2" hidden="0"/>
            <p:cNvSpPr/>
            <p:nvPr isPhoto="0" userDrawn="0"/>
          </p:nvSpPr>
          <p:spPr bwMode="auto">
            <a:xfrm>
              <a:off x="363764" y="508000"/>
              <a:ext cx="319314" cy="341841"/>
            </a:xfrm>
            <a:prstGeom prst="rect">
              <a:avLst/>
            </a:prstGeom>
            <a:grpFill/>
            <a:ln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3" hidden="0"/>
            <p:cNvSpPr/>
            <p:nvPr isPhoto="0" userDrawn="0"/>
          </p:nvSpPr>
          <p:spPr bwMode="auto">
            <a:xfrm>
              <a:off x="554355" y="326178"/>
              <a:ext cx="319314" cy="341841"/>
            </a:xfrm>
            <a:prstGeom prst="rect">
              <a:avLst/>
            </a:prstGeom>
            <a:grpFill/>
            <a:ln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4" hidden="0"/>
            <p:cNvSpPr/>
            <p:nvPr isPhoto="0" userDrawn="0"/>
          </p:nvSpPr>
          <p:spPr bwMode="auto">
            <a:xfrm>
              <a:off x="729706" y="507121"/>
              <a:ext cx="319314" cy="341841"/>
            </a:xfrm>
            <a:prstGeom prst="rect">
              <a:avLst/>
            </a:prstGeom>
            <a:grpFill/>
            <a:ln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9" name="Picture 1" hidden="0"/>
          <p:cNvPicPr>
            <a:picLocks noChangeAspect="1"/>
          </p:cNvPicPr>
          <p:nvPr isPhoto="0" userDrawn="1"/>
        </p:nvPicPr>
        <p:blipFill>
          <a:blip r:embed="rId15"/>
          <a:stretch/>
        </p:blipFill>
        <p:spPr bwMode="auto">
          <a:xfrm>
            <a:off x="2407305" y="6275233"/>
            <a:ext cx="485363" cy="556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3000">
          <a:solidFill>
            <a:schemeClr val="accent3">
              <a:lumMod val="50000"/>
            </a:schemeClr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1800">
          <a:solidFill>
            <a:schemeClr val="accent3">
              <a:lumMod val="50000"/>
            </a:schemeClr>
          </a:solidFill>
          <a:latin typeface="Arial  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8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</a:schemeClr>
                </a:solidFill>
                <a:latin typeface="Arial Black"/>
              </a:defRPr>
            </a:lvl1pPr>
          </a:lstStyle>
          <a:p>
            <a:pPr>
              <a:defRPr/>
            </a:pPr>
            <a:fld id="{1F2C3932-B366-4ABB-8185-67A6B1AA2F7B}" type="slidenum">
              <a:rPr lang="en-GB"/>
              <a:t/>
            </a:fld>
            <a:endParaRPr lang="en-GB"/>
          </a:p>
        </p:txBody>
      </p:sp>
      <p:sp>
        <p:nvSpPr>
          <p:cNvPr id="10" name="Line 5" hidden="0"/>
          <p:cNvSpPr>
            <a:spLocks noChangeShapeType="1"/>
          </p:cNvSpPr>
          <p:nvPr isPhoto="0" userDrawn="1"/>
        </p:nvSpPr>
        <p:spPr bwMode="auto">
          <a:xfrm>
            <a:off x="990600" y="6248400"/>
            <a:ext cx="7010399" cy="0"/>
          </a:xfrm>
          <a:prstGeom prst="line">
            <a:avLst/>
          </a:prstGeom>
          <a:noFill/>
          <a:ln w="38100">
            <a:solidFill>
              <a:srgbClr val="FF6F6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pic>
        <p:nvPicPr>
          <p:cNvPr id="11" name="Picture 7" hidden="0"/>
          <p:cNvPicPr>
            <a:picLocks noChangeAspect="1"/>
          </p:cNvPicPr>
          <p:nvPr isPhoto="0" userDrawn="1"/>
        </p:nvPicPr>
        <p:blipFill>
          <a:blip r:embed="rId14"/>
          <a:stretch/>
        </p:blipFill>
        <p:spPr bwMode="auto">
          <a:xfrm>
            <a:off x="990600" y="6319838"/>
            <a:ext cx="1325123" cy="484938"/>
          </a:xfrm>
          <a:prstGeom prst="rect">
            <a:avLst/>
          </a:prstGeom>
        </p:spPr>
      </p:pic>
      <p:sp>
        <p:nvSpPr>
          <p:cNvPr id="12" name="Rectangle 8" hidden="0"/>
          <p:cNvSpPr/>
          <p:nvPr isPhoto="0" userDrawn="1"/>
        </p:nvSpPr>
        <p:spPr bwMode="auto">
          <a:xfrm>
            <a:off x="1033780" y="907945"/>
            <a:ext cx="8102600" cy="70061"/>
          </a:xfrm>
          <a:prstGeom prst="rect">
            <a:avLst/>
          </a:prstGeom>
          <a:solidFill>
            <a:srgbClr val="FF6F61"/>
          </a:solidFill>
          <a:ln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3" name="Group 9" hidden="0"/>
          <p:cNvGrpSpPr/>
          <p:nvPr isPhoto="0" userDrawn="1"/>
        </p:nvGrpSpPr>
        <p:grpSpPr bwMode="auto">
          <a:xfrm>
            <a:off x="0" y="455222"/>
            <a:ext cx="1049020" cy="700877"/>
            <a:chOff x="0" y="326178"/>
            <a:chExt cx="1049020" cy="700877"/>
          </a:xfrm>
          <a:solidFill>
            <a:srgbClr val="FF6F61"/>
          </a:solidFill>
        </p:grpSpPr>
        <p:sp>
          <p:nvSpPr>
            <p:cNvPr id="14" name="Rectangle 10" hidden="0"/>
            <p:cNvSpPr/>
            <p:nvPr isPhoto="0" userDrawn="0"/>
          </p:nvSpPr>
          <p:spPr bwMode="auto">
            <a:xfrm>
              <a:off x="0" y="508000"/>
              <a:ext cx="319314" cy="341841"/>
            </a:xfrm>
            <a:prstGeom prst="rect">
              <a:avLst/>
            </a:prstGeom>
            <a:grpFill/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1" hidden="0"/>
            <p:cNvSpPr/>
            <p:nvPr isPhoto="0" userDrawn="0"/>
          </p:nvSpPr>
          <p:spPr bwMode="auto">
            <a:xfrm>
              <a:off x="179705" y="685214"/>
              <a:ext cx="319314" cy="341841"/>
            </a:xfrm>
            <a:prstGeom prst="rect">
              <a:avLst/>
            </a:prstGeom>
            <a:grpFill/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2" hidden="0"/>
            <p:cNvSpPr/>
            <p:nvPr isPhoto="0" userDrawn="0"/>
          </p:nvSpPr>
          <p:spPr bwMode="auto">
            <a:xfrm>
              <a:off x="363764" y="508000"/>
              <a:ext cx="319314" cy="341841"/>
            </a:xfrm>
            <a:prstGeom prst="rect">
              <a:avLst/>
            </a:prstGeom>
            <a:grpFill/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3" hidden="0"/>
            <p:cNvSpPr/>
            <p:nvPr isPhoto="0" userDrawn="0"/>
          </p:nvSpPr>
          <p:spPr bwMode="auto">
            <a:xfrm>
              <a:off x="554355" y="326178"/>
              <a:ext cx="319314" cy="341841"/>
            </a:xfrm>
            <a:prstGeom prst="rect">
              <a:avLst/>
            </a:prstGeom>
            <a:grpFill/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4" hidden="0"/>
            <p:cNvSpPr/>
            <p:nvPr isPhoto="0" userDrawn="0"/>
          </p:nvSpPr>
          <p:spPr bwMode="auto">
            <a:xfrm>
              <a:off x="729706" y="507121"/>
              <a:ext cx="319314" cy="341841"/>
            </a:xfrm>
            <a:prstGeom prst="rect">
              <a:avLst/>
            </a:prstGeom>
            <a:grpFill/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9" name="Picture 1" hidden="0"/>
          <p:cNvPicPr>
            <a:picLocks noChangeAspect="1"/>
          </p:cNvPicPr>
          <p:nvPr isPhoto="0" userDrawn="1"/>
        </p:nvPicPr>
        <p:blipFill>
          <a:blip r:embed="rId15"/>
          <a:stretch/>
        </p:blipFill>
        <p:spPr bwMode="auto">
          <a:xfrm>
            <a:off x="2407305" y="6275233"/>
            <a:ext cx="485363" cy="556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3000">
          <a:solidFill>
            <a:schemeClr val="accent3">
              <a:lumMod val="50000"/>
            </a:schemeClr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1800">
          <a:solidFill>
            <a:schemeClr val="accent3">
              <a:lumMod val="50000"/>
            </a:schemeClr>
          </a:solidFill>
          <a:latin typeface="Arial  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g"/><Relationship Id="rId9" Type="http://schemas.openxmlformats.org/officeDocument/2006/relationships/image" Target="../media/image2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jpg"/><Relationship Id="rId3" Type="http://schemas.openxmlformats.org/officeDocument/2006/relationships/image" Target="../media/image2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emf"/><Relationship Id="rId3" Type="http://schemas.openxmlformats.org/officeDocument/2006/relationships/image" Target="../media/image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9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jpg"/><Relationship Id="rId3" Type="http://schemas.openxmlformats.org/officeDocument/2006/relationships/image" Target="../media/image35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jpg"/><Relationship Id="rId3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jpg"/><Relationship Id="rId3" Type="http://schemas.openxmlformats.org/officeDocument/2006/relationships/image" Target="../media/image3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7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5" Type="http://schemas.openxmlformats.org/officeDocument/2006/relationships/image" Target="../media/image45.png"/><Relationship Id="rId6" Type="http://schemas.openxmlformats.org/officeDocument/2006/relationships/image" Target="../media/image46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 hidden="0"/>
          <p:cNvSpPr txBox="1"/>
          <p:nvPr isPhoto="0" userDrawn="0"/>
        </p:nvSpPr>
        <p:spPr bwMode="auto">
          <a:xfrm>
            <a:off x="2162889" y="3184931"/>
            <a:ext cx="6494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chemeClr val="bg1"/>
                </a:solidFill>
                <a:latin typeface="Arial Black"/>
              </a:rPr>
              <a:t>Chemical Vapor Deposition</a:t>
            </a:r>
            <a:endParaRPr/>
          </a:p>
          <a:p>
            <a:pPr algn="ctr">
              <a:defRPr/>
            </a:pPr>
            <a:r>
              <a:rPr lang="en-US" sz="3000" b="1">
                <a:solidFill>
                  <a:schemeClr val="bg1"/>
                </a:solidFill>
                <a:latin typeface="Arial Black"/>
              </a:rPr>
              <a:t>of Porous</a:t>
            </a:r>
            <a:endParaRPr/>
          </a:p>
          <a:p>
            <a:pPr algn="ctr">
              <a:defRPr/>
            </a:pPr>
            <a:r>
              <a:rPr lang="en-US" sz="3000" b="1">
                <a:solidFill>
                  <a:schemeClr val="bg1"/>
                </a:solidFill>
                <a:latin typeface="Arial Black"/>
              </a:rPr>
              <a:t>Metal-Organic Materials</a:t>
            </a:r>
            <a:endParaRPr/>
          </a:p>
          <a:p>
            <a:pPr algn="ctr">
              <a:defRPr/>
            </a:pPr>
            <a:r>
              <a:rPr lang="en-US" sz="3000" b="1">
                <a:solidFill>
                  <a:schemeClr val="bg1"/>
                </a:solidFill>
                <a:latin typeface="Arial Black"/>
              </a:rPr>
              <a:t> and Metal Oxides</a:t>
            </a:r>
            <a:endParaRPr/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3849293" y="5623607"/>
            <a:ext cx="3018037" cy="3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AT" sz="1450" u="sng">
                <a:solidFill>
                  <a:schemeClr val="bg1"/>
                </a:solidFill>
                <a:latin typeface="Arial  "/>
              </a:rPr>
              <a:t>Marianne Kräuter</a:t>
            </a:r>
            <a:endParaRPr lang="de-AT" sz="1450">
              <a:solidFill>
                <a:schemeClr val="bg1"/>
              </a:solidFill>
              <a:latin typeface="Arial  "/>
            </a:endParaRPr>
          </a:p>
        </p:txBody>
      </p:sp>
      <p:sp>
        <p:nvSpPr>
          <p:cNvPr id="10" name="Rectangle 2" hidden="0"/>
          <p:cNvSpPr/>
          <p:nvPr isPhoto="0" userDrawn="0"/>
        </p:nvSpPr>
        <p:spPr bwMode="auto">
          <a:xfrm>
            <a:off x="3811970" y="5911085"/>
            <a:ext cx="3084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marianne.kraeuter@tugraz.at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10</a:t>
            </a:fld>
            <a:endParaRPr lang="en-GB"/>
          </a:p>
        </p:txBody>
      </p:sp>
      <p:grpSp>
        <p:nvGrpSpPr>
          <p:cNvPr id="5" name="Gruppieren 4" hidden="0"/>
          <p:cNvGrpSpPr/>
          <p:nvPr isPhoto="0" userDrawn="0"/>
        </p:nvGrpSpPr>
        <p:grpSpPr bwMode="auto">
          <a:xfrm>
            <a:off x="956384" y="1798137"/>
            <a:ext cx="1801278" cy="3524785"/>
            <a:chOff x="956384" y="1798137"/>
            <a:chExt cx="1801278" cy="3524785"/>
          </a:xfrm>
        </p:grpSpPr>
        <p:sp>
          <p:nvSpPr>
            <p:cNvPr id="6" name="Rechteck 5" hidden="0"/>
            <p:cNvSpPr/>
            <p:nvPr isPhoto="0" userDrawn="0"/>
          </p:nvSpPr>
          <p:spPr bwMode="auto">
            <a:xfrm>
              <a:off x="956386" y="1879286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echteck 6" hidden="0"/>
            <p:cNvSpPr/>
            <p:nvPr isPhoto="0" userDrawn="0"/>
          </p:nvSpPr>
          <p:spPr bwMode="auto">
            <a:xfrm>
              <a:off x="956385" y="3282489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hteck 7" hidden="0"/>
            <p:cNvSpPr/>
            <p:nvPr isPhoto="0" userDrawn="0"/>
          </p:nvSpPr>
          <p:spPr bwMode="auto">
            <a:xfrm>
              <a:off x="956384" y="5034005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hteck 8" hidden="0"/>
            <p:cNvSpPr/>
            <p:nvPr isPhoto="0" userDrawn="0"/>
          </p:nvSpPr>
          <p:spPr bwMode="auto">
            <a:xfrm>
              <a:off x="982261" y="3149616"/>
              <a:ext cx="1380229" cy="111768"/>
            </a:xfrm>
            <a:prstGeom prst="rect">
              <a:avLst/>
            </a:prstGeom>
            <a:solidFill>
              <a:srgbClr val="429067"/>
            </a:solidFill>
            <a:ln>
              <a:solidFill>
                <a:srgbClr val="429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hteck 9" hidden="0"/>
            <p:cNvSpPr/>
            <p:nvPr isPhoto="0" userDrawn="0"/>
          </p:nvSpPr>
          <p:spPr bwMode="auto">
            <a:xfrm>
              <a:off x="990887" y="4688350"/>
              <a:ext cx="1380229" cy="320423"/>
            </a:xfrm>
            <a:prstGeom prst="rect">
              <a:avLst/>
            </a:prstGeom>
            <a:solidFill>
              <a:srgbClr val="FF6F61"/>
            </a:solidFill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Pfeil nach unten 28" hidden="0"/>
            <p:cNvSpPr/>
            <p:nvPr isPhoto="0" userDrawn="0"/>
          </p:nvSpPr>
          <p:spPr bwMode="auto">
            <a:xfrm>
              <a:off x="1176360" y="220634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Pfeil nach unten 29" hidden="0"/>
            <p:cNvSpPr/>
            <p:nvPr isPhoto="0" userDrawn="0"/>
          </p:nvSpPr>
          <p:spPr bwMode="auto">
            <a:xfrm>
              <a:off x="1176360" y="3788697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Textfeld 12" hidden="0"/>
            <p:cNvSpPr txBox="1"/>
            <p:nvPr isPhoto="0" userDrawn="0"/>
          </p:nvSpPr>
          <p:spPr bwMode="auto">
            <a:xfrm>
              <a:off x="2061384" y="1798137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4" name="Textfeld 13" hidden="0"/>
            <p:cNvSpPr txBox="1"/>
            <p:nvPr isPhoto="0" userDrawn="0"/>
          </p:nvSpPr>
          <p:spPr bwMode="auto">
            <a:xfrm>
              <a:off x="2061384" y="3210132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5" name="Textfeld 14" hidden="0"/>
            <p:cNvSpPr txBox="1"/>
            <p:nvPr isPhoto="0" userDrawn="0"/>
          </p:nvSpPr>
          <p:spPr bwMode="auto">
            <a:xfrm>
              <a:off x="2069188" y="4953590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6" name="Textfeld 15" hidden="0"/>
            <p:cNvSpPr txBox="1"/>
            <p:nvPr isPhoto="0" userDrawn="0"/>
          </p:nvSpPr>
          <p:spPr bwMode="auto">
            <a:xfrm>
              <a:off x="1681001" y="4680692"/>
              <a:ext cx="798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ZIF-8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  <p:sp>
          <p:nvSpPr>
            <p:cNvPr id="17" name="Textfeld 16" hidden="0"/>
            <p:cNvSpPr txBox="1"/>
            <p:nvPr isPhoto="0" userDrawn="0"/>
          </p:nvSpPr>
          <p:spPr bwMode="auto">
            <a:xfrm>
              <a:off x="1363914" y="2811660"/>
              <a:ext cx="108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ZnO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sp>
          <p:nvSpPr>
            <p:cNvPr id="18" name="Textfeld 17" hidden="0"/>
            <p:cNvSpPr txBox="1"/>
            <p:nvPr isPhoto="0" userDrawn="0"/>
          </p:nvSpPr>
          <p:spPr bwMode="auto">
            <a:xfrm>
              <a:off x="1406313" y="2406392"/>
              <a:ext cx="6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ALD</a:t>
              </a:r>
              <a:endParaRPr/>
            </a:p>
          </p:txBody>
        </p:sp>
        <p:sp>
          <p:nvSpPr>
            <p:cNvPr id="19" name="Textfeld 18" hidden="0"/>
            <p:cNvSpPr txBox="1"/>
            <p:nvPr isPhoto="0" userDrawn="0"/>
          </p:nvSpPr>
          <p:spPr bwMode="auto">
            <a:xfrm>
              <a:off x="1403527" y="3749473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HmIM vapour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</p:grpSp>
      <p:sp>
        <p:nvSpPr>
          <p:cNvPr id="20" name="Rechteck 19" hidden="0"/>
          <p:cNvSpPr/>
          <p:nvPr isPhoto="0" userDrawn="0"/>
        </p:nvSpPr>
        <p:spPr bwMode="auto">
          <a:xfrm>
            <a:off x="808893" y="3588256"/>
            <a:ext cx="1811215" cy="18893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3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99802" y="1757650"/>
            <a:ext cx="3649914" cy="2518578"/>
          </a:xfrm>
          <a:prstGeom prst="rect">
            <a:avLst/>
          </a:prstGeom>
        </p:spPr>
      </p:pic>
      <p:sp>
        <p:nvSpPr>
          <p:cNvPr id="37" name="TextBox 9" hidden="0"/>
          <p:cNvSpPr txBox="1"/>
          <p:nvPr isPhoto="0" userDrawn="0"/>
        </p:nvSpPr>
        <p:spPr bwMode="auto">
          <a:xfrm>
            <a:off x="4496904" y="215515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top electrode</a:t>
            </a:r>
            <a:endParaRPr/>
          </a:p>
        </p:txBody>
      </p:sp>
      <p:sp>
        <p:nvSpPr>
          <p:cNvPr id="38" name="TextBox 10" hidden="0"/>
          <p:cNvSpPr txBox="1"/>
          <p:nvPr isPhoto="0" userDrawn="0"/>
        </p:nvSpPr>
        <p:spPr bwMode="auto">
          <a:xfrm>
            <a:off x="4108850" y="421113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ground electrode</a:t>
            </a:r>
            <a:endParaRPr/>
          </a:p>
        </p:txBody>
      </p:sp>
      <p:sp>
        <p:nvSpPr>
          <p:cNvPr id="39" name="Rectangle 13" hidden="0"/>
          <p:cNvSpPr/>
          <p:nvPr isPhoto="0" userDrawn="0"/>
        </p:nvSpPr>
        <p:spPr bwMode="auto">
          <a:xfrm>
            <a:off x="5666192" y="3687734"/>
            <a:ext cx="843476" cy="1728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0" name="Straight Arrow Connector 5" hidden="0"/>
          <p:cNvCxnSpPr>
            <a:cxnSpLocks/>
          </p:cNvCxnSpPr>
          <p:nvPr isPhoto="0" userDrawn="0"/>
        </p:nvCxnSpPr>
        <p:spPr bwMode="auto">
          <a:xfrm>
            <a:off x="4216246" y="2883840"/>
            <a:ext cx="0" cy="9421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" hidden="0"/>
          <p:cNvSpPr txBox="1"/>
          <p:nvPr isPhoto="0" userDrawn="0"/>
        </p:nvSpPr>
        <p:spPr bwMode="auto">
          <a:xfrm>
            <a:off x="4108850" y="4929814"/>
            <a:ext cx="3403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distance between electrodes:</a:t>
            </a:r>
            <a:endParaRPr/>
          </a:p>
          <a:p>
            <a:pPr>
              <a:defRPr/>
            </a:pPr>
            <a:endParaRPr lang="en-US" sz="1000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5 cm (with stage)</a:t>
            </a:r>
            <a:endParaRPr/>
          </a:p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7 cm (without stage)</a:t>
            </a: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itel 1" hidden="0"/>
          <p:cNvSpPr txBox="1"/>
          <p:nvPr isPhoto="0" userDrawn="0"/>
        </p:nvSpPr>
        <p:spPr bwMode="auto">
          <a:xfrm>
            <a:off x="1056368" y="316485"/>
            <a:ext cx="7886700" cy="61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chemeClr val="accent3">
                    <a:lumMod val="50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AT"/>
              <a:t>Synthesis: </a:t>
            </a:r>
            <a:r>
              <a:rPr lang="de-AT"/>
              <a:t>ZnO</a:t>
            </a:r>
            <a:endParaRPr lang="de-AT"/>
          </a:p>
        </p:txBody>
      </p:sp>
      <p:sp>
        <p:nvSpPr>
          <p:cNvPr id="27" name="Textfeld 26" hidden="0"/>
          <p:cNvSpPr txBox="1"/>
          <p:nvPr isPhoto="0" userDrawn="0"/>
        </p:nvSpPr>
        <p:spPr bwMode="auto">
          <a:xfrm>
            <a:off x="3732911" y="1253313"/>
            <a:ext cx="504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Depositing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ZnO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with different densities: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11</a:t>
            </a:fld>
            <a:endParaRPr lang="en-GB"/>
          </a:p>
        </p:txBody>
      </p:sp>
      <p:grpSp>
        <p:nvGrpSpPr>
          <p:cNvPr id="5" name="Gruppieren 4" hidden="0"/>
          <p:cNvGrpSpPr/>
          <p:nvPr isPhoto="0" userDrawn="0"/>
        </p:nvGrpSpPr>
        <p:grpSpPr bwMode="auto">
          <a:xfrm>
            <a:off x="956384" y="1798137"/>
            <a:ext cx="1801278" cy="3524785"/>
            <a:chOff x="956384" y="1798137"/>
            <a:chExt cx="1801278" cy="3524785"/>
          </a:xfrm>
        </p:grpSpPr>
        <p:sp>
          <p:nvSpPr>
            <p:cNvPr id="6" name="Rechteck 5" hidden="0"/>
            <p:cNvSpPr/>
            <p:nvPr isPhoto="0" userDrawn="0"/>
          </p:nvSpPr>
          <p:spPr bwMode="auto">
            <a:xfrm>
              <a:off x="956386" y="1879286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echteck 6" hidden="0"/>
            <p:cNvSpPr/>
            <p:nvPr isPhoto="0" userDrawn="0"/>
          </p:nvSpPr>
          <p:spPr bwMode="auto">
            <a:xfrm>
              <a:off x="956385" y="3282489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hteck 7" hidden="0"/>
            <p:cNvSpPr/>
            <p:nvPr isPhoto="0" userDrawn="0"/>
          </p:nvSpPr>
          <p:spPr bwMode="auto">
            <a:xfrm>
              <a:off x="956384" y="5034005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hteck 8" hidden="0"/>
            <p:cNvSpPr/>
            <p:nvPr isPhoto="0" userDrawn="0"/>
          </p:nvSpPr>
          <p:spPr bwMode="auto">
            <a:xfrm>
              <a:off x="982261" y="3149616"/>
              <a:ext cx="1380229" cy="111768"/>
            </a:xfrm>
            <a:prstGeom prst="rect">
              <a:avLst/>
            </a:prstGeom>
            <a:solidFill>
              <a:srgbClr val="429067"/>
            </a:solidFill>
            <a:ln>
              <a:solidFill>
                <a:srgbClr val="429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hteck 9" hidden="0"/>
            <p:cNvSpPr/>
            <p:nvPr isPhoto="0" userDrawn="0"/>
          </p:nvSpPr>
          <p:spPr bwMode="auto">
            <a:xfrm>
              <a:off x="990887" y="4688350"/>
              <a:ext cx="1380229" cy="320423"/>
            </a:xfrm>
            <a:prstGeom prst="rect">
              <a:avLst/>
            </a:prstGeom>
            <a:solidFill>
              <a:srgbClr val="FF6F61"/>
            </a:solidFill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Pfeil nach unten 28" hidden="0"/>
            <p:cNvSpPr/>
            <p:nvPr isPhoto="0" userDrawn="0"/>
          </p:nvSpPr>
          <p:spPr bwMode="auto">
            <a:xfrm>
              <a:off x="1176360" y="220634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Pfeil nach unten 29" hidden="0"/>
            <p:cNvSpPr/>
            <p:nvPr isPhoto="0" userDrawn="0"/>
          </p:nvSpPr>
          <p:spPr bwMode="auto">
            <a:xfrm>
              <a:off x="1176360" y="3788697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Textfeld 12" hidden="0"/>
            <p:cNvSpPr txBox="1"/>
            <p:nvPr isPhoto="0" userDrawn="0"/>
          </p:nvSpPr>
          <p:spPr bwMode="auto">
            <a:xfrm>
              <a:off x="2061384" y="1798137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4" name="Textfeld 13" hidden="0"/>
            <p:cNvSpPr txBox="1"/>
            <p:nvPr isPhoto="0" userDrawn="0"/>
          </p:nvSpPr>
          <p:spPr bwMode="auto">
            <a:xfrm>
              <a:off x="2061384" y="3210132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5" name="Textfeld 14" hidden="0"/>
            <p:cNvSpPr txBox="1"/>
            <p:nvPr isPhoto="0" userDrawn="0"/>
          </p:nvSpPr>
          <p:spPr bwMode="auto">
            <a:xfrm>
              <a:off x="2069188" y="4953590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6" name="Textfeld 15" hidden="0"/>
            <p:cNvSpPr txBox="1"/>
            <p:nvPr isPhoto="0" userDrawn="0"/>
          </p:nvSpPr>
          <p:spPr bwMode="auto">
            <a:xfrm>
              <a:off x="1681001" y="4680692"/>
              <a:ext cx="798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ZIF-8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  <p:sp>
          <p:nvSpPr>
            <p:cNvPr id="17" name="Textfeld 16" hidden="0"/>
            <p:cNvSpPr txBox="1"/>
            <p:nvPr isPhoto="0" userDrawn="0"/>
          </p:nvSpPr>
          <p:spPr bwMode="auto">
            <a:xfrm>
              <a:off x="1363914" y="2811660"/>
              <a:ext cx="108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ZnO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sp>
          <p:nvSpPr>
            <p:cNvPr id="18" name="Textfeld 17" hidden="0"/>
            <p:cNvSpPr txBox="1"/>
            <p:nvPr isPhoto="0" userDrawn="0"/>
          </p:nvSpPr>
          <p:spPr bwMode="auto">
            <a:xfrm>
              <a:off x="1406313" y="2406392"/>
              <a:ext cx="6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ALD</a:t>
              </a:r>
              <a:endParaRPr/>
            </a:p>
          </p:txBody>
        </p:sp>
        <p:sp>
          <p:nvSpPr>
            <p:cNvPr id="19" name="Textfeld 18" hidden="0"/>
            <p:cNvSpPr txBox="1"/>
            <p:nvPr isPhoto="0" userDrawn="0"/>
          </p:nvSpPr>
          <p:spPr bwMode="auto">
            <a:xfrm>
              <a:off x="1403527" y="3749473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HmIM vapour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</p:grpSp>
      <p:sp>
        <p:nvSpPr>
          <p:cNvPr id="20" name="Rechteck 19" hidden="0"/>
          <p:cNvSpPr/>
          <p:nvPr isPhoto="0" userDrawn="0"/>
        </p:nvSpPr>
        <p:spPr bwMode="auto">
          <a:xfrm>
            <a:off x="808893" y="3588256"/>
            <a:ext cx="1811215" cy="18893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grpSp>
        <p:nvGrpSpPr>
          <p:cNvPr id="25" name="Gruppieren 24" hidden="0"/>
          <p:cNvGrpSpPr/>
          <p:nvPr isPhoto="0" userDrawn="0"/>
        </p:nvGrpSpPr>
        <p:grpSpPr bwMode="auto">
          <a:xfrm>
            <a:off x="3732911" y="1787073"/>
            <a:ext cx="4769807" cy="4223387"/>
            <a:chOff x="3295746" y="1612112"/>
            <a:chExt cx="4769807" cy="4223387"/>
          </a:xfrm>
        </p:grpSpPr>
        <p:sp>
          <p:nvSpPr>
            <p:cNvPr id="26" name="Textfeld 25" hidden="0"/>
            <p:cNvSpPr txBox="1"/>
            <p:nvPr isPhoto="0" userDrawn="0"/>
          </p:nvSpPr>
          <p:spPr bwMode="auto">
            <a:xfrm>
              <a:off x="3567495" y="1612113"/>
              <a:ext cx="94719" cy="316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de-AT"/>
            </a:p>
          </p:txBody>
        </p:sp>
        <p:pic>
          <p:nvPicPr>
            <p:cNvPr id="27" name="Grafik 26" hidden="0"/>
            <p:cNvPicPr>
              <a:picLocks noChangeAspect="1"/>
            </p:cNvPicPr>
            <p:nvPr isPhoto="0" userDrawn="0"/>
          </p:nvPicPr>
          <p:blipFill>
            <a:blip r:embed="rId2"/>
            <a:srcRect l="1066" t="0" r="0" b="0"/>
            <a:stretch/>
          </p:blipFill>
          <p:spPr bwMode="auto">
            <a:xfrm>
              <a:off x="3408425" y="2244432"/>
              <a:ext cx="4275820" cy="3357678"/>
            </a:xfrm>
            <a:prstGeom prst="rect">
              <a:avLst/>
            </a:prstGeom>
          </p:spPr>
        </p:pic>
        <p:pic>
          <p:nvPicPr>
            <p:cNvPr id="28" name="Grafik 27" hidden="0"/>
            <p:cNvPicPr>
              <a:picLocks noChangeAspect="1"/>
            </p:cNvPicPr>
            <p:nvPr isPhoto="0" userDrawn="0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06" t="15908" r="0" b="10335"/>
            <a:stretch/>
          </p:blipFill>
          <p:spPr bwMode="auto">
            <a:xfrm>
              <a:off x="3666618" y="1612112"/>
              <a:ext cx="4022031" cy="2448045"/>
            </a:xfrm>
            <a:prstGeom prst="rect">
              <a:avLst/>
            </a:prstGeom>
          </p:spPr>
        </p:pic>
        <p:sp>
          <p:nvSpPr>
            <p:cNvPr id="29" name="Rechteck 28" hidden="0"/>
            <p:cNvSpPr/>
            <p:nvPr isPhoto="0" userDrawn="0"/>
          </p:nvSpPr>
          <p:spPr bwMode="auto">
            <a:xfrm>
              <a:off x="3404022" y="2332831"/>
              <a:ext cx="253789" cy="2967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30" name="Textfeld 29" hidden="0"/>
            <p:cNvSpPr txBox="1"/>
            <p:nvPr isPhoto="0" userDrawn="0"/>
          </p:nvSpPr>
          <p:spPr bwMode="auto">
            <a:xfrm rot="16199999">
              <a:off x="2450821" y="3009780"/>
              <a:ext cx="2059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"/>
                  <a:cs typeface="Arial"/>
                </a:rPr>
                <a:t>intensity [</a:t>
              </a:r>
              <a:r>
                <a:rPr lang="en-GB">
                  <a:latin typeface="Arial"/>
                  <a:cs typeface="Arial"/>
                </a:rPr>
                <a:t>a.u</a:t>
              </a:r>
              <a:r>
                <a:rPr lang="en-GB">
                  <a:latin typeface="Arial"/>
                  <a:cs typeface="Arial"/>
                </a:rPr>
                <a:t>]</a:t>
              </a:r>
              <a:endParaRPr/>
            </a:p>
          </p:txBody>
        </p:sp>
        <p:sp>
          <p:nvSpPr>
            <p:cNvPr id="31" name="Textfeld 30" hidden="0"/>
            <p:cNvSpPr txBox="1"/>
            <p:nvPr isPhoto="0" userDrawn="0"/>
          </p:nvSpPr>
          <p:spPr bwMode="auto">
            <a:xfrm>
              <a:off x="4700652" y="4538889"/>
              <a:ext cx="1678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denser </a:t>
              </a:r>
              <a:r>
                <a:rPr lang="en-GB" sz="16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ZnO</a:t>
              </a:r>
              <a:r>
                <a:rPr lang="en-GB" sz="16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endParaRPr/>
            </a:p>
            <a:p>
              <a:pPr>
                <a:defRPr/>
              </a:pPr>
              <a:r>
                <a:rPr lang="el-GR" sz="16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ρ</a:t>
              </a:r>
              <a:r>
                <a:rPr lang="de-AT" sz="16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= 5.2 g/cm</a:t>
              </a:r>
              <a:r>
                <a:rPr lang="de-AT" sz="1600" baseline="300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3</a:t>
              </a:r>
              <a:endParaRPr lang="en-GB" sz="16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feld 31" hidden="0"/>
            <p:cNvSpPr txBox="1"/>
            <p:nvPr isPhoto="0" userDrawn="0"/>
          </p:nvSpPr>
          <p:spPr bwMode="auto">
            <a:xfrm>
              <a:off x="5186256" y="5466167"/>
              <a:ext cx="1155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"/>
                  <a:cs typeface="Arial"/>
                </a:rPr>
                <a:t>theta [°]</a:t>
              </a:r>
              <a:endParaRPr/>
            </a:p>
          </p:txBody>
        </p:sp>
        <p:sp>
          <p:nvSpPr>
            <p:cNvPr id="33" name="Textfeld 32" hidden="0"/>
            <p:cNvSpPr txBox="1"/>
            <p:nvPr isPhoto="0" userDrawn="0"/>
          </p:nvSpPr>
          <p:spPr bwMode="auto">
            <a:xfrm>
              <a:off x="6063647" y="2654724"/>
              <a:ext cx="2001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>
                  <a:solidFill>
                    <a:srgbClr val="429067"/>
                  </a:solidFill>
                  <a:latin typeface="Arial"/>
                  <a:cs typeface="Arial"/>
                </a:rPr>
                <a:t>less dense </a:t>
              </a:r>
              <a:r>
                <a:rPr lang="en-GB" sz="1600">
                  <a:solidFill>
                    <a:srgbClr val="429067"/>
                  </a:solidFill>
                  <a:latin typeface="Arial"/>
                  <a:cs typeface="Arial"/>
                </a:rPr>
                <a:t>ZnO</a:t>
              </a:r>
              <a:r>
                <a:rPr lang="en-GB" sz="1600">
                  <a:solidFill>
                    <a:srgbClr val="429067"/>
                  </a:solidFill>
                  <a:latin typeface="Arial"/>
                  <a:cs typeface="Arial"/>
                </a:rPr>
                <a:t> </a:t>
              </a:r>
              <a:endParaRPr/>
            </a:p>
            <a:p>
              <a:pPr>
                <a:defRPr/>
              </a:pPr>
              <a:r>
                <a:rPr lang="el-GR" sz="1600">
                  <a:solidFill>
                    <a:srgbClr val="429067"/>
                  </a:solidFill>
                  <a:latin typeface="Arial"/>
                  <a:cs typeface="Arial"/>
                </a:rPr>
                <a:t>ρ</a:t>
              </a:r>
              <a:r>
                <a:rPr lang="de-AT" sz="1600">
                  <a:solidFill>
                    <a:srgbClr val="429067"/>
                  </a:solidFill>
                  <a:latin typeface="Arial"/>
                  <a:cs typeface="Arial"/>
                </a:rPr>
                <a:t> = 4.6 g/cm</a:t>
              </a:r>
              <a:r>
                <a:rPr lang="de-AT" sz="1600" baseline="30000">
                  <a:solidFill>
                    <a:srgbClr val="429067"/>
                  </a:solidFill>
                  <a:latin typeface="Arial"/>
                  <a:cs typeface="Arial"/>
                </a:rPr>
                <a:t>3</a:t>
              </a:r>
              <a:endParaRPr lang="en-GB" sz="1600">
                <a:solidFill>
                  <a:srgbClr val="429067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hteck 33" hidden="0"/>
            <p:cNvSpPr/>
            <p:nvPr isPhoto="0" userDrawn="0"/>
          </p:nvSpPr>
          <p:spPr bwMode="auto">
            <a:xfrm>
              <a:off x="3488266" y="5348322"/>
              <a:ext cx="4402667" cy="145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35" name="Textfeld 34" hidden="0"/>
            <p:cNvSpPr txBox="1"/>
            <p:nvPr isPhoto="0" userDrawn="0"/>
          </p:nvSpPr>
          <p:spPr bwMode="auto">
            <a:xfrm>
              <a:off x="3488266" y="5261304"/>
              <a:ext cx="4402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"/>
                  <a:cs typeface="Arial"/>
                </a:rPr>
                <a:t>0                 0.5                 1                 1.5</a:t>
              </a:r>
              <a:endParaRPr/>
            </a:p>
          </p:txBody>
        </p:sp>
      </p:grpSp>
      <p:sp>
        <p:nvSpPr>
          <p:cNvPr id="36" name="Titel 1" hidden="0"/>
          <p:cNvSpPr txBox="1"/>
          <p:nvPr isPhoto="0" userDrawn="0"/>
        </p:nvSpPr>
        <p:spPr bwMode="auto">
          <a:xfrm>
            <a:off x="1056368" y="316485"/>
            <a:ext cx="7886700" cy="61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chemeClr val="accent3">
                    <a:lumMod val="50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AT"/>
              <a:t>Synthesis: </a:t>
            </a:r>
            <a:r>
              <a:rPr lang="de-AT"/>
              <a:t>ZnO</a:t>
            </a:r>
            <a:endParaRPr lang="de-AT"/>
          </a:p>
        </p:txBody>
      </p:sp>
      <p:sp>
        <p:nvSpPr>
          <p:cNvPr id="37" name="Textfeld 36" hidden="0"/>
          <p:cNvSpPr txBox="1"/>
          <p:nvPr isPhoto="0" userDrawn="0"/>
        </p:nvSpPr>
        <p:spPr bwMode="auto">
          <a:xfrm>
            <a:off x="3732911" y="1253313"/>
            <a:ext cx="504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Depositing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ZnO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with different densities: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</p:spPr>
        <p:txBody>
          <a:bodyPr/>
          <a:lstStyle/>
          <a:p>
            <a:pPr>
              <a:defRPr/>
            </a:pPr>
            <a:r>
              <a:rPr lang="de-AT"/>
              <a:t>Synthesis: </a:t>
            </a:r>
            <a:r>
              <a:rPr lang="de-AT"/>
              <a:t>From</a:t>
            </a:r>
            <a:r>
              <a:rPr lang="de-AT"/>
              <a:t> </a:t>
            </a:r>
            <a:r>
              <a:rPr lang="de-AT"/>
              <a:t>ZnO</a:t>
            </a:r>
            <a:r>
              <a:rPr lang="de-AT"/>
              <a:t> </a:t>
            </a:r>
            <a:r>
              <a:rPr lang="de-AT"/>
              <a:t>to</a:t>
            </a:r>
            <a:r>
              <a:rPr lang="de-AT"/>
              <a:t> ZIF-8</a:t>
            </a:r>
            <a:endParaRPr/>
          </a:p>
        </p:txBody>
      </p:sp>
      <p:sp>
        <p:nvSpPr>
          <p:cNvPr id="193" name="Pfeil nach unten 28" hidden="0"/>
          <p:cNvSpPr/>
          <p:nvPr isPhoto="0" userDrawn="0"/>
        </p:nvSpPr>
        <p:spPr bwMode="auto">
          <a:xfrm>
            <a:off x="1176360" y="2206346"/>
            <a:ext cx="284672" cy="672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" name="Rechteck 193" hidden="0"/>
          <p:cNvSpPr/>
          <p:nvPr isPhoto="0" userDrawn="0"/>
        </p:nvSpPr>
        <p:spPr bwMode="auto">
          <a:xfrm>
            <a:off x="956386" y="1879286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5" name="Rechteck 194" hidden="0"/>
          <p:cNvSpPr/>
          <p:nvPr isPhoto="0" userDrawn="0"/>
        </p:nvSpPr>
        <p:spPr bwMode="auto">
          <a:xfrm>
            <a:off x="956385" y="3282489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6" name="Rechteck 195" hidden="0"/>
          <p:cNvSpPr/>
          <p:nvPr isPhoto="0" userDrawn="0"/>
        </p:nvSpPr>
        <p:spPr bwMode="auto">
          <a:xfrm>
            <a:off x="956384" y="5034005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7" name="Rechteck 196" hidden="0"/>
          <p:cNvSpPr/>
          <p:nvPr isPhoto="0" userDrawn="0"/>
        </p:nvSpPr>
        <p:spPr bwMode="auto">
          <a:xfrm>
            <a:off x="982261" y="3149616"/>
            <a:ext cx="1380229" cy="111768"/>
          </a:xfrm>
          <a:prstGeom prst="rect">
            <a:avLst/>
          </a:prstGeom>
          <a:solidFill>
            <a:srgbClr val="429067"/>
          </a:solidFill>
          <a:ln>
            <a:solidFill>
              <a:srgbClr val="429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8" name="Rechteck 197" hidden="0"/>
          <p:cNvSpPr/>
          <p:nvPr isPhoto="0" userDrawn="0"/>
        </p:nvSpPr>
        <p:spPr bwMode="auto">
          <a:xfrm>
            <a:off x="990887" y="4688350"/>
            <a:ext cx="1380229" cy="320423"/>
          </a:xfrm>
          <a:prstGeom prst="rect">
            <a:avLst/>
          </a:prstGeom>
          <a:solidFill>
            <a:srgbClr val="FF6F61"/>
          </a:solidFill>
          <a:ln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9" name="Pfeil nach unten 29" hidden="0"/>
          <p:cNvSpPr/>
          <p:nvPr isPhoto="0" userDrawn="0"/>
        </p:nvSpPr>
        <p:spPr bwMode="auto">
          <a:xfrm>
            <a:off x="1176360" y="3788697"/>
            <a:ext cx="284672" cy="672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0" name="Textfeld 199" hidden="0"/>
          <p:cNvSpPr txBox="1"/>
          <p:nvPr isPhoto="0" userDrawn="0"/>
        </p:nvSpPr>
        <p:spPr bwMode="auto">
          <a:xfrm>
            <a:off x="2061384" y="1798137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201" name="Textfeld 200" hidden="0"/>
          <p:cNvSpPr txBox="1"/>
          <p:nvPr isPhoto="0" userDrawn="0"/>
        </p:nvSpPr>
        <p:spPr bwMode="auto">
          <a:xfrm>
            <a:off x="2061384" y="3210132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202" name="Textfeld 201" hidden="0"/>
          <p:cNvSpPr txBox="1"/>
          <p:nvPr isPhoto="0" userDrawn="0"/>
        </p:nvSpPr>
        <p:spPr bwMode="auto">
          <a:xfrm>
            <a:off x="2069188" y="4953590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203" name="Textfeld 202" hidden="0"/>
          <p:cNvSpPr txBox="1"/>
          <p:nvPr isPhoto="0" userDrawn="0"/>
        </p:nvSpPr>
        <p:spPr bwMode="auto">
          <a:xfrm>
            <a:off x="1681001" y="4680692"/>
            <a:ext cx="79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ZIF-8</a:t>
            </a:r>
            <a:endParaRPr/>
          </a:p>
        </p:txBody>
      </p:sp>
      <p:sp>
        <p:nvSpPr>
          <p:cNvPr id="204" name="Textfeld 203" hidden="0"/>
          <p:cNvSpPr txBox="1"/>
          <p:nvPr isPhoto="0" userDrawn="0"/>
        </p:nvSpPr>
        <p:spPr bwMode="auto">
          <a:xfrm>
            <a:off x="1406313" y="2406392"/>
            <a:ext cx="6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  "/>
                <a:cs typeface="Arial"/>
              </a:rPr>
              <a:t>ALD</a:t>
            </a:r>
            <a:endParaRPr lang="en-GB">
              <a:solidFill>
                <a:schemeClr val="bg1"/>
              </a:solidFill>
              <a:latin typeface="Arial  "/>
              <a:cs typeface="Arial"/>
            </a:endParaRPr>
          </a:p>
        </p:txBody>
      </p:sp>
      <p:sp>
        <p:nvSpPr>
          <p:cNvPr id="205" name="Textfeld 204" hidden="0"/>
          <p:cNvSpPr txBox="1"/>
          <p:nvPr isPhoto="0" userDrawn="0"/>
        </p:nvSpPr>
        <p:spPr bwMode="auto">
          <a:xfrm>
            <a:off x="1403527" y="3749473"/>
            <a:ext cx="99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HmIM vapour</a:t>
            </a:r>
            <a:endParaRPr/>
          </a:p>
        </p:txBody>
      </p:sp>
      <p:sp>
        <p:nvSpPr>
          <p:cNvPr id="206" name="Textfeld 205" hidden="0"/>
          <p:cNvSpPr txBox="1"/>
          <p:nvPr isPhoto="0" userDrawn="0"/>
        </p:nvSpPr>
        <p:spPr bwMode="auto">
          <a:xfrm>
            <a:off x="3530292" y="3251894"/>
            <a:ext cx="624018" cy="466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07" name="Textfeld 206" hidden="0"/>
          <p:cNvSpPr txBox="1"/>
          <p:nvPr isPhoto="0" userDrawn="0"/>
        </p:nvSpPr>
        <p:spPr bwMode="auto">
          <a:xfrm>
            <a:off x="4616141" y="3888145"/>
            <a:ext cx="1737349" cy="466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208" name="Grafik 20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798159" y="3484969"/>
            <a:ext cx="1251561" cy="948152"/>
          </a:xfrm>
          <a:prstGeom prst="rect">
            <a:avLst/>
          </a:prstGeom>
        </p:spPr>
      </p:pic>
      <p:sp>
        <p:nvSpPr>
          <p:cNvPr id="209" name="Bogen 208" hidden="0"/>
          <p:cNvSpPr/>
          <p:nvPr isPhoto="0" userDrawn="0"/>
        </p:nvSpPr>
        <p:spPr bwMode="auto">
          <a:xfrm>
            <a:off x="4676216" y="3341153"/>
            <a:ext cx="1391308" cy="936331"/>
          </a:xfrm>
          <a:prstGeom prst="arc">
            <a:avLst>
              <a:gd name="adj1" fmla="val 11680934"/>
              <a:gd name="adj2" fmla="val 19835907"/>
            </a:avLst>
          </a:prstGeom>
          <a:ln w="95250">
            <a:solidFill>
              <a:schemeClr val="bg1">
                <a:lumMod val="6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0" name="Rechteck 209" hidden="0"/>
          <p:cNvSpPr/>
          <p:nvPr isPhoto="0" userDrawn="0"/>
        </p:nvSpPr>
        <p:spPr bwMode="auto">
          <a:xfrm>
            <a:off x="3469954" y="4053238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1" name="Rechteck 210" hidden="0"/>
          <p:cNvSpPr/>
          <p:nvPr isPhoto="0" userDrawn="0"/>
        </p:nvSpPr>
        <p:spPr bwMode="auto">
          <a:xfrm>
            <a:off x="3495830" y="3911739"/>
            <a:ext cx="1380229" cy="111768"/>
          </a:xfrm>
          <a:prstGeom prst="rect">
            <a:avLst/>
          </a:prstGeom>
          <a:solidFill>
            <a:srgbClr val="429067"/>
          </a:solidFill>
          <a:ln>
            <a:solidFill>
              <a:srgbClr val="429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2" name="Textfeld 211" hidden="0"/>
          <p:cNvSpPr txBox="1"/>
          <p:nvPr isPhoto="0" userDrawn="0"/>
        </p:nvSpPr>
        <p:spPr bwMode="auto">
          <a:xfrm>
            <a:off x="4574953" y="3972089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Si</a:t>
            </a:r>
            <a:endParaRPr/>
          </a:p>
        </p:txBody>
      </p:sp>
      <p:sp>
        <p:nvSpPr>
          <p:cNvPr id="213" name="Textfeld 212" hidden="0"/>
          <p:cNvSpPr txBox="1"/>
          <p:nvPr isPhoto="0" userDrawn="0"/>
        </p:nvSpPr>
        <p:spPr bwMode="auto">
          <a:xfrm>
            <a:off x="4348409" y="3608785"/>
            <a:ext cx="6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ZnO</a:t>
            </a:r>
            <a:endParaRPr lang="en-GB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14" name="Grafik 2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10800000">
            <a:off x="7039291" y="1605939"/>
            <a:ext cx="912106" cy="2353106"/>
          </a:xfrm>
          <a:prstGeom prst="rect">
            <a:avLst/>
          </a:prstGeom>
        </p:spPr>
      </p:pic>
      <p:sp>
        <p:nvSpPr>
          <p:cNvPr id="215" name="Textfeld 214" hidden="0"/>
          <p:cNvSpPr txBox="1"/>
          <p:nvPr isPhoto="0" userDrawn="0"/>
        </p:nvSpPr>
        <p:spPr bwMode="auto">
          <a:xfrm>
            <a:off x="5041612" y="2808463"/>
            <a:ext cx="238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2-methylimidazole (HmIM)</a:t>
            </a:r>
            <a:endParaRPr/>
          </a:p>
        </p:txBody>
      </p:sp>
      <p:sp>
        <p:nvSpPr>
          <p:cNvPr id="216" name="Textfeld 215" hidden="0"/>
          <p:cNvSpPr txBox="1"/>
          <p:nvPr isPhoto="0" userDrawn="0"/>
        </p:nvSpPr>
        <p:spPr bwMode="auto">
          <a:xfrm>
            <a:off x="7064083" y="1820617"/>
            <a:ext cx="89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120°C</a:t>
            </a:r>
            <a:endParaRPr/>
          </a:p>
        </p:txBody>
      </p:sp>
      <p:sp>
        <p:nvSpPr>
          <p:cNvPr id="217" name="Textfeld 216" hidden="0"/>
          <p:cNvSpPr txBox="1"/>
          <p:nvPr isPhoto="0" userDrawn="0"/>
        </p:nvSpPr>
        <p:spPr bwMode="auto">
          <a:xfrm>
            <a:off x="3701940" y="4716424"/>
            <a:ext cx="206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</a:t>
            </a:r>
            <a:r>
              <a:rPr lang="en-GB" sz="2000">
                <a:solidFill>
                  <a:srgbClr val="2D5C9E"/>
                </a:solidFill>
                <a:latin typeface="Arial"/>
                <a:cs typeface="Arial"/>
              </a:rPr>
              <a:t>O </a:t>
            </a:r>
            <a:r>
              <a:rPr lang="en-GB" sz="2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+ 2 HmIM </a:t>
            </a:r>
            <a:endParaRPr/>
          </a:p>
        </p:txBody>
      </p:sp>
      <p:sp>
        <p:nvSpPr>
          <p:cNvPr id="218" name="Textfeld 217" hidden="0"/>
          <p:cNvSpPr txBox="1"/>
          <p:nvPr isPhoto="0" userDrawn="0"/>
        </p:nvSpPr>
        <p:spPr bwMode="auto">
          <a:xfrm>
            <a:off x="6086295" y="4712545"/>
            <a:ext cx="1901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lang="en-GB" sz="2000" baseline="-25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2000">
                <a:solidFill>
                  <a:srgbClr val="2D5C9E"/>
                </a:solidFill>
                <a:latin typeface="Arial"/>
                <a:cs typeface="Arial"/>
              </a:rPr>
              <a:t>O </a:t>
            </a:r>
            <a:r>
              <a:rPr lang="en-GB" sz="2000">
                <a:latin typeface="Arial"/>
                <a:cs typeface="Arial"/>
              </a:rPr>
              <a:t>+ </a:t>
            </a:r>
            <a:r>
              <a:rPr lang="en-GB" sz="2000">
                <a:solidFill>
                  <a:srgbClr val="FF6F61"/>
                </a:solidFill>
                <a:latin typeface="Arial"/>
                <a:cs typeface="Arial"/>
              </a:rPr>
              <a:t>ZIF-8</a:t>
            </a:r>
            <a:endParaRPr/>
          </a:p>
        </p:txBody>
      </p:sp>
      <p:cxnSp>
        <p:nvCxnSpPr>
          <p:cNvPr id="219" name="Gerader Verbinder 218" hidden="0"/>
          <p:cNvCxnSpPr>
            <a:cxnSpLocks/>
          </p:cNvCxnSpPr>
          <p:nvPr isPhoto="0" userDrawn="0"/>
        </p:nvCxnSpPr>
        <p:spPr bwMode="auto">
          <a:xfrm>
            <a:off x="5613407" y="4946265"/>
            <a:ext cx="426289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Abgerundetes Rechteck 51" hidden="0"/>
          <p:cNvSpPr/>
          <p:nvPr isPhoto="0" userDrawn="0"/>
        </p:nvSpPr>
        <p:spPr bwMode="auto">
          <a:xfrm>
            <a:off x="3335835" y="2422175"/>
            <a:ext cx="4710023" cy="2013649"/>
          </a:xfrm>
          <a:prstGeom prst="roundRect">
            <a:avLst>
              <a:gd name="adj" fmla="val 16667"/>
            </a:avLst>
          </a:prstGeom>
          <a:solidFill>
            <a:srgbClr val="FF6F61">
              <a:alpha val="37000"/>
            </a:srgb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1" name="Rechteck 220" hidden="0"/>
          <p:cNvSpPr/>
          <p:nvPr isPhoto="0" userDrawn="0"/>
        </p:nvSpPr>
        <p:spPr bwMode="auto">
          <a:xfrm>
            <a:off x="3480224" y="3702640"/>
            <a:ext cx="1421693" cy="320423"/>
          </a:xfrm>
          <a:prstGeom prst="rect">
            <a:avLst/>
          </a:prstGeom>
          <a:solidFill>
            <a:srgbClr val="FF6F61"/>
          </a:solidFill>
          <a:ln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2" name="Textfeld 221" hidden="0"/>
          <p:cNvSpPr txBox="1"/>
          <p:nvPr isPhoto="0" userDrawn="0"/>
        </p:nvSpPr>
        <p:spPr bwMode="auto">
          <a:xfrm>
            <a:off x="4254577" y="3719558"/>
            <a:ext cx="79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ZIF-8</a:t>
            </a:r>
            <a:endParaRPr/>
          </a:p>
        </p:txBody>
      </p:sp>
      <p:sp>
        <p:nvSpPr>
          <p:cNvPr id="223" name="Rechteck 222" hidden="0"/>
          <p:cNvSpPr/>
          <p:nvPr isPhoto="0" userDrawn="0"/>
        </p:nvSpPr>
        <p:spPr bwMode="auto">
          <a:xfrm>
            <a:off x="850912" y="1579989"/>
            <a:ext cx="1811215" cy="13865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24" name="Textfeld 223" hidden="0"/>
          <p:cNvSpPr txBox="1"/>
          <p:nvPr isPhoto="0" userDrawn="0"/>
        </p:nvSpPr>
        <p:spPr bwMode="auto">
          <a:xfrm>
            <a:off x="4793673" y="6277303"/>
            <a:ext cx="335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I. Stassen, et al.; N. Mater. 15, 304-310 , 2016</a:t>
            </a:r>
            <a:endParaRPr/>
          </a:p>
        </p:txBody>
      </p:sp>
      <p:sp>
        <p:nvSpPr>
          <p:cNvPr id="225" name="Textfeld 224" hidden="0"/>
          <p:cNvSpPr txBox="1"/>
          <p:nvPr isPhoto="0" userDrawn="0"/>
        </p:nvSpPr>
        <p:spPr bwMode="auto">
          <a:xfrm>
            <a:off x="1335633" y="2811660"/>
            <a:ext cx="111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ZnO</a:t>
            </a:r>
            <a:endParaRPr lang="en-GB">
              <a:solidFill>
                <a:schemeClr val="accent3">
                  <a:lumMod val="50000"/>
                </a:schemeClr>
              </a:solidFill>
              <a:latin typeface="Arial  "/>
              <a:cs typeface="Arial"/>
            </a:endParaRPr>
          </a:p>
        </p:txBody>
      </p:sp>
      <p:sp>
        <p:nvSpPr>
          <p:cNvPr id="2" name="Foliennummernplatzhalter 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12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13</a:t>
            </a:fld>
            <a:endParaRPr lang="en-GB"/>
          </a:p>
        </p:txBody>
      </p:sp>
      <p:sp>
        <p:nvSpPr>
          <p:cNvPr id="5" name="Pfeil nach unten 28" hidden="0"/>
          <p:cNvSpPr/>
          <p:nvPr isPhoto="0" userDrawn="0"/>
        </p:nvSpPr>
        <p:spPr bwMode="auto">
          <a:xfrm>
            <a:off x="1176360" y="2206346"/>
            <a:ext cx="284672" cy="672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 hidden="0"/>
          <p:cNvSpPr/>
          <p:nvPr isPhoto="0" userDrawn="0"/>
        </p:nvSpPr>
        <p:spPr bwMode="auto">
          <a:xfrm>
            <a:off x="956386" y="1879286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hteck 6" hidden="0"/>
          <p:cNvSpPr/>
          <p:nvPr isPhoto="0" userDrawn="0"/>
        </p:nvSpPr>
        <p:spPr bwMode="auto">
          <a:xfrm>
            <a:off x="956385" y="3282489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hteck 7" hidden="0"/>
          <p:cNvSpPr/>
          <p:nvPr isPhoto="0" userDrawn="0"/>
        </p:nvSpPr>
        <p:spPr bwMode="auto">
          <a:xfrm>
            <a:off x="956384" y="5034005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hteck 8" hidden="0"/>
          <p:cNvSpPr/>
          <p:nvPr isPhoto="0" userDrawn="0"/>
        </p:nvSpPr>
        <p:spPr bwMode="auto">
          <a:xfrm>
            <a:off x="982261" y="3149616"/>
            <a:ext cx="1380229" cy="111768"/>
          </a:xfrm>
          <a:prstGeom prst="rect">
            <a:avLst/>
          </a:prstGeom>
          <a:solidFill>
            <a:srgbClr val="429067"/>
          </a:solidFill>
          <a:ln>
            <a:solidFill>
              <a:srgbClr val="429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hteck 9" hidden="0"/>
          <p:cNvSpPr/>
          <p:nvPr isPhoto="0" userDrawn="0"/>
        </p:nvSpPr>
        <p:spPr bwMode="auto">
          <a:xfrm>
            <a:off x="990887" y="4688350"/>
            <a:ext cx="1380229" cy="320423"/>
          </a:xfrm>
          <a:prstGeom prst="rect">
            <a:avLst/>
          </a:prstGeom>
          <a:solidFill>
            <a:srgbClr val="FF6F61"/>
          </a:solidFill>
          <a:ln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Pfeil nach unten 29" hidden="0"/>
          <p:cNvSpPr/>
          <p:nvPr isPhoto="0" userDrawn="0"/>
        </p:nvSpPr>
        <p:spPr bwMode="auto">
          <a:xfrm>
            <a:off x="1176360" y="3788697"/>
            <a:ext cx="284672" cy="672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feld 11" hidden="0"/>
          <p:cNvSpPr txBox="1"/>
          <p:nvPr isPhoto="0" userDrawn="0"/>
        </p:nvSpPr>
        <p:spPr bwMode="auto">
          <a:xfrm>
            <a:off x="2061384" y="1798137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13" name="Textfeld 12" hidden="0"/>
          <p:cNvSpPr txBox="1"/>
          <p:nvPr isPhoto="0" userDrawn="0"/>
        </p:nvSpPr>
        <p:spPr bwMode="auto">
          <a:xfrm>
            <a:off x="2061384" y="3210132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14" name="Textfeld 13" hidden="0"/>
          <p:cNvSpPr txBox="1"/>
          <p:nvPr isPhoto="0" userDrawn="0"/>
        </p:nvSpPr>
        <p:spPr bwMode="auto">
          <a:xfrm>
            <a:off x="2069188" y="4953590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15" name="Textfeld 14" hidden="0"/>
          <p:cNvSpPr txBox="1"/>
          <p:nvPr isPhoto="0" userDrawn="0"/>
        </p:nvSpPr>
        <p:spPr bwMode="auto">
          <a:xfrm>
            <a:off x="1681001" y="4680692"/>
            <a:ext cx="79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ZIF-8</a:t>
            </a:r>
            <a:endParaRPr/>
          </a:p>
        </p:txBody>
      </p:sp>
      <p:sp>
        <p:nvSpPr>
          <p:cNvPr id="16" name="Textfeld 15" hidden="0"/>
          <p:cNvSpPr txBox="1"/>
          <p:nvPr isPhoto="0" userDrawn="0"/>
        </p:nvSpPr>
        <p:spPr bwMode="auto">
          <a:xfrm>
            <a:off x="1406313" y="2406392"/>
            <a:ext cx="6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  "/>
                <a:cs typeface="Arial"/>
              </a:rPr>
              <a:t>ALD</a:t>
            </a:r>
            <a:endParaRPr lang="en-GB">
              <a:solidFill>
                <a:schemeClr val="bg1"/>
              </a:solidFill>
              <a:latin typeface="Arial  "/>
              <a:cs typeface="Arial"/>
            </a:endParaRPr>
          </a:p>
        </p:txBody>
      </p:sp>
      <p:sp>
        <p:nvSpPr>
          <p:cNvPr id="17" name="Textfeld 16" hidden="0"/>
          <p:cNvSpPr txBox="1"/>
          <p:nvPr isPhoto="0" userDrawn="0"/>
        </p:nvSpPr>
        <p:spPr bwMode="auto">
          <a:xfrm>
            <a:off x="1403527" y="3749473"/>
            <a:ext cx="99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HmIM vapour</a:t>
            </a:r>
            <a:endParaRPr/>
          </a:p>
        </p:txBody>
      </p:sp>
      <p:sp>
        <p:nvSpPr>
          <p:cNvPr id="18" name="Rechteck 17" hidden="0"/>
          <p:cNvSpPr/>
          <p:nvPr isPhoto="0" userDrawn="0"/>
        </p:nvSpPr>
        <p:spPr bwMode="auto">
          <a:xfrm>
            <a:off x="850912" y="1579989"/>
            <a:ext cx="1811215" cy="13865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1335633" y="2811660"/>
            <a:ext cx="111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ZnO</a:t>
            </a:r>
            <a:endParaRPr lang="en-GB">
              <a:solidFill>
                <a:schemeClr val="accent3">
                  <a:lumMod val="50000"/>
                </a:schemeClr>
              </a:solidFill>
              <a:latin typeface="Arial  "/>
              <a:cs typeface="Arial"/>
            </a:endParaRPr>
          </a:p>
        </p:txBody>
      </p:sp>
      <p:sp>
        <p:nvSpPr>
          <p:cNvPr id="31" name="Textfeld 30" hidden="0"/>
          <p:cNvSpPr txBox="1"/>
          <p:nvPr isPhoto="0" userDrawn="0"/>
        </p:nvSpPr>
        <p:spPr bwMode="auto">
          <a:xfrm>
            <a:off x="2767601" y="1781836"/>
            <a:ext cx="516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Influence of deposition parameters on ZIF-8?</a:t>
            </a:r>
            <a:endParaRPr/>
          </a:p>
        </p:txBody>
      </p:sp>
      <p:grpSp>
        <p:nvGrpSpPr>
          <p:cNvPr id="50" name="Gruppieren 49" hidden="0"/>
          <p:cNvGrpSpPr/>
          <p:nvPr isPhoto="0" userDrawn="0"/>
        </p:nvGrpSpPr>
        <p:grpSpPr bwMode="auto">
          <a:xfrm>
            <a:off x="2837192" y="2786350"/>
            <a:ext cx="721379" cy="743793"/>
            <a:chOff x="701709" y="2913261"/>
            <a:chExt cx="721379" cy="743793"/>
          </a:xfrm>
        </p:grpSpPr>
        <p:sp>
          <p:nvSpPr>
            <p:cNvPr id="32" name="Ellipse 31" hidden="0"/>
            <p:cNvSpPr/>
            <p:nvPr isPhoto="0" userDrawn="0"/>
          </p:nvSpPr>
          <p:spPr bwMode="auto">
            <a:xfrm>
              <a:off x="701709" y="2913261"/>
              <a:ext cx="721379" cy="7437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pic>
          <p:nvPicPr>
            <p:cNvPr id="33" name="Grafik 32" descr="Ethernet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 rot="5400000">
              <a:off x="711254" y="2938252"/>
              <a:ext cx="688474" cy="688474"/>
            </a:xfrm>
            <a:prstGeom prst="rect">
              <a:avLst/>
            </a:prstGeom>
          </p:spPr>
        </p:pic>
      </p:grpSp>
      <p:grpSp>
        <p:nvGrpSpPr>
          <p:cNvPr id="51" name="Gruppieren 50" hidden="0"/>
          <p:cNvGrpSpPr/>
          <p:nvPr isPhoto="0" userDrawn="0"/>
        </p:nvGrpSpPr>
        <p:grpSpPr bwMode="auto">
          <a:xfrm>
            <a:off x="3735260" y="2782440"/>
            <a:ext cx="721379" cy="752410"/>
            <a:chOff x="2333693" y="2893525"/>
            <a:chExt cx="721379" cy="752410"/>
          </a:xfrm>
        </p:grpSpPr>
        <p:sp>
          <p:nvSpPr>
            <p:cNvPr id="34" name="Ellipse 33" hidden="0"/>
            <p:cNvSpPr/>
            <p:nvPr isPhoto="0" userDrawn="0"/>
          </p:nvSpPr>
          <p:spPr bwMode="auto">
            <a:xfrm>
              <a:off x="2333693" y="2902141"/>
              <a:ext cx="721379" cy="7437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35" name="Textfeld 34" hidden="0"/>
            <p:cNvSpPr txBox="1"/>
            <p:nvPr isPhoto="0" userDrawn="0"/>
          </p:nvSpPr>
          <p:spPr bwMode="auto">
            <a:xfrm>
              <a:off x="2492817" y="2893525"/>
              <a:ext cx="470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l-GR" sz="3600" b="1">
                  <a:cs typeface="Times New Roman"/>
                </a:rPr>
                <a:t>ρ</a:t>
              </a:r>
              <a:endParaRPr lang="de-AT" sz="3600" b="1">
                <a:cs typeface="Times New Roman"/>
              </a:endParaRPr>
            </a:p>
          </p:txBody>
        </p:sp>
      </p:grpSp>
      <p:grpSp>
        <p:nvGrpSpPr>
          <p:cNvPr id="3" name="Gruppieren 2" hidden="0"/>
          <p:cNvGrpSpPr/>
          <p:nvPr isPhoto="0" userDrawn="0"/>
        </p:nvGrpSpPr>
        <p:grpSpPr bwMode="auto">
          <a:xfrm>
            <a:off x="2853304" y="3672813"/>
            <a:ext cx="721379" cy="743793"/>
            <a:chOff x="2335210" y="3875644"/>
            <a:chExt cx="721379" cy="743793"/>
          </a:xfrm>
        </p:grpSpPr>
        <p:sp>
          <p:nvSpPr>
            <p:cNvPr id="36" name="Ellipse 35" hidden="0"/>
            <p:cNvSpPr/>
            <p:nvPr isPhoto="0" userDrawn="0"/>
          </p:nvSpPr>
          <p:spPr bwMode="auto">
            <a:xfrm>
              <a:off x="2335210" y="3875644"/>
              <a:ext cx="721379" cy="7437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054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pic>
          <p:nvPicPr>
            <p:cNvPr id="37" name="Grafik 36" descr="Sanduhr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2388328" y="3950451"/>
              <a:ext cx="603379" cy="603379"/>
            </a:xfrm>
            <a:prstGeom prst="rect">
              <a:avLst/>
            </a:prstGeom>
          </p:spPr>
        </p:pic>
      </p:grpSp>
      <p:grpSp>
        <p:nvGrpSpPr>
          <p:cNvPr id="41" name="Gruppieren 40" hidden="0"/>
          <p:cNvGrpSpPr/>
          <p:nvPr isPhoto="0" userDrawn="0"/>
        </p:nvGrpSpPr>
        <p:grpSpPr bwMode="auto">
          <a:xfrm>
            <a:off x="2858826" y="4568799"/>
            <a:ext cx="721379" cy="743793"/>
            <a:chOff x="2304154" y="4897923"/>
            <a:chExt cx="721379" cy="743793"/>
          </a:xfrm>
        </p:grpSpPr>
        <p:sp>
          <p:nvSpPr>
            <p:cNvPr id="42" name="Ellipse 41" hidden="0"/>
            <p:cNvSpPr/>
            <p:nvPr isPhoto="0" userDrawn="0"/>
          </p:nvSpPr>
          <p:spPr bwMode="auto">
            <a:xfrm>
              <a:off x="2304154" y="4897923"/>
              <a:ext cx="721379" cy="7437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BF0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pic>
          <p:nvPicPr>
            <p:cNvPr id="43" name="Grafik 42" hidden="0"/>
            <p:cNvPicPr>
              <a:picLocks noChangeAspect="1"/>
            </p:cNvPicPr>
            <p:nvPr isPhoto="0" userDrawn="0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2388019" y="4975413"/>
              <a:ext cx="581411" cy="581411"/>
            </a:xfrm>
            <a:prstGeom prst="rect">
              <a:avLst/>
            </a:prstGeom>
          </p:spPr>
        </p:pic>
      </p:grpSp>
      <p:sp>
        <p:nvSpPr>
          <p:cNvPr id="23" name="Titel 2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Synthesis: Parameters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14</a:t>
            </a:fld>
            <a:endParaRPr lang="en-GB"/>
          </a:p>
        </p:txBody>
      </p:sp>
      <p:sp>
        <p:nvSpPr>
          <p:cNvPr id="23" name="Titel 2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ZIF-8: </a:t>
            </a:r>
            <a:r>
              <a:rPr lang="de-AT"/>
              <a:t>Crystallographic</a:t>
            </a:r>
            <a:r>
              <a:rPr lang="de-AT"/>
              <a:t> Orientation</a:t>
            </a:r>
            <a:endParaRPr/>
          </a:p>
        </p:txBody>
      </p:sp>
      <p:sp>
        <p:nvSpPr>
          <p:cNvPr id="47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30536" y="1313542"/>
            <a:ext cx="8694116" cy="46566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Crystallographic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</a:rPr>
              <a:t>orientation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ZIF-8 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can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tuned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via 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ZnO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</a:rPr>
              <a:t>thickness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</a:rPr>
              <a:t>density</a:t>
            </a:r>
            <a:r>
              <a:rPr lang="de-DE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" name="Grafik 47" hidden="0"/>
          <p:cNvPicPr>
            <a:picLocks noChangeAspect="1"/>
          </p:cNvPicPr>
          <p:nvPr isPhoto="0" userDrawn="0"/>
        </p:nvPicPr>
        <p:blipFill>
          <a:blip r:embed="rId2"/>
          <a:srcRect l="52728" t="24735" r="1772" b="18016"/>
          <a:stretch/>
        </p:blipFill>
        <p:spPr bwMode="auto">
          <a:xfrm>
            <a:off x="4676507" y="3953408"/>
            <a:ext cx="1545193" cy="1536815"/>
          </a:xfrm>
          <a:prstGeom prst="rect">
            <a:avLst/>
          </a:prstGeom>
        </p:spPr>
      </p:pic>
      <p:pic>
        <p:nvPicPr>
          <p:cNvPr id="49" name="Grafik 48" hidden="0"/>
          <p:cNvPicPr>
            <a:picLocks noChangeAspect="1"/>
          </p:cNvPicPr>
          <p:nvPr isPhoto="0" userDrawn="0"/>
        </p:nvPicPr>
        <p:blipFill>
          <a:blip r:embed="rId3"/>
          <a:srcRect l="52790" t="24369" r="1662" b="18102"/>
          <a:stretch/>
        </p:blipFill>
        <p:spPr bwMode="auto">
          <a:xfrm>
            <a:off x="1372918" y="3955343"/>
            <a:ext cx="1530616" cy="1528167"/>
          </a:xfrm>
          <a:prstGeom prst="rect">
            <a:avLst/>
          </a:prstGeom>
        </p:spPr>
      </p:pic>
      <p:pic>
        <p:nvPicPr>
          <p:cNvPr id="52" name="Grafik 51" hidden="0"/>
          <p:cNvPicPr>
            <a:picLocks noChangeAspect="1"/>
          </p:cNvPicPr>
          <p:nvPr isPhoto="0" userDrawn="0"/>
        </p:nvPicPr>
        <p:blipFill>
          <a:blip r:embed="rId4"/>
          <a:srcRect l="52720" t="24734" r="1748" b="18250"/>
          <a:stretch/>
        </p:blipFill>
        <p:spPr bwMode="auto">
          <a:xfrm>
            <a:off x="3015918" y="3953408"/>
            <a:ext cx="1530616" cy="1532036"/>
          </a:xfrm>
          <a:prstGeom prst="rect">
            <a:avLst/>
          </a:prstGeom>
        </p:spPr>
      </p:pic>
      <p:pic>
        <p:nvPicPr>
          <p:cNvPr id="53" name="Grafik 52" hidden="0"/>
          <p:cNvPicPr>
            <a:picLocks noChangeAspect="1"/>
          </p:cNvPicPr>
          <p:nvPr isPhoto="0" userDrawn="0"/>
        </p:nvPicPr>
        <p:blipFill>
          <a:blip r:embed="rId5"/>
          <a:srcRect l="52799" t="24714" r="1945" b="18137"/>
          <a:stretch/>
        </p:blipFill>
        <p:spPr bwMode="auto">
          <a:xfrm>
            <a:off x="3015919" y="2202150"/>
            <a:ext cx="1530616" cy="1527868"/>
          </a:xfrm>
          <a:prstGeom prst="rect">
            <a:avLst/>
          </a:prstGeom>
        </p:spPr>
      </p:pic>
      <p:pic>
        <p:nvPicPr>
          <p:cNvPr id="54" name="Grafik 53" hidden="0"/>
          <p:cNvPicPr>
            <a:picLocks noChangeAspect="1"/>
          </p:cNvPicPr>
          <p:nvPr isPhoto="0" userDrawn="0"/>
        </p:nvPicPr>
        <p:blipFill>
          <a:blip r:embed="rId6"/>
          <a:srcRect l="52583" t="24585" r="2254" b="18286"/>
          <a:stretch/>
        </p:blipFill>
        <p:spPr bwMode="auto">
          <a:xfrm>
            <a:off x="4678813" y="2199482"/>
            <a:ext cx="1549596" cy="1530536"/>
          </a:xfrm>
          <a:prstGeom prst="rect">
            <a:avLst/>
          </a:prstGeom>
        </p:spPr>
      </p:pic>
      <p:pic>
        <p:nvPicPr>
          <p:cNvPr id="55" name="Grafik 54" hidden="0"/>
          <p:cNvPicPr>
            <a:picLocks noChangeAspect="1"/>
          </p:cNvPicPr>
          <p:nvPr isPhoto="0" userDrawn="0"/>
        </p:nvPicPr>
        <p:blipFill>
          <a:blip r:embed="rId7"/>
          <a:srcRect l="52820" t="24735" r="2004" b="18007"/>
          <a:stretch/>
        </p:blipFill>
        <p:spPr bwMode="auto">
          <a:xfrm>
            <a:off x="1372918" y="2202001"/>
            <a:ext cx="1525298" cy="1528167"/>
          </a:xfrm>
          <a:prstGeom prst="rect">
            <a:avLst/>
          </a:prstGeom>
        </p:spPr>
      </p:pic>
      <p:pic>
        <p:nvPicPr>
          <p:cNvPr id="56" name="Grafik 55" hidden="0"/>
          <p:cNvPicPr>
            <a:picLocks noChangeAspect="1"/>
          </p:cNvPicPr>
          <p:nvPr isPhoto="0" userDrawn="0"/>
        </p:nvPicPr>
        <p:blipFill>
          <a:blip r:embed="rId8"/>
          <a:srcRect l="52726" t="35196" r="1888" b="11905"/>
          <a:stretch/>
        </p:blipFill>
        <p:spPr bwMode="auto">
          <a:xfrm>
            <a:off x="4676507" y="2209114"/>
            <a:ext cx="1562280" cy="1526490"/>
          </a:xfrm>
          <a:prstGeom prst="rect">
            <a:avLst/>
          </a:prstGeom>
        </p:spPr>
      </p:pic>
      <p:cxnSp>
        <p:nvCxnSpPr>
          <p:cNvPr id="57" name="Gerader Verbinder 56" hidden="0"/>
          <p:cNvCxnSpPr>
            <a:cxnSpLocks/>
          </p:cNvCxnSpPr>
          <p:nvPr isPhoto="0" userDrawn="0"/>
        </p:nvCxnSpPr>
        <p:spPr bwMode="auto">
          <a:xfrm>
            <a:off x="1363180" y="3745190"/>
            <a:ext cx="4875607" cy="0"/>
          </a:xfrm>
          <a:prstGeom prst="line">
            <a:avLst/>
          </a:prstGeom>
          <a:ln w="50800">
            <a:solidFill>
              <a:srgbClr val="429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 hidden="0"/>
          <p:cNvCxnSpPr>
            <a:cxnSpLocks/>
          </p:cNvCxnSpPr>
          <p:nvPr isPhoto="0" userDrawn="0"/>
        </p:nvCxnSpPr>
        <p:spPr bwMode="auto">
          <a:xfrm>
            <a:off x="1371647" y="3949825"/>
            <a:ext cx="4849947" cy="0"/>
          </a:xfrm>
          <a:prstGeom prst="line">
            <a:avLst/>
          </a:prstGeom>
          <a:ln w="508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 hidden="0"/>
          <p:cNvSpPr txBox="1"/>
          <p:nvPr isPhoto="0" userDrawn="0"/>
        </p:nvSpPr>
        <p:spPr bwMode="auto">
          <a:xfrm>
            <a:off x="1798668" y="5766465"/>
            <a:ext cx="998852" cy="2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q</a:t>
            </a:r>
            <a:r>
              <a:rPr lang="en-GB" sz="1600" baseline="-25000">
                <a:latin typeface="Arial"/>
                <a:cs typeface="Arial"/>
              </a:rPr>
              <a:t>xy</a:t>
            </a:r>
            <a:r>
              <a:rPr lang="en-GB" sz="1600">
                <a:latin typeface="Arial"/>
                <a:cs typeface="Arial"/>
              </a:rPr>
              <a:t> [Å</a:t>
            </a:r>
            <a:r>
              <a:rPr lang="en-GB" sz="1600" baseline="30000">
                <a:latin typeface="Arial"/>
                <a:cs typeface="Arial"/>
              </a:rPr>
              <a:t>-1</a:t>
            </a:r>
            <a:r>
              <a:rPr lang="en-GB" sz="1600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60" name="Textfeld 59" hidden="0"/>
          <p:cNvSpPr txBox="1"/>
          <p:nvPr isPhoto="0" userDrawn="0"/>
        </p:nvSpPr>
        <p:spPr bwMode="auto">
          <a:xfrm rot="16199999">
            <a:off x="-383702" y="2694937"/>
            <a:ext cx="18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defRPr/>
            </a:pP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 (less dense </a:t>
            </a: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)</a:t>
            </a:r>
            <a:endParaRPr lang="en-GB" sz="1600">
              <a:latin typeface="Arial"/>
              <a:cs typeface="Arial"/>
            </a:endParaRPr>
          </a:p>
        </p:txBody>
      </p:sp>
      <p:sp>
        <p:nvSpPr>
          <p:cNvPr id="61" name="Textfeld 60" hidden="0"/>
          <p:cNvSpPr txBox="1"/>
          <p:nvPr isPhoto="0" userDrawn="0"/>
        </p:nvSpPr>
        <p:spPr bwMode="auto">
          <a:xfrm>
            <a:off x="1145882" y="2110740"/>
            <a:ext cx="2079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2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1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0</a:t>
            </a:r>
            <a:endParaRPr/>
          </a:p>
        </p:txBody>
      </p:sp>
      <p:sp>
        <p:nvSpPr>
          <p:cNvPr id="62" name="Textfeld 61" hidden="0"/>
          <p:cNvSpPr txBox="1"/>
          <p:nvPr isPhoto="0" userDrawn="0"/>
        </p:nvSpPr>
        <p:spPr bwMode="auto">
          <a:xfrm rot="16199999">
            <a:off x="575628" y="2686885"/>
            <a:ext cx="93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z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63" name="Textfeld 62" hidden="0"/>
          <p:cNvSpPr txBox="1"/>
          <p:nvPr isPhoto="0" userDrawn="0"/>
        </p:nvSpPr>
        <p:spPr bwMode="auto">
          <a:xfrm rot="16199999">
            <a:off x="-255001" y="4457171"/>
            <a:ext cx="155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defRPr/>
            </a:pP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 (denser </a:t>
            </a: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)</a:t>
            </a:r>
            <a:endParaRPr/>
          </a:p>
        </p:txBody>
      </p:sp>
      <p:sp>
        <p:nvSpPr>
          <p:cNvPr id="64" name="Textfeld 63" hidden="0"/>
          <p:cNvSpPr txBox="1"/>
          <p:nvPr isPhoto="0" userDrawn="0"/>
        </p:nvSpPr>
        <p:spPr bwMode="auto">
          <a:xfrm rot="16199999">
            <a:off x="564368" y="4405498"/>
            <a:ext cx="93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z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65" name="Textfeld 64" hidden="0"/>
          <p:cNvSpPr txBox="1"/>
          <p:nvPr isPhoto="0" userDrawn="0"/>
        </p:nvSpPr>
        <p:spPr bwMode="auto">
          <a:xfrm>
            <a:off x="3345810" y="5766465"/>
            <a:ext cx="998852" cy="2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q</a:t>
            </a:r>
            <a:r>
              <a:rPr lang="en-GB" sz="1600" baseline="-25000">
                <a:latin typeface="Arial"/>
                <a:cs typeface="Arial"/>
              </a:rPr>
              <a:t>xy</a:t>
            </a:r>
            <a:r>
              <a:rPr lang="en-GB" sz="1600">
                <a:latin typeface="Arial"/>
                <a:cs typeface="Arial"/>
              </a:rPr>
              <a:t> [Å</a:t>
            </a:r>
            <a:r>
              <a:rPr lang="en-GB" sz="1600" baseline="30000">
                <a:latin typeface="Arial"/>
                <a:cs typeface="Arial"/>
              </a:rPr>
              <a:t>-1</a:t>
            </a:r>
            <a:r>
              <a:rPr lang="en-GB" sz="1600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66" name="Textfeld 65" hidden="0"/>
          <p:cNvSpPr txBox="1"/>
          <p:nvPr isPhoto="0" userDrawn="0"/>
        </p:nvSpPr>
        <p:spPr bwMode="auto">
          <a:xfrm>
            <a:off x="5007382" y="5761894"/>
            <a:ext cx="998852" cy="2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q</a:t>
            </a:r>
            <a:r>
              <a:rPr lang="en-GB" sz="1600" baseline="-25000">
                <a:latin typeface="Arial"/>
                <a:cs typeface="Arial"/>
              </a:rPr>
              <a:t>xy</a:t>
            </a:r>
            <a:r>
              <a:rPr lang="en-GB" sz="1600">
                <a:latin typeface="Arial"/>
                <a:cs typeface="Arial"/>
              </a:rPr>
              <a:t> [Å</a:t>
            </a:r>
            <a:r>
              <a:rPr lang="en-GB" sz="1600" baseline="30000">
                <a:latin typeface="Arial"/>
                <a:cs typeface="Arial"/>
              </a:rPr>
              <a:t>-1</a:t>
            </a:r>
            <a:r>
              <a:rPr lang="en-GB" sz="1600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67" name="Textfeld 66" hidden="0"/>
          <p:cNvSpPr txBox="1"/>
          <p:nvPr isPhoto="0" userDrawn="0"/>
        </p:nvSpPr>
        <p:spPr bwMode="auto">
          <a:xfrm>
            <a:off x="1354370" y="1800960"/>
            <a:ext cx="166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10 nm, 20 min</a:t>
            </a:r>
            <a:endParaRPr/>
          </a:p>
        </p:txBody>
      </p:sp>
      <p:sp>
        <p:nvSpPr>
          <p:cNvPr id="68" name="Textfeld 67" hidden="0"/>
          <p:cNvSpPr txBox="1"/>
          <p:nvPr isPhoto="0" userDrawn="0"/>
        </p:nvSpPr>
        <p:spPr bwMode="auto">
          <a:xfrm>
            <a:off x="3127366" y="1806344"/>
            <a:ext cx="1270249" cy="2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10 nm, 24 h</a:t>
            </a:r>
            <a:endParaRPr/>
          </a:p>
        </p:txBody>
      </p:sp>
      <p:sp>
        <p:nvSpPr>
          <p:cNvPr id="69" name="Textfeld 68" hidden="0"/>
          <p:cNvSpPr txBox="1"/>
          <p:nvPr isPhoto="0" userDrawn="0"/>
        </p:nvSpPr>
        <p:spPr bwMode="auto">
          <a:xfrm>
            <a:off x="4861628" y="1779210"/>
            <a:ext cx="119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3 nm, 24 h</a:t>
            </a:r>
            <a:endParaRPr/>
          </a:p>
        </p:txBody>
      </p:sp>
      <p:cxnSp>
        <p:nvCxnSpPr>
          <p:cNvPr id="70" name="Gerader Verbinder 69" hidden="0"/>
          <p:cNvCxnSpPr>
            <a:cxnSpLocks/>
          </p:cNvCxnSpPr>
          <p:nvPr isPhoto="0" userDrawn="0"/>
        </p:nvCxnSpPr>
        <p:spPr bwMode="auto">
          <a:xfrm>
            <a:off x="4609178" y="1982470"/>
            <a:ext cx="0" cy="3507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 hidden="0"/>
          <p:cNvCxnSpPr>
            <a:cxnSpLocks/>
          </p:cNvCxnSpPr>
          <p:nvPr isPhoto="0" userDrawn="0"/>
        </p:nvCxnSpPr>
        <p:spPr bwMode="auto">
          <a:xfrm>
            <a:off x="2959753" y="1974003"/>
            <a:ext cx="0" cy="3510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 hidden="0"/>
          <p:cNvSpPr txBox="1"/>
          <p:nvPr isPhoto="0" userDrawn="0"/>
        </p:nvSpPr>
        <p:spPr bwMode="auto">
          <a:xfrm>
            <a:off x="1219304" y="5370699"/>
            <a:ext cx="1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0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1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2</a:t>
            </a:r>
            <a:endParaRPr/>
          </a:p>
        </p:txBody>
      </p:sp>
      <p:cxnSp>
        <p:nvCxnSpPr>
          <p:cNvPr id="73" name="Gerader Verbinder 72" hidden="0"/>
          <p:cNvCxnSpPr>
            <a:cxnSpLocks/>
          </p:cNvCxnSpPr>
          <p:nvPr isPhoto="0" userDrawn="0"/>
        </p:nvCxnSpPr>
        <p:spPr bwMode="auto">
          <a:xfrm>
            <a:off x="1370293" y="2180233"/>
            <a:ext cx="4868494" cy="0"/>
          </a:xfrm>
          <a:prstGeom prst="line">
            <a:avLst/>
          </a:prstGeom>
          <a:ln w="50800">
            <a:solidFill>
              <a:srgbClr val="429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 hidden="0"/>
          <p:cNvSpPr txBox="1"/>
          <p:nvPr isPhoto="0" userDrawn="0"/>
        </p:nvSpPr>
        <p:spPr bwMode="auto">
          <a:xfrm>
            <a:off x="1136635" y="3857006"/>
            <a:ext cx="2079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2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1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0</a:t>
            </a:r>
            <a:endParaRPr/>
          </a:p>
        </p:txBody>
      </p:sp>
      <p:cxnSp>
        <p:nvCxnSpPr>
          <p:cNvPr id="75" name="Gerader Verbinder 74" hidden="0"/>
          <p:cNvCxnSpPr>
            <a:cxnSpLocks/>
          </p:cNvCxnSpPr>
          <p:nvPr isPhoto="0" userDrawn="0"/>
        </p:nvCxnSpPr>
        <p:spPr bwMode="auto">
          <a:xfrm>
            <a:off x="1371647" y="5495637"/>
            <a:ext cx="4849947" cy="0"/>
          </a:xfrm>
          <a:prstGeom prst="line">
            <a:avLst/>
          </a:prstGeom>
          <a:ln w="508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 hidden="0"/>
          <p:cNvSpPr txBox="1"/>
          <p:nvPr isPhoto="0" userDrawn="0"/>
        </p:nvSpPr>
        <p:spPr bwMode="auto">
          <a:xfrm>
            <a:off x="2885365" y="5369282"/>
            <a:ext cx="1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0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1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2</a:t>
            </a:r>
            <a:endParaRPr/>
          </a:p>
        </p:txBody>
      </p:sp>
      <p:sp>
        <p:nvSpPr>
          <p:cNvPr id="77" name="Textfeld 76" hidden="0"/>
          <p:cNvSpPr txBox="1"/>
          <p:nvPr isPhoto="0" userDrawn="0"/>
        </p:nvSpPr>
        <p:spPr bwMode="auto">
          <a:xfrm>
            <a:off x="4558701" y="5375252"/>
            <a:ext cx="1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0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1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2</a:t>
            </a:r>
            <a:endParaRPr/>
          </a:p>
        </p:txBody>
      </p:sp>
      <p:pic>
        <p:nvPicPr>
          <p:cNvPr id="78" name="Grafik 77" hidden="0"/>
          <p:cNvPicPr>
            <a:picLocks noChangeAspect="1"/>
          </p:cNvPicPr>
          <p:nvPr isPhoto="0" userDrawn="0"/>
        </p:nvPicPr>
        <p:blipFill>
          <a:blip r:embed="rId9"/>
          <a:srcRect l="49147" t="36213" r="14903" b="23360"/>
          <a:stretch/>
        </p:blipFill>
        <p:spPr bwMode="auto">
          <a:xfrm>
            <a:off x="4685438" y="3970523"/>
            <a:ext cx="1536156" cy="1512665"/>
          </a:xfrm>
          <a:prstGeom prst="rect">
            <a:avLst/>
          </a:prstGeom>
        </p:spPr>
      </p:pic>
      <p:sp>
        <p:nvSpPr>
          <p:cNvPr id="79" name="Textfeld 78" hidden="0"/>
          <p:cNvSpPr txBox="1"/>
          <p:nvPr isPhoto="0" userDrawn="0"/>
        </p:nvSpPr>
        <p:spPr bwMode="auto">
          <a:xfrm>
            <a:off x="6291028" y="2692901"/>
            <a:ext cx="275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(100) pref. orientation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mosaicity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(1.8 ± 0.3)°</a:t>
            </a:r>
            <a:endParaRPr/>
          </a:p>
        </p:txBody>
      </p:sp>
      <p:sp>
        <p:nvSpPr>
          <p:cNvPr id="80" name="Textfeld 79" hidden="0"/>
          <p:cNvSpPr txBox="1"/>
          <p:nvPr isPhoto="0" userDrawn="0"/>
        </p:nvSpPr>
        <p:spPr bwMode="auto">
          <a:xfrm>
            <a:off x="6291027" y="4548602"/>
            <a:ext cx="265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(111) pref. orientation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mosaicity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(30 ± 2)°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ZIF-8: </a:t>
            </a:r>
            <a:r>
              <a:rPr lang="de-DE"/>
              <a:t>Crystallographic</a:t>
            </a:r>
            <a:r>
              <a:rPr lang="de-DE"/>
              <a:t> Orientation</a:t>
            </a:r>
            <a:endParaRPr lang="de-AT"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15</a:t>
            </a:fld>
            <a:endParaRPr lang="en-GB"/>
          </a:p>
        </p:txBody>
      </p:sp>
      <p:pic>
        <p:nvPicPr>
          <p:cNvPr id="14" name="Grafik 13" hidden="0"/>
          <p:cNvPicPr>
            <a:picLocks noChangeAspect="1"/>
          </p:cNvPicPr>
          <p:nvPr isPhoto="0" userDrawn="0"/>
        </p:nvPicPr>
        <p:blipFill>
          <a:blip r:embed="rId2"/>
          <a:srcRect l="48942" t="33746" r="14819" b="20262"/>
          <a:stretch/>
        </p:blipFill>
        <p:spPr bwMode="auto">
          <a:xfrm>
            <a:off x="5386468" y="2193034"/>
            <a:ext cx="1540538" cy="1538816"/>
          </a:xfrm>
          <a:prstGeom prst="rect">
            <a:avLst/>
          </a:prstGeom>
        </p:spPr>
      </p:pic>
      <p:pic>
        <p:nvPicPr>
          <p:cNvPr id="15" name="Grafik 14" hidden="0"/>
          <p:cNvPicPr>
            <a:picLocks noChangeAspect="1"/>
          </p:cNvPicPr>
          <p:nvPr isPhoto="0" userDrawn="0"/>
        </p:nvPicPr>
        <p:blipFill>
          <a:blip r:embed="rId3"/>
          <a:srcRect l="53008" t="25108" r="1608" b="18244"/>
          <a:stretch/>
        </p:blipFill>
        <p:spPr bwMode="auto">
          <a:xfrm>
            <a:off x="5374059" y="3951455"/>
            <a:ext cx="1543595" cy="1540075"/>
          </a:xfrm>
          <a:prstGeom prst="rect">
            <a:avLst/>
          </a:prstGeom>
        </p:spPr>
      </p:pic>
      <p:pic>
        <p:nvPicPr>
          <p:cNvPr id="39" name="Grafik 38" hidden="0"/>
          <p:cNvPicPr>
            <a:picLocks noChangeAspect="1"/>
          </p:cNvPicPr>
          <p:nvPr isPhoto="0" userDrawn="0"/>
        </p:nvPicPr>
        <p:blipFill>
          <a:blip r:embed="rId4"/>
          <a:srcRect l="52728" t="24735" r="1772" b="18016"/>
          <a:stretch/>
        </p:blipFill>
        <p:spPr bwMode="auto">
          <a:xfrm>
            <a:off x="3713518" y="3942079"/>
            <a:ext cx="1545193" cy="1536815"/>
          </a:xfrm>
          <a:prstGeom prst="rect">
            <a:avLst/>
          </a:prstGeom>
        </p:spPr>
      </p:pic>
      <p:pic>
        <p:nvPicPr>
          <p:cNvPr id="41" name="Grafik 40" hidden="0"/>
          <p:cNvPicPr>
            <a:picLocks noChangeAspect="1"/>
          </p:cNvPicPr>
          <p:nvPr isPhoto="0" userDrawn="0"/>
        </p:nvPicPr>
        <p:blipFill>
          <a:blip r:embed="rId5"/>
          <a:srcRect l="52720" t="24734" r="1748" b="18250"/>
          <a:stretch/>
        </p:blipFill>
        <p:spPr bwMode="auto">
          <a:xfrm>
            <a:off x="2071979" y="3942079"/>
            <a:ext cx="1530616" cy="1532036"/>
          </a:xfrm>
          <a:prstGeom prst="rect">
            <a:avLst/>
          </a:prstGeom>
        </p:spPr>
      </p:pic>
      <p:pic>
        <p:nvPicPr>
          <p:cNvPr id="42" name="Grafik 41" hidden="0"/>
          <p:cNvPicPr>
            <a:picLocks noChangeAspect="1"/>
          </p:cNvPicPr>
          <p:nvPr isPhoto="0" userDrawn="0"/>
        </p:nvPicPr>
        <p:blipFill>
          <a:blip r:embed="rId6"/>
          <a:srcRect l="52799" t="24714" r="1945" b="18137"/>
          <a:stretch/>
        </p:blipFill>
        <p:spPr bwMode="auto">
          <a:xfrm>
            <a:off x="2081505" y="2190821"/>
            <a:ext cx="1530616" cy="1527868"/>
          </a:xfrm>
          <a:prstGeom prst="rect">
            <a:avLst/>
          </a:prstGeom>
        </p:spPr>
      </p:pic>
      <p:pic>
        <p:nvPicPr>
          <p:cNvPr id="43" name="Grafik 42" hidden="0"/>
          <p:cNvPicPr>
            <a:picLocks noChangeAspect="1"/>
          </p:cNvPicPr>
          <p:nvPr isPhoto="0" userDrawn="0"/>
        </p:nvPicPr>
        <p:blipFill>
          <a:blip r:embed="rId7"/>
          <a:srcRect l="52583" t="24585" r="2254" b="18286"/>
          <a:stretch/>
        </p:blipFill>
        <p:spPr bwMode="auto">
          <a:xfrm>
            <a:off x="3715264" y="2188153"/>
            <a:ext cx="1549596" cy="1530536"/>
          </a:xfrm>
          <a:prstGeom prst="rect">
            <a:avLst/>
          </a:prstGeom>
        </p:spPr>
      </p:pic>
      <p:cxnSp>
        <p:nvCxnSpPr>
          <p:cNvPr id="46" name="Gerader Verbinder 45" hidden="0"/>
          <p:cNvCxnSpPr>
            <a:cxnSpLocks/>
          </p:cNvCxnSpPr>
          <p:nvPr isPhoto="0" userDrawn="0"/>
        </p:nvCxnSpPr>
        <p:spPr bwMode="auto">
          <a:xfrm>
            <a:off x="2065946" y="3733861"/>
            <a:ext cx="4875607" cy="0"/>
          </a:xfrm>
          <a:prstGeom prst="line">
            <a:avLst/>
          </a:prstGeom>
          <a:ln w="50800">
            <a:solidFill>
              <a:srgbClr val="429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 hidden="0"/>
          <p:cNvCxnSpPr>
            <a:cxnSpLocks/>
          </p:cNvCxnSpPr>
          <p:nvPr isPhoto="0" userDrawn="0"/>
        </p:nvCxnSpPr>
        <p:spPr bwMode="auto">
          <a:xfrm>
            <a:off x="2074413" y="3938496"/>
            <a:ext cx="4849947" cy="0"/>
          </a:xfrm>
          <a:prstGeom prst="line">
            <a:avLst/>
          </a:prstGeom>
          <a:ln w="508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 hidden="0"/>
          <p:cNvSpPr txBox="1"/>
          <p:nvPr isPhoto="0" userDrawn="0"/>
        </p:nvSpPr>
        <p:spPr bwMode="auto">
          <a:xfrm>
            <a:off x="2501434" y="5755136"/>
            <a:ext cx="99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xy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49" name="Textfeld 48" hidden="0"/>
          <p:cNvSpPr txBox="1"/>
          <p:nvPr isPhoto="0" userDrawn="0"/>
        </p:nvSpPr>
        <p:spPr bwMode="auto">
          <a:xfrm rot="16199999">
            <a:off x="319064" y="2683608"/>
            <a:ext cx="18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defRPr/>
            </a:pP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 (less dense </a:t>
            </a: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)</a:t>
            </a:r>
            <a:endParaRPr lang="en-GB" sz="1600">
              <a:latin typeface="Arial"/>
              <a:cs typeface="Arial"/>
            </a:endParaRPr>
          </a:p>
        </p:txBody>
      </p:sp>
      <p:sp>
        <p:nvSpPr>
          <p:cNvPr id="50" name="Textfeld 49" hidden="0"/>
          <p:cNvSpPr txBox="1"/>
          <p:nvPr isPhoto="0" userDrawn="0"/>
        </p:nvSpPr>
        <p:spPr bwMode="auto">
          <a:xfrm>
            <a:off x="1848648" y="2099411"/>
            <a:ext cx="2079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2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1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0</a:t>
            </a:r>
            <a:endParaRPr/>
          </a:p>
        </p:txBody>
      </p:sp>
      <p:sp>
        <p:nvSpPr>
          <p:cNvPr id="51" name="Textfeld 50" hidden="0"/>
          <p:cNvSpPr txBox="1"/>
          <p:nvPr isPhoto="0" userDrawn="0"/>
        </p:nvSpPr>
        <p:spPr bwMode="auto">
          <a:xfrm rot="16199999">
            <a:off x="1278394" y="2675556"/>
            <a:ext cx="93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z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52" name="Textfeld 51" hidden="0"/>
          <p:cNvSpPr txBox="1"/>
          <p:nvPr isPhoto="0" userDrawn="0"/>
        </p:nvSpPr>
        <p:spPr bwMode="auto">
          <a:xfrm rot="16199999">
            <a:off x="447765" y="4445842"/>
            <a:ext cx="155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defRPr/>
            </a:pP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 (denser </a:t>
            </a: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)</a:t>
            </a:r>
            <a:endParaRPr/>
          </a:p>
        </p:txBody>
      </p:sp>
      <p:sp>
        <p:nvSpPr>
          <p:cNvPr id="53" name="Textfeld 52" hidden="0"/>
          <p:cNvSpPr txBox="1"/>
          <p:nvPr isPhoto="0" userDrawn="0"/>
        </p:nvSpPr>
        <p:spPr bwMode="auto">
          <a:xfrm rot="16199999">
            <a:off x="1267134" y="4394169"/>
            <a:ext cx="93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z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54" name="Textfeld 53" hidden="0"/>
          <p:cNvSpPr txBox="1"/>
          <p:nvPr isPhoto="0" userDrawn="0"/>
        </p:nvSpPr>
        <p:spPr bwMode="auto">
          <a:xfrm>
            <a:off x="4048576" y="5755136"/>
            <a:ext cx="99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xy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55" name="Textfeld 54" hidden="0"/>
          <p:cNvSpPr txBox="1"/>
          <p:nvPr isPhoto="0" userDrawn="0"/>
        </p:nvSpPr>
        <p:spPr bwMode="auto">
          <a:xfrm>
            <a:off x="5710148" y="5750565"/>
            <a:ext cx="99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Arial"/>
                <a:cs typeface="Arial"/>
              </a:rPr>
              <a:t>q</a:t>
            </a:r>
            <a:r>
              <a:rPr lang="en-GB" baseline="-25000">
                <a:latin typeface="Arial"/>
                <a:cs typeface="Arial"/>
              </a:rPr>
              <a:t>xy</a:t>
            </a:r>
            <a:r>
              <a:rPr lang="en-GB">
                <a:latin typeface="Arial"/>
                <a:cs typeface="Arial"/>
              </a:rPr>
              <a:t> [Å</a:t>
            </a:r>
            <a:r>
              <a:rPr lang="en-GB" baseline="30000">
                <a:latin typeface="Arial"/>
                <a:cs typeface="Arial"/>
              </a:rPr>
              <a:t>-1</a:t>
            </a:r>
            <a:r>
              <a:rPr lang="en-GB">
                <a:latin typeface="Arial"/>
                <a:cs typeface="Arial"/>
              </a:rPr>
              <a:t>]</a:t>
            </a:r>
            <a:endParaRPr/>
          </a:p>
        </p:txBody>
      </p:sp>
      <p:sp>
        <p:nvSpPr>
          <p:cNvPr id="57" name="Textfeld 56" hidden="0"/>
          <p:cNvSpPr txBox="1"/>
          <p:nvPr isPhoto="0" userDrawn="0"/>
        </p:nvSpPr>
        <p:spPr bwMode="auto">
          <a:xfrm>
            <a:off x="2219805" y="1783388"/>
            <a:ext cx="1270249" cy="2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10 nm, 24 h</a:t>
            </a:r>
            <a:endParaRPr/>
          </a:p>
        </p:txBody>
      </p:sp>
      <p:sp>
        <p:nvSpPr>
          <p:cNvPr id="58" name="Textfeld 57" hidden="0"/>
          <p:cNvSpPr txBox="1"/>
          <p:nvPr isPhoto="0" userDrawn="0"/>
        </p:nvSpPr>
        <p:spPr bwMode="auto">
          <a:xfrm>
            <a:off x="3887973" y="1783262"/>
            <a:ext cx="119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3 nm, 24 h</a:t>
            </a:r>
            <a:endParaRPr/>
          </a:p>
        </p:txBody>
      </p:sp>
      <p:cxnSp>
        <p:nvCxnSpPr>
          <p:cNvPr id="59" name="Gerader Verbinder 58" hidden="0"/>
          <p:cNvCxnSpPr>
            <a:cxnSpLocks/>
          </p:cNvCxnSpPr>
          <p:nvPr isPhoto="0" userDrawn="0"/>
        </p:nvCxnSpPr>
        <p:spPr bwMode="auto">
          <a:xfrm>
            <a:off x="5322029" y="1971141"/>
            <a:ext cx="0" cy="3507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 hidden="0"/>
          <p:cNvCxnSpPr>
            <a:cxnSpLocks/>
          </p:cNvCxnSpPr>
          <p:nvPr isPhoto="0" userDrawn="0"/>
        </p:nvCxnSpPr>
        <p:spPr bwMode="auto">
          <a:xfrm>
            <a:off x="3654114" y="1962674"/>
            <a:ext cx="0" cy="35104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 hidden="0"/>
          <p:cNvSpPr txBox="1"/>
          <p:nvPr isPhoto="0" userDrawn="0"/>
        </p:nvSpPr>
        <p:spPr bwMode="auto">
          <a:xfrm>
            <a:off x="1922070" y="5359370"/>
            <a:ext cx="1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0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1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2</a:t>
            </a:r>
            <a:endParaRPr/>
          </a:p>
        </p:txBody>
      </p:sp>
      <p:cxnSp>
        <p:nvCxnSpPr>
          <p:cNvPr id="62" name="Gerader Verbinder 61" hidden="0"/>
          <p:cNvCxnSpPr>
            <a:cxnSpLocks/>
          </p:cNvCxnSpPr>
          <p:nvPr isPhoto="0" userDrawn="0"/>
        </p:nvCxnSpPr>
        <p:spPr bwMode="auto">
          <a:xfrm>
            <a:off x="2073059" y="2168904"/>
            <a:ext cx="4868494" cy="0"/>
          </a:xfrm>
          <a:prstGeom prst="line">
            <a:avLst/>
          </a:prstGeom>
          <a:ln w="50800">
            <a:solidFill>
              <a:srgbClr val="429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 hidden="0"/>
          <p:cNvSpPr txBox="1"/>
          <p:nvPr isPhoto="0" userDrawn="0"/>
        </p:nvSpPr>
        <p:spPr bwMode="auto">
          <a:xfrm>
            <a:off x="1839401" y="3845677"/>
            <a:ext cx="2079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2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1</a:t>
            </a:r>
            <a:endParaRPr/>
          </a:p>
          <a:p>
            <a:pPr>
              <a:defRPr/>
            </a:pPr>
            <a:endParaRPr lang="en-GB" sz="3400">
              <a:latin typeface="Arial "/>
            </a:endParaRPr>
          </a:p>
          <a:p>
            <a:pPr>
              <a:defRPr/>
            </a:pPr>
            <a:r>
              <a:rPr lang="en-GB" sz="1400">
                <a:latin typeface="Arial "/>
              </a:rPr>
              <a:t>0</a:t>
            </a:r>
            <a:endParaRPr/>
          </a:p>
        </p:txBody>
      </p:sp>
      <p:cxnSp>
        <p:nvCxnSpPr>
          <p:cNvPr id="64" name="Gerader Verbinder 63" hidden="0"/>
          <p:cNvCxnSpPr>
            <a:cxnSpLocks/>
          </p:cNvCxnSpPr>
          <p:nvPr isPhoto="0" userDrawn="0"/>
        </p:nvCxnSpPr>
        <p:spPr bwMode="auto">
          <a:xfrm>
            <a:off x="2074413" y="5484308"/>
            <a:ext cx="4849947" cy="0"/>
          </a:xfrm>
          <a:prstGeom prst="line">
            <a:avLst/>
          </a:prstGeom>
          <a:ln w="508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 hidden="0"/>
          <p:cNvSpPr txBox="1"/>
          <p:nvPr isPhoto="0" userDrawn="0"/>
        </p:nvSpPr>
        <p:spPr bwMode="auto">
          <a:xfrm>
            <a:off x="3588131" y="5357953"/>
            <a:ext cx="1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0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1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2</a:t>
            </a:r>
            <a:endParaRPr/>
          </a:p>
        </p:txBody>
      </p:sp>
      <p:sp>
        <p:nvSpPr>
          <p:cNvPr id="66" name="Textfeld 65" hidden="0"/>
          <p:cNvSpPr txBox="1"/>
          <p:nvPr isPhoto="0" userDrawn="0"/>
        </p:nvSpPr>
        <p:spPr bwMode="auto">
          <a:xfrm>
            <a:off x="5261467" y="5363923"/>
            <a:ext cx="1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>
                <a:latin typeface="Arial "/>
              </a:rPr>
              <a:t>0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1</a:t>
            </a:r>
            <a:r>
              <a:rPr lang="en-GB" sz="2400">
                <a:latin typeface="Arial "/>
              </a:rPr>
              <a:t>      </a:t>
            </a:r>
            <a:r>
              <a:rPr lang="en-GB" sz="1400">
                <a:latin typeface="Arial "/>
              </a:rPr>
              <a:t> </a:t>
            </a:r>
            <a:r>
              <a:rPr lang="en-GB" sz="2400">
                <a:latin typeface="Arial "/>
              </a:rPr>
              <a:t> </a:t>
            </a:r>
            <a:r>
              <a:rPr lang="en-GB" sz="1400">
                <a:latin typeface="Arial "/>
              </a:rPr>
              <a:t>2</a:t>
            </a:r>
            <a:endParaRPr/>
          </a:p>
        </p:txBody>
      </p:sp>
      <p:sp>
        <p:nvSpPr>
          <p:cNvPr id="68" name="Textfeld 67" hidden="0"/>
          <p:cNvSpPr txBox="1"/>
          <p:nvPr isPhoto="0" userDrawn="0"/>
        </p:nvSpPr>
        <p:spPr bwMode="auto">
          <a:xfrm>
            <a:off x="5584721" y="1783262"/>
            <a:ext cx="119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latin typeface="Arial"/>
                <a:cs typeface="Arial"/>
              </a:rPr>
              <a:t>1 nm, 24 h</a:t>
            </a:r>
            <a:endParaRPr/>
          </a:p>
        </p:txBody>
      </p:sp>
      <p:sp>
        <p:nvSpPr>
          <p:cNvPr id="34" name="Inhaltsplatzhalter 2" hidden="0"/>
          <p:cNvSpPr txBox="1"/>
          <p:nvPr isPhoto="0" userDrawn="0"/>
        </p:nvSpPr>
        <p:spPr bwMode="auto">
          <a:xfrm>
            <a:off x="230536" y="1313542"/>
            <a:ext cx="8694116" cy="46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/>
              <a:t>Crystallographic </a:t>
            </a:r>
            <a:r>
              <a:rPr lang="de-DE" b="1"/>
              <a:t>orientation</a:t>
            </a:r>
            <a:r>
              <a:rPr lang="de-DE"/>
              <a:t> of ZIF-8 can be tuned via ZnO </a:t>
            </a:r>
            <a:r>
              <a:rPr lang="de-DE" b="1"/>
              <a:t>thickness</a:t>
            </a:r>
            <a:r>
              <a:rPr lang="de-DE"/>
              <a:t> and </a:t>
            </a:r>
            <a:r>
              <a:rPr lang="de-DE" b="1"/>
              <a:t>density</a:t>
            </a:r>
            <a:r>
              <a:rPr lang="de-DE"/>
              <a:t>.</a:t>
            </a: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ZIF-8: </a:t>
            </a:r>
            <a:r>
              <a:rPr lang="de-DE"/>
              <a:t>Crystallographic</a:t>
            </a:r>
            <a:r>
              <a:rPr lang="de-DE"/>
              <a:t> Orientation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16</a:t>
            </a:fld>
            <a:endParaRPr lang="en-GB"/>
          </a:p>
        </p:txBody>
      </p:sp>
      <p:grpSp>
        <p:nvGrpSpPr>
          <p:cNvPr id="8" name="Gruppieren 7" hidden="0"/>
          <p:cNvGrpSpPr/>
          <p:nvPr isPhoto="0" userDrawn="0"/>
        </p:nvGrpSpPr>
        <p:grpSpPr bwMode="auto">
          <a:xfrm>
            <a:off x="1585767" y="1511651"/>
            <a:ext cx="7123929" cy="3834697"/>
            <a:chOff x="1611086" y="1675098"/>
            <a:chExt cx="6516642" cy="3507803"/>
          </a:xfrm>
        </p:grpSpPr>
        <p:pic>
          <p:nvPicPr>
            <p:cNvPr id="5" name="Grafik 4" hidden="0"/>
            <p:cNvPicPr>
              <a:picLocks noChangeAspect="1"/>
            </p:cNvPicPr>
            <p:nvPr isPhoto="0" userDrawn="0"/>
          </p:nvPicPr>
          <p:blipFill>
            <a:blip r:embed="rId2"/>
            <a:srcRect l="49716" t="0" r="0" b="0"/>
            <a:stretch/>
          </p:blipFill>
          <p:spPr bwMode="auto">
            <a:xfrm>
              <a:off x="4572000" y="1675098"/>
              <a:ext cx="3555728" cy="3507803"/>
            </a:xfrm>
            <a:prstGeom prst="rect">
              <a:avLst/>
            </a:prstGeom>
          </p:spPr>
        </p:pic>
        <p:sp>
          <p:nvSpPr>
            <p:cNvPr id="6" name="Rechteck 5" hidden="0"/>
            <p:cNvSpPr/>
            <p:nvPr isPhoto="0" userDrawn="0"/>
          </p:nvSpPr>
          <p:spPr bwMode="auto">
            <a:xfrm>
              <a:off x="1611086" y="2037806"/>
              <a:ext cx="357051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7" name="Rechteck 6" hidden="0"/>
            <p:cNvSpPr/>
            <p:nvPr isPhoto="0" userDrawn="0"/>
          </p:nvSpPr>
          <p:spPr bwMode="auto">
            <a:xfrm>
              <a:off x="4642667" y="2037806"/>
              <a:ext cx="357051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9" name="Gruppieren 8" hidden="0"/>
          <p:cNvGrpSpPr/>
          <p:nvPr isPhoto="0" userDrawn="0"/>
        </p:nvGrpSpPr>
        <p:grpSpPr bwMode="auto">
          <a:xfrm>
            <a:off x="589030" y="1339497"/>
            <a:ext cx="4310831" cy="3834696"/>
            <a:chOff x="1056368" y="1675098"/>
            <a:chExt cx="3943350" cy="3507803"/>
          </a:xfrm>
        </p:grpSpPr>
        <p:pic>
          <p:nvPicPr>
            <p:cNvPr id="10" name="Grafik 9" hidden="0"/>
            <p:cNvPicPr>
              <a:picLocks noChangeAspect="1"/>
            </p:cNvPicPr>
            <p:nvPr isPhoto="0" userDrawn="0"/>
          </p:nvPicPr>
          <p:blipFill>
            <a:blip r:embed="rId2"/>
            <a:srcRect l="0" t="0" r="50591" b="0"/>
            <a:stretch/>
          </p:blipFill>
          <p:spPr bwMode="auto">
            <a:xfrm>
              <a:off x="1056368" y="1675098"/>
              <a:ext cx="3493860" cy="3507803"/>
            </a:xfrm>
            <a:prstGeom prst="rect">
              <a:avLst/>
            </a:prstGeom>
          </p:spPr>
        </p:pic>
        <p:sp>
          <p:nvSpPr>
            <p:cNvPr id="11" name="Rechteck 10" hidden="0"/>
            <p:cNvSpPr/>
            <p:nvPr isPhoto="0" userDrawn="0"/>
          </p:nvSpPr>
          <p:spPr bwMode="auto">
            <a:xfrm>
              <a:off x="1611086" y="2037806"/>
              <a:ext cx="357051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2" name="Rechteck 11" hidden="0"/>
            <p:cNvSpPr/>
            <p:nvPr isPhoto="0" userDrawn="0"/>
          </p:nvSpPr>
          <p:spPr bwMode="auto">
            <a:xfrm>
              <a:off x="4642667" y="2037806"/>
              <a:ext cx="357051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sp>
        <p:nvSpPr>
          <p:cNvPr id="13" name="Textfeld 12" hidden="0"/>
          <p:cNvSpPr txBox="1"/>
          <p:nvPr isPhoto="0" userDrawn="0"/>
        </p:nvSpPr>
        <p:spPr bwMode="auto">
          <a:xfrm>
            <a:off x="1118922" y="5379159"/>
            <a:ext cx="308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(100) preferred orientation</a:t>
            </a:r>
            <a:endParaRPr/>
          </a:p>
        </p:txBody>
      </p:sp>
      <p:sp>
        <p:nvSpPr>
          <p:cNvPr id="14" name="Textfeld 13" hidden="0"/>
          <p:cNvSpPr txBox="1"/>
          <p:nvPr isPhoto="0" userDrawn="0"/>
        </p:nvSpPr>
        <p:spPr bwMode="auto">
          <a:xfrm>
            <a:off x="5266172" y="5379159"/>
            <a:ext cx="296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(111) preferred orientation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ZIF-8: </a:t>
            </a:r>
            <a:r>
              <a:rPr lang="de-DE"/>
              <a:t>Crystallographic</a:t>
            </a:r>
            <a:r>
              <a:rPr lang="de-DE"/>
              <a:t> Orientation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17</a:t>
            </a:fld>
            <a:endParaRPr lang="en-GB"/>
          </a:p>
        </p:txBody>
      </p:sp>
      <p:pic>
        <p:nvPicPr>
          <p:cNvPr id="5" name="Grafik 4" hidden="0"/>
          <p:cNvPicPr>
            <a:picLocks noChangeAspect="1"/>
          </p:cNvPicPr>
          <p:nvPr isPhoto="0" userDrawn="0"/>
        </p:nvPicPr>
        <p:blipFill>
          <a:blip r:embed="rId3"/>
          <a:srcRect l="17848" t="8435" r="58638" b="79905"/>
          <a:stretch/>
        </p:blipFill>
        <p:spPr bwMode="auto">
          <a:xfrm>
            <a:off x="387250" y="2575476"/>
            <a:ext cx="1174376" cy="799602"/>
          </a:xfrm>
          <a:prstGeom prst="rect">
            <a:avLst/>
          </a:prstGeom>
        </p:spPr>
      </p:pic>
      <p:pic>
        <p:nvPicPr>
          <p:cNvPr id="7" name="Grafik 6" hidden="0"/>
          <p:cNvPicPr>
            <a:picLocks noChangeAspect="1"/>
          </p:cNvPicPr>
          <p:nvPr isPhoto="0" userDrawn="0"/>
        </p:nvPicPr>
        <p:blipFill>
          <a:blip r:embed="rId3"/>
          <a:srcRect l="55407" t="12866" r="0" b="34888"/>
          <a:stretch/>
        </p:blipFill>
        <p:spPr bwMode="auto">
          <a:xfrm>
            <a:off x="7179214" y="1530075"/>
            <a:ext cx="1516876" cy="2440393"/>
          </a:xfrm>
          <a:prstGeom prst="rect">
            <a:avLst/>
          </a:prstGeom>
        </p:spPr>
      </p:pic>
      <p:pic>
        <p:nvPicPr>
          <p:cNvPr id="8" name="Grafik 7" hidden="0"/>
          <p:cNvPicPr>
            <a:picLocks noChangeAspect="1"/>
          </p:cNvPicPr>
          <p:nvPr isPhoto="0" userDrawn="0"/>
        </p:nvPicPr>
        <p:blipFill>
          <a:blip r:embed="rId3"/>
          <a:srcRect l="15740" t="79069" r="55159" b="0"/>
          <a:stretch/>
        </p:blipFill>
        <p:spPr bwMode="auto">
          <a:xfrm>
            <a:off x="5352131" y="2257567"/>
            <a:ext cx="1453403" cy="1435419"/>
          </a:xfrm>
          <a:prstGeom prst="rect">
            <a:avLst/>
          </a:prstGeom>
        </p:spPr>
      </p:pic>
      <p:pic>
        <p:nvPicPr>
          <p:cNvPr id="9" name="Grafik 8" hidden="0"/>
          <p:cNvPicPr>
            <a:picLocks noChangeAspect="1"/>
          </p:cNvPicPr>
          <p:nvPr isPhoto="0" userDrawn="0"/>
        </p:nvPicPr>
        <p:blipFill>
          <a:blip r:embed="rId3"/>
          <a:srcRect l="16725" t="38645" r="56228" b="43909"/>
          <a:stretch/>
        </p:blipFill>
        <p:spPr bwMode="auto">
          <a:xfrm>
            <a:off x="3633082" y="2377034"/>
            <a:ext cx="1350792" cy="1196486"/>
          </a:xfrm>
          <a:prstGeom prst="rect">
            <a:avLst/>
          </a:prstGeom>
        </p:spPr>
      </p:pic>
      <p:pic>
        <p:nvPicPr>
          <p:cNvPr id="10" name="Grafik 9" hidden="0"/>
          <p:cNvPicPr>
            <a:picLocks noChangeAspect="1"/>
          </p:cNvPicPr>
          <p:nvPr isPhoto="0" userDrawn="0"/>
        </p:nvPicPr>
        <p:blipFill>
          <a:blip r:embed="rId3"/>
          <a:srcRect l="17950" t="23925" r="58536" b="64415"/>
          <a:stretch/>
        </p:blipFill>
        <p:spPr bwMode="auto">
          <a:xfrm>
            <a:off x="2022253" y="2575476"/>
            <a:ext cx="1174376" cy="799602"/>
          </a:xfrm>
          <a:prstGeom prst="rect">
            <a:avLst/>
          </a:prstGeom>
        </p:spPr>
      </p:pic>
      <p:sp>
        <p:nvSpPr>
          <p:cNvPr id="11" name="Pfeil nach unten 28" hidden="0"/>
          <p:cNvSpPr/>
          <p:nvPr isPhoto="0" userDrawn="0"/>
        </p:nvSpPr>
        <p:spPr bwMode="auto">
          <a:xfrm rot="16199999">
            <a:off x="1671722" y="2757264"/>
            <a:ext cx="284672" cy="4512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unten 28" hidden="0"/>
          <p:cNvSpPr/>
          <p:nvPr isPhoto="0" userDrawn="0"/>
        </p:nvSpPr>
        <p:spPr bwMode="auto">
          <a:xfrm rot="16199999">
            <a:off x="3304532" y="2757264"/>
            <a:ext cx="284672" cy="4512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Pfeil nach unten 28" hidden="0"/>
          <p:cNvSpPr/>
          <p:nvPr isPhoto="0" userDrawn="0"/>
        </p:nvSpPr>
        <p:spPr bwMode="auto">
          <a:xfrm rot="16199999">
            <a:off x="4998772" y="2758439"/>
            <a:ext cx="284672" cy="4512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Pfeil nach unten 28" hidden="0"/>
          <p:cNvSpPr/>
          <p:nvPr isPhoto="0" userDrawn="0"/>
        </p:nvSpPr>
        <p:spPr bwMode="auto">
          <a:xfrm rot="16199999">
            <a:off x="6829779" y="2757264"/>
            <a:ext cx="284672" cy="4512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feld 15" hidden="0"/>
          <p:cNvSpPr txBox="1"/>
          <p:nvPr isPhoto="0" userDrawn="0"/>
        </p:nvSpPr>
        <p:spPr bwMode="auto">
          <a:xfrm>
            <a:off x="1056368" y="1626247"/>
            <a:ext cx="440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“Modified competitive growth model”</a:t>
            </a:r>
            <a:endParaRPr/>
          </a:p>
        </p:txBody>
      </p:sp>
      <p:sp>
        <p:nvSpPr>
          <p:cNvPr id="17" name="Textfeld 16" hidden="0"/>
          <p:cNvSpPr txBox="1"/>
          <p:nvPr isPhoto="0" userDrawn="0"/>
        </p:nvSpPr>
        <p:spPr bwMode="auto">
          <a:xfrm>
            <a:off x="3310881" y="6293597"/>
            <a:ext cx="481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Bons, Bons. 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Microrporous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 and 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Mesoporous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 Materials 2003, 62, 9-16</a:t>
            </a:r>
            <a:endParaRPr lang="de-AT" sz="1200">
              <a:solidFill>
                <a:srgbClr val="525252"/>
              </a:solidFill>
              <a:latin typeface="Arial"/>
              <a:cs typeface="Arial"/>
            </a:endParaRPr>
          </a:p>
        </p:txBody>
      </p:sp>
      <p:sp>
        <p:nvSpPr>
          <p:cNvPr id="18" name="Textfeld 17" hidden="0"/>
          <p:cNvSpPr txBox="1"/>
          <p:nvPr isPhoto="0" userDrawn="0"/>
        </p:nvSpPr>
        <p:spPr bwMode="auto">
          <a:xfrm>
            <a:off x="5374904" y="4853403"/>
            <a:ext cx="319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Crystals with fastest growth perpendicular to the membrane dominate.</a:t>
            </a:r>
            <a:endParaRPr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1550546" y="4310486"/>
            <a:ext cx="3292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Crystals with fastest growth direction at a tilt overtake crystals with normal growth.</a:t>
            </a:r>
            <a:endParaRPr/>
          </a:p>
        </p:txBody>
      </p:sp>
      <p:sp>
        <p:nvSpPr>
          <p:cNvPr id="30" name="Geschweifte Klammer links 29" hidden="0"/>
          <p:cNvSpPr/>
          <p:nvPr isPhoto="0" userDrawn="0"/>
        </p:nvSpPr>
        <p:spPr bwMode="auto">
          <a:xfrm rot="16199999">
            <a:off x="2782375" y="2643461"/>
            <a:ext cx="457463" cy="2267041"/>
          </a:xfrm>
          <a:prstGeom prst="leftBrace">
            <a:avLst>
              <a:gd name="adj1" fmla="val 0"/>
              <a:gd name="adj2" fmla="val 51639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Geschweifte Klammer links 30" hidden="0"/>
          <p:cNvSpPr/>
          <p:nvPr isPhoto="0" userDrawn="0"/>
        </p:nvSpPr>
        <p:spPr bwMode="auto">
          <a:xfrm rot="16199999">
            <a:off x="6525461" y="3142449"/>
            <a:ext cx="457463" cy="2267041"/>
          </a:xfrm>
          <a:prstGeom prst="leftBrace">
            <a:avLst>
              <a:gd name="adj1" fmla="val 0"/>
              <a:gd name="adj2" fmla="val 51639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feld 19" hidden="0"/>
          <p:cNvSpPr txBox="1"/>
          <p:nvPr isPhoto="0" userDrawn="0"/>
        </p:nvSpPr>
        <p:spPr bwMode="auto">
          <a:xfrm>
            <a:off x="1056368" y="1173044"/>
            <a:ext cx="62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(111) preferred orientation: kinetically hindered growth </a:t>
            </a:r>
            <a:endParaRPr/>
          </a:p>
        </p:txBody>
      </p:sp>
      <p:sp>
        <p:nvSpPr>
          <p:cNvPr id="21" name="Textfeld 20" hidden="0"/>
          <p:cNvSpPr txBox="1"/>
          <p:nvPr isPhoto="0" userDrawn="0"/>
        </p:nvSpPr>
        <p:spPr bwMode="auto">
          <a:xfrm>
            <a:off x="4144627" y="2180435"/>
            <a:ext cx="83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(100)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ZIF-8: </a:t>
            </a:r>
            <a:r>
              <a:rPr lang="de-DE"/>
              <a:t>Crystallographic</a:t>
            </a:r>
            <a:r>
              <a:rPr lang="de-DE"/>
              <a:t> Orientation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18</a:t>
            </a:fld>
            <a:endParaRPr lang="en-GB"/>
          </a:p>
        </p:txBody>
      </p:sp>
      <p:sp>
        <p:nvSpPr>
          <p:cNvPr id="15" name="Textfeld 14" hidden="0"/>
          <p:cNvSpPr txBox="1"/>
          <p:nvPr isPhoto="0" userDrawn="0"/>
        </p:nvSpPr>
        <p:spPr bwMode="auto">
          <a:xfrm>
            <a:off x="1056368" y="1530415"/>
            <a:ext cx="5178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Hypothesis for (100) preferred orientation:</a:t>
            </a:r>
            <a:endParaRPr/>
          </a:p>
          <a:p>
            <a:pPr>
              <a:defRPr/>
            </a:pPr>
            <a:endParaRPr lang="en-GB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Ultra-thin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ZnO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layers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 easier linker access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Less dense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ZnO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 higher defect rate</a:t>
            </a: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5" name="Gruppieren 54" hidden="0"/>
          <p:cNvGrpSpPr/>
          <p:nvPr isPhoto="0" userDrawn="0"/>
        </p:nvGrpSpPr>
        <p:grpSpPr bwMode="auto">
          <a:xfrm>
            <a:off x="957573" y="3479249"/>
            <a:ext cx="7228854" cy="1876637"/>
            <a:chOff x="935598" y="3886814"/>
            <a:chExt cx="7228854" cy="1876637"/>
          </a:xfrm>
        </p:grpSpPr>
        <p:sp>
          <p:nvSpPr>
            <p:cNvPr id="6" name="Rechteck 5" hidden="0"/>
            <p:cNvSpPr/>
            <p:nvPr isPhoto="0" userDrawn="0"/>
          </p:nvSpPr>
          <p:spPr bwMode="auto">
            <a:xfrm>
              <a:off x="935598" y="4926656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echteck 6" hidden="0"/>
            <p:cNvSpPr/>
            <p:nvPr isPhoto="0" userDrawn="0"/>
          </p:nvSpPr>
          <p:spPr bwMode="auto">
            <a:xfrm>
              <a:off x="6363174" y="4918095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hteck 7" hidden="0"/>
            <p:cNvSpPr/>
            <p:nvPr isPhoto="0" userDrawn="0"/>
          </p:nvSpPr>
          <p:spPr bwMode="auto">
            <a:xfrm>
              <a:off x="961474" y="4793783"/>
              <a:ext cx="1380229" cy="111768"/>
            </a:xfrm>
            <a:prstGeom prst="rect">
              <a:avLst/>
            </a:prstGeom>
            <a:solidFill>
              <a:srgbClr val="429067"/>
            </a:solidFill>
            <a:ln>
              <a:solidFill>
                <a:srgbClr val="429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hteck 8" hidden="0"/>
            <p:cNvSpPr/>
            <p:nvPr isPhoto="0" userDrawn="0"/>
          </p:nvSpPr>
          <p:spPr bwMode="auto">
            <a:xfrm>
              <a:off x="6397677" y="4572439"/>
              <a:ext cx="1380229" cy="320423"/>
            </a:xfrm>
            <a:prstGeom prst="rect">
              <a:avLst/>
            </a:prstGeom>
            <a:solidFill>
              <a:srgbClr val="FF6F61"/>
            </a:solidFill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Pfeil nach unten 29" hidden="0"/>
            <p:cNvSpPr/>
            <p:nvPr isPhoto="0" userDrawn="0"/>
          </p:nvSpPr>
          <p:spPr bwMode="auto">
            <a:xfrm rot="16199999">
              <a:off x="2902913" y="459022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Textfeld 10" hidden="0"/>
            <p:cNvSpPr txBox="1"/>
            <p:nvPr isPhoto="0" userDrawn="0"/>
          </p:nvSpPr>
          <p:spPr bwMode="auto">
            <a:xfrm>
              <a:off x="2040597" y="4854299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2" name="Textfeld 11" hidden="0"/>
            <p:cNvSpPr txBox="1"/>
            <p:nvPr isPhoto="0" userDrawn="0"/>
          </p:nvSpPr>
          <p:spPr bwMode="auto">
            <a:xfrm>
              <a:off x="7475978" y="4837679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3" name="Textfeld 12" hidden="0"/>
            <p:cNvSpPr txBox="1"/>
            <p:nvPr isPhoto="0" userDrawn="0"/>
          </p:nvSpPr>
          <p:spPr bwMode="auto">
            <a:xfrm>
              <a:off x="7087791" y="4564781"/>
              <a:ext cx="798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ZIF-8</a:t>
              </a:r>
              <a:endParaRPr/>
            </a:p>
          </p:txBody>
        </p:sp>
        <p:sp>
          <p:nvSpPr>
            <p:cNvPr id="14" name="Textfeld 13" hidden="0"/>
            <p:cNvSpPr txBox="1"/>
            <p:nvPr isPhoto="0" userDrawn="0"/>
          </p:nvSpPr>
          <p:spPr bwMode="auto">
            <a:xfrm>
              <a:off x="2616879" y="5115039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HmIM vapour</a:t>
              </a:r>
              <a:endParaRPr/>
            </a:p>
          </p:txBody>
        </p:sp>
        <p:sp>
          <p:nvSpPr>
            <p:cNvPr id="16" name="Textfeld 15" hidden="0"/>
            <p:cNvSpPr txBox="1"/>
            <p:nvPr isPhoto="0" userDrawn="0"/>
          </p:nvSpPr>
          <p:spPr bwMode="auto">
            <a:xfrm>
              <a:off x="1314846" y="4455827"/>
              <a:ext cx="1116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ZnO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sp>
          <p:nvSpPr>
            <p:cNvPr id="17" name="Rechteck 16" hidden="0"/>
            <p:cNvSpPr/>
            <p:nvPr isPhoto="0" userDrawn="0"/>
          </p:nvSpPr>
          <p:spPr bwMode="auto">
            <a:xfrm>
              <a:off x="3682656" y="4926656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hteck 17" hidden="0"/>
            <p:cNvSpPr/>
            <p:nvPr isPhoto="0" userDrawn="0"/>
          </p:nvSpPr>
          <p:spPr bwMode="auto">
            <a:xfrm>
              <a:off x="3708532" y="4828334"/>
              <a:ext cx="1380229" cy="80392"/>
            </a:xfrm>
            <a:prstGeom prst="rect">
              <a:avLst/>
            </a:prstGeom>
            <a:solidFill>
              <a:srgbClr val="429067"/>
            </a:solidFill>
            <a:ln>
              <a:solidFill>
                <a:srgbClr val="429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Textfeld 18" hidden="0"/>
            <p:cNvSpPr txBox="1"/>
            <p:nvPr isPhoto="0" userDrawn="0"/>
          </p:nvSpPr>
          <p:spPr bwMode="auto">
            <a:xfrm>
              <a:off x="4779025" y="4854299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21" name="Rechteck 20" hidden="0"/>
            <p:cNvSpPr/>
            <p:nvPr isPhoto="0" userDrawn="0"/>
          </p:nvSpPr>
          <p:spPr bwMode="auto">
            <a:xfrm>
              <a:off x="3708531" y="4686806"/>
              <a:ext cx="1380229" cy="138354"/>
            </a:xfrm>
            <a:prstGeom prst="rect">
              <a:avLst/>
            </a:prstGeom>
            <a:solidFill>
              <a:srgbClr val="FF6F61"/>
            </a:solidFill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Pfeil nach unten 29" hidden="0"/>
            <p:cNvSpPr/>
            <p:nvPr isPhoto="0" userDrawn="0"/>
          </p:nvSpPr>
          <p:spPr bwMode="auto">
            <a:xfrm rot="16199999">
              <a:off x="5680283" y="4591199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Textfeld 23" hidden="0"/>
            <p:cNvSpPr txBox="1"/>
            <p:nvPr isPhoto="0" userDrawn="0"/>
          </p:nvSpPr>
          <p:spPr bwMode="auto">
            <a:xfrm>
              <a:off x="5437187" y="5117120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HmIM vapour</a:t>
              </a:r>
              <a:endParaRPr/>
            </a:p>
          </p:txBody>
        </p:sp>
        <p:grpSp>
          <p:nvGrpSpPr>
            <p:cNvPr id="54" name="Gruppieren 53" hidden="0"/>
            <p:cNvGrpSpPr/>
            <p:nvPr isPhoto="0" userDrawn="0"/>
          </p:nvGrpSpPr>
          <p:grpSpPr bwMode="auto">
            <a:xfrm>
              <a:off x="2662633" y="3887250"/>
              <a:ext cx="657225" cy="752475"/>
              <a:chOff x="4241297" y="3050381"/>
              <a:chExt cx="657225" cy="752475"/>
            </a:xfrm>
          </p:grpSpPr>
          <p:grpSp>
            <p:nvGrpSpPr>
              <p:cNvPr id="26" name="Grafik 24" descr="Stoppuhr" hidden="0"/>
              <p:cNvGrpSpPr/>
              <p:nvPr isPhoto="0" userDrawn="0"/>
            </p:nvGrpSpPr>
            <p:grpSpPr bwMode="auto">
              <a:xfrm>
                <a:off x="4241297" y="3050381"/>
                <a:ext cx="657225" cy="752475"/>
                <a:chOff x="4241297" y="3050381"/>
                <a:chExt cx="657225" cy="752475"/>
              </a:xfrm>
            </p:grpSpPr>
            <p:sp>
              <p:nvSpPr>
                <p:cNvPr id="27" name="Freihandform: Form 26" hidden="0"/>
                <p:cNvSpPr/>
                <p:nvPr isPhoto="0" userDrawn="0"/>
              </p:nvSpPr>
              <p:spPr bwMode="auto">
                <a:xfrm>
                  <a:off x="4545806" y="3259931"/>
                  <a:ext cx="47625" cy="47625"/>
                </a:xfrm>
                <a:custGeom>
                  <a:avLst/>
                  <a:gdLst>
                    <a:gd name="connsiteX0" fmla="*/ 45244 w 47625"/>
                    <a:gd name="connsiteY0" fmla="*/ 26194 h 47625"/>
                    <a:gd name="connsiteX1" fmla="*/ 26194 w 47625"/>
                    <a:gd name="connsiteY1" fmla="*/ 45244 h 47625"/>
                    <a:gd name="connsiteX2" fmla="*/ 7144 w 47625"/>
                    <a:gd name="connsiteY2" fmla="*/ 26194 h 47625"/>
                    <a:gd name="connsiteX3" fmla="*/ 26194 w 47625"/>
                    <a:gd name="connsiteY3" fmla="*/ 7144 h 47625"/>
                    <a:gd name="connsiteX4" fmla="*/ 45244 w 47625"/>
                    <a:gd name="connsiteY4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 fill="norm" stroke="1" extrusionOk="0">
                      <a:moveTo>
                        <a:pt x="45244" y="26194"/>
                      </a:moveTo>
                      <a:cubicBezTo>
                        <a:pt x="45244" y="36715"/>
                        <a:pt x="36715" y="45244"/>
                        <a:pt x="26194" y="45244"/>
                      </a:cubicBezTo>
                      <a:cubicBezTo>
                        <a:pt x="15673" y="45244"/>
                        <a:pt x="7144" y="36715"/>
                        <a:pt x="7144" y="26194"/>
                      </a:cubicBezTo>
                      <a:cubicBezTo>
                        <a:pt x="7144" y="15673"/>
                        <a:pt x="15673" y="7144"/>
                        <a:pt x="26194" y="7144"/>
                      </a:cubicBezTo>
                      <a:cubicBezTo>
                        <a:pt x="36715" y="7144"/>
                        <a:pt x="45244" y="15673"/>
                        <a:pt x="45244" y="26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de-AT"/>
                </a:p>
              </p:txBody>
            </p:sp>
            <p:sp>
              <p:nvSpPr>
                <p:cNvPr id="28" name="Freihandform: Form 27" hidden="0"/>
                <p:cNvSpPr/>
                <p:nvPr isPhoto="0" userDrawn="0"/>
              </p:nvSpPr>
              <p:spPr bwMode="auto">
                <a:xfrm>
                  <a:off x="4545806" y="3640931"/>
                  <a:ext cx="47625" cy="47625"/>
                </a:xfrm>
                <a:custGeom>
                  <a:avLst/>
                  <a:gdLst>
                    <a:gd name="connsiteX0" fmla="*/ 45244 w 47625"/>
                    <a:gd name="connsiteY0" fmla="*/ 26194 h 47625"/>
                    <a:gd name="connsiteX1" fmla="*/ 26194 w 47625"/>
                    <a:gd name="connsiteY1" fmla="*/ 45244 h 47625"/>
                    <a:gd name="connsiteX2" fmla="*/ 7144 w 47625"/>
                    <a:gd name="connsiteY2" fmla="*/ 26194 h 47625"/>
                    <a:gd name="connsiteX3" fmla="*/ 26194 w 47625"/>
                    <a:gd name="connsiteY3" fmla="*/ 7144 h 47625"/>
                    <a:gd name="connsiteX4" fmla="*/ 45244 w 47625"/>
                    <a:gd name="connsiteY4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 fill="norm" stroke="1" extrusionOk="0">
                      <a:moveTo>
                        <a:pt x="45244" y="26194"/>
                      </a:moveTo>
                      <a:cubicBezTo>
                        <a:pt x="45244" y="36715"/>
                        <a:pt x="36715" y="45244"/>
                        <a:pt x="26194" y="45244"/>
                      </a:cubicBezTo>
                      <a:cubicBezTo>
                        <a:pt x="15673" y="45244"/>
                        <a:pt x="7144" y="36715"/>
                        <a:pt x="7144" y="26194"/>
                      </a:cubicBezTo>
                      <a:cubicBezTo>
                        <a:pt x="7144" y="15673"/>
                        <a:pt x="15673" y="7144"/>
                        <a:pt x="26194" y="7144"/>
                      </a:cubicBezTo>
                      <a:cubicBezTo>
                        <a:pt x="36715" y="7144"/>
                        <a:pt x="45244" y="15673"/>
                        <a:pt x="45244" y="26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de-AT"/>
                </a:p>
              </p:txBody>
            </p:sp>
            <p:sp>
              <p:nvSpPr>
                <p:cNvPr id="29" name="Freihandform: Form 28" hidden="0"/>
                <p:cNvSpPr/>
                <p:nvPr isPhoto="0" userDrawn="0"/>
              </p:nvSpPr>
              <p:spPr bwMode="auto">
                <a:xfrm>
                  <a:off x="4736306" y="3440906"/>
                  <a:ext cx="47625" cy="47625"/>
                </a:xfrm>
                <a:custGeom>
                  <a:avLst/>
                  <a:gdLst>
                    <a:gd name="connsiteX0" fmla="*/ 45244 w 47625"/>
                    <a:gd name="connsiteY0" fmla="*/ 26194 h 47625"/>
                    <a:gd name="connsiteX1" fmla="*/ 26194 w 47625"/>
                    <a:gd name="connsiteY1" fmla="*/ 45244 h 47625"/>
                    <a:gd name="connsiteX2" fmla="*/ 7144 w 47625"/>
                    <a:gd name="connsiteY2" fmla="*/ 26194 h 47625"/>
                    <a:gd name="connsiteX3" fmla="*/ 26194 w 47625"/>
                    <a:gd name="connsiteY3" fmla="*/ 7144 h 47625"/>
                    <a:gd name="connsiteX4" fmla="*/ 45244 w 47625"/>
                    <a:gd name="connsiteY4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 fill="norm" stroke="1" extrusionOk="0">
                      <a:moveTo>
                        <a:pt x="45244" y="26194"/>
                      </a:moveTo>
                      <a:cubicBezTo>
                        <a:pt x="45244" y="36715"/>
                        <a:pt x="36715" y="45244"/>
                        <a:pt x="26194" y="45244"/>
                      </a:cubicBezTo>
                      <a:cubicBezTo>
                        <a:pt x="15673" y="45244"/>
                        <a:pt x="7144" y="36715"/>
                        <a:pt x="7144" y="26194"/>
                      </a:cubicBezTo>
                      <a:cubicBezTo>
                        <a:pt x="7144" y="15673"/>
                        <a:pt x="15673" y="7144"/>
                        <a:pt x="26194" y="7144"/>
                      </a:cubicBezTo>
                      <a:cubicBezTo>
                        <a:pt x="36715" y="7144"/>
                        <a:pt x="45244" y="15673"/>
                        <a:pt x="45244" y="26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de-AT"/>
                </a:p>
              </p:txBody>
            </p:sp>
            <p:sp>
              <p:nvSpPr>
                <p:cNvPr id="30" name="Freihandform: Form 29" hidden="0"/>
                <p:cNvSpPr/>
                <p:nvPr isPhoto="0" userDrawn="0"/>
              </p:nvSpPr>
              <p:spPr bwMode="auto">
                <a:xfrm>
                  <a:off x="4355306" y="3440906"/>
                  <a:ext cx="47625" cy="47625"/>
                </a:xfrm>
                <a:custGeom>
                  <a:avLst/>
                  <a:gdLst>
                    <a:gd name="connsiteX0" fmla="*/ 45244 w 47625"/>
                    <a:gd name="connsiteY0" fmla="*/ 26194 h 47625"/>
                    <a:gd name="connsiteX1" fmla="*/ 26194 w 47625"/>
                    <a:gd name="connsiteY1" fmla="*/ 45244 h 47625"/>
                    <a:gd name="connsiteX2" fmla="*/ 7144 w 47625"/>
                    <a:gd name="connsiteY2" fmla="*/ 26194 h 47625"/>
                    <a:gd name="connsiteX3" fmla="*/ 26194 w 47625"/>
                    <a:gd name="connsiteY3" fmla="*/ 7144 h 47625"/>
                    <a:gd name="connsiteX4" fmla="*/ 45244 w 47625"/>
                    <a:gd name="connsiteY4" fmla="*/ 2619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47625" fill="norm" stroke="1" extrusionOk="0">
                      <a:moveTo>
                        <a:pt x="45244" y="26194"/>
                      </a:moveTo>
                      <a:cubicBezTo>
                        <a:pt x="45244" y="36715"/>
                        <a:pt x="36715" y="45244"/>
                        <a:pt x="26194" y="45244"/>
                      </a:cubicBezTo>
                      <a:cubicBezTo>
                        <a:pt x="15673" y="45244"/>
                        <a:pt x="7144" y="36715"/>
                        <a:pt x="7144" y="26194"/>
                      </a:cubicBezTo>
                      <a:cubicBezTo>
                        <a:pt x="7144" y="15673"/>
                        <a:pt x="15673" y="7144"/>
                        <a:pt x="26194" y="7144"/>
                      </a:cubicBezTo>
                      <a:cubicBezTo>
                        <a:pt x="36715" y="7144"/>
                        <a:pt x="45244" y="15673"/>
                        <a:pt x="45244" y="26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de-AT"/>
                </a:p>
              </p:txBody>
            </p:sp>
            <p:sp>
              <p:nvSpPr>
                <p:cNvPr id="32" name="Freihandform: Form 31" hidden="0"/>
                <p:cNvSpPr/>
                <p:nvPr isPhoto="0" userDrawn="0"/>
              </p:nvSpPr>
              <p:spPr bwMode="auto">
                <a:xfrm>
                  <a:off x="4241297" y="3050381"/>
                  <a:ext cx="657225" cy="752475"/>
                </a:xfrm>
                <a:custGeom>
                  <a:avLst/>
                  <a:gdLst>
                    <a:gd name="connsiteX0" fmla="*/ 330703 w 657225"/>
                    <a:gd name="connsiteY0" fmla="*/ 692944 h 752475"/>
                    <a:gd name="connsiteX1" fmla="*/ 64003 w 657225"/>
                    <a:gd name="connsiteY1" fmla="*/ 426244 h 752475"/>
                    <a:gd name="connsiteX2" fmla="*/ 330703 w 657225"/>
                    <a:gd name="connsiteY2" fmla="*/ 159544 h 752475"/>
                    <a:gd name="connsiteX3" fmla="*/ 597403 w 657225"/>
                    <a:gd name="connsiteY3" fmla="*/ 426244 h 752475"/>
                    <a:gd name="connsiteX4" fmla="*/ 330703 w 657225"/>
                    <a:gd name="connsiteY4" fmla="*/ 692944 h 752475"/>
                    <a:gd name="connsiteX5" fmla="*/ 330703 w 657225"/>
                    <a:gd name="connsiteY5" fmla="*/ 692944 h 752475"/>
                    <a:gd name="connsiteX6" fmla="*/ 556445 w 657225"/>
                    <a:gd name="connsiteY6" fmla="*/ 193834 h 752475"/>
                    <a:gd name="connsiteX7" fmla="*/ 585020 w 657225"/>
                    <a:gd name="connsiteY7" fmla="*/ 165259 h 752475"/>
                    <a:gd name="connsiteX8" fmla="*/ 584068 w 657225"/>
                    <a:gd name="connsiteY8" fmla="*/ 125254 h 752475"/>
                    <a:gd name="connsiteX9" fmla="*/ 544063 w 657225"/>
                    <a:gd name="connsiteY9" fmla="*/ 124301 h 752475"/>
                    <a:gd name="connsiteX10" fmla="*/ 511678 w 657225"/>
                    <a:gd name="connsiteY10" fmla="*/ 157639 h 752475"/>
                    <a:gd name="connsiteX11" fmla="*/ 359278 w 657225"/>
                    <a:gd name="connsiteY11" fmla="*/ 104299 h 752475"/>
                    <a:gd name="connsiteX12" fmla="*/ 359278 w 657225"/>
                    <a:gd name="connsiteY12" fmla="*/ 64294 h 752475"/>
                    <a:gd name="connsiteX13" fmla="*/ 445003 w 657225"/>
                    <a:gd name="connsiteY13" fmla="*/ 64294 h 752475"/>
                    <a:gd name="connsiteX14" fmla="*/ 445003 w 657225"/>
                    <a:gd name="connsiteY14" fmla="*/ 7144 h 752475"/>
                    <a:gd name="connsiteX15" fmla="*/ 216403 w 657225"/>
                    <a:gd name="connsiteY15" fmla="*/ 7144 h 752475"/>
                    <a:gd name="connsiteX16" fmla="*/ 216403 w 657225"/>
                    <a:gd name="connsiteY16" fmla="*/ 64294 h 752475"/>
                    <a:gd name="connsiteX17" fmla="*/ 302128 w 657225"/>
                    <a:gd name="connsiteY17" fmla="*/ 64294 h 752475"/>
                    <a:gd name="connsiteX18" fmla="*/ 302128 w 657225"/>
                    <a:gd name="connsiteY18" fmla="*/ 103346 h 752475"/>
                    <a:gd name="connsiteX19" fmla="*/ 9710 w 657225"/>
                    <a:gd name="connsiteY19" fmla="*/ 385286 h 752475"/>
                    <a:gd name="connsiteX20" fmla="*/ 223070 w 657225"/>
                    <a:gd name="connsiteY20" fmla="*/ 731044 h 752475"/>
                    <a:gd name="connsiteX21" fmla="*/ 606928 w 657225"/>
                    <a:gd name="connsiteY21" fmla="*/ 596741 h 752475"/>
                    <a:gd name="connsiteX22" fmla="*/ 556445 w 657225"/>
                    <a:gd name="connsiteY22" fmla="*/ 193834 h 752475"/>
                    <a:gd name="connsiteX23" fmla="*/ 556445 w 657225"/>
                    <a:gd name="connsiteY23" fmla="*/ 193834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57225" h="752475" fill="norm" stroke="1" extrusionOk="0">
                      <a:moveTo>
                        <a:pt x="330703" y="692944"/>
                      </a:moveTo>
                      <a:cubicBezTo>
                        <a:pt x="183065" y="692944"/>
                        <a:pt x="64003" y="573881"/>
                        <a:pt x="64003" y="426244"/>
                      </a:cubicBezTo>
                      <a:cubicBezTo>
                        <a:pt x="64003" y="278606"/>
                        <a:pt x="183065" y="159544"/>
                        <a:pt x="330703" y="159544"/>
                      </a:cubicBezTo>
                      <a:cubicBezTo>
                        <a:pt x="478340" y="159544"/>
                        <a:pt x="597403" y="278606"/>
                        <a:pt x="597403" y="426244"/>
                      </a:cubicBezTo>
                      <a:cubicBezTo>
                        <a:pt x="597403" y="573881"/>
                        <a:pt x="478340" y="692944"/>
                        <a:pt x="330703" y="692944"/>
                      </a:cubicBezTo>
                      <a:lnTo>
                        <a:pt x="330703" y="692944"/>
                      </a:lnTo>
                      <a:close/>
                      <a:moveTo>
                        <a:pt x="556445" y="193834"/>
                      </a:moveTo>
                      <a:lnTo>
                        <a:pt x="585020" y="165259"/>
                      </a:lnTo>
                      <a:cubicBezTo>
                        <a:pt x="595498" y="153829"/>
                        <a:pt x="595498" y="136684"/>
                        <a:pt x="584068" y="125254"/>
                      </a:cubicBezTo>
                      <a:cubicBezTo>
                        <a:pt x="573590" y="114776"/>
                        <a:pt x="555493" y="113824"/>
                        <a:pt x="544063" y="124301"/>
                      </a:cubicBezTo>
                      <a:lnTo>
                        <a:pt x="511678" y="157639"/>
                      </a:lnTo>
                      <a:cubicBezTo>
                        <a:pt x="465958" y="127159"/>
                        <a:pt x="413570" y="108109"/>
                        <a:pt x="359278" y="104299"/>
                      </a:cubicBezTo>
                      <a:lnTo>
                        <a:pt x="359278" y="64294"/>
                      </a:lnTo>
                      <a:lnTo>
                        <a:pt x="445003" y="64294"/>
                      </a:lnTo>
                      <a:lnTo>
                        <a:pt x="445003" y="7144"/>
                      </a:lnTo>
                      <a:lnTo>
                        <a:pt x="216403" y="7144"/>
                      </a:lnTo>
                      <a:lnTo>
                        <a:pt x="216403" y="64294"/>
                      </a:lnTo>
                      <a:lnTo>
                        <a:pt x="302128" y="64294"/>
                      </a:lnTo>
                      <a:lnTo>
                        <a:pt x="302128" y="103346"/>
                      </a:lnTo>
                      <a:cubicBezTo>
                        <a:pt x="150680" y="116681"/>
                        <a:pt x="28760" y="233839"/>
                        <a:pt x="9710" y="385286"/>
                      </a:cubicBezTo>
                      <a:cubicBezTo>
                        <a:pt x="-9340" y="536734"/>
                        <a:pt x="79243" y="680561"/>
                        <a:pt x="223070" y="731044"/>
                      </a:cubicBezTo>
                      <a:cubicBezTo>
                        <a:pt x="366898" y="781526"/>
                        <a:pt x="525965" y="726281"/>
                        <a:pt x="606928" y="596741"/>
                      </a:cubicBezTo>
                      <a:cubicBezTo>
                        <a:pt x="687890" y="467201"/>
                        <a:pt x="665030" y="299561"/>
                        <a:pt x="556445" y="193834"/>
                      </a:cubicBezTo>
                      <a:lnTo>
                        <a:pt x="556445" y="1938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de-AT"/>
                </a:p>
              </p:txBody>
            </p:sp>
          </p:grpSp>
          <p:cxnSp>
            <p:nvCxnSpPr>
              <p:cNvPr id="34" name="Gerader Verbinder 33" hidden="0"/>
              <p:cNvCxnSpPr>
                <a:cxnSpLocks/>
              </p:cNvCxnSpPr>
              <p:nvPr isPhoto="0" userDrawn="0"/>
            </p:nvCxnSpPr>
            <p:spPr bwMode="auto">
              <a:xfrm flipH="1">
                <a:off x="4564856" y="3326606"/>
                <a:ext cx="4762" cy="155881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 hidden="0"/>
              <p:cNvCxnSpPr>
                <a:cxnSpLocks/>
              </p:cNvCxnSpPr>
              <p:nvPr isPhoto="0" userDrawn="0"/>
            </p:nvCxnSpPr>
            <p:spPr bwMode="auto">
              <a:xfrm flipH="1">
                <a:off x="4552950" y="3426618"/>
                <a:ext cx="140494" cy="48726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afik 24" descr="Stoppuhr" hidden="0"/>
            <p:cNvGrpSpPr/>
            <p:nvPr isPhoto="0" userDrawn="0"/>
          </p:nvGrpSpPr>
          <p:grpSpPr bwMode="auto">
            <a:xfrm>
              <a:off x="5406497" y="3886814"/>
              <a:ext cx="657225" cy="752475"/>
              <a:chOff x="4241297" y="3050381"/>
              <a:chExt cx="657225" cy="752475"/>
            </a:xfrm>
          </p:grpSpPr>
          <p:sp>
            <p:nvSpPr>
              <p:cNvPr id="41" name="Freihandform: Form 40" hidden="0"/>
              <p:cNvSpPr/>
              <p:nvPr isPhoto="0" userDrawn="0"/>
            </p:nvSpPr>
            <p:spPr bwMode="auto">
              <a:xfrm>
                <a:off x="4545806" y="3259931"/>
                <a:ext cx="47625" cy="47625"/>
              </a:xfrm>
              <a:custGeom>
                <a:avLst/>
                <a:gdLst>
                  <a:gd name="connsiteX0" fmla="*/ 45244 w 47625"/>
                  <a:gd name="connsiteY0" fmla="*/ 26194 h 47625"/>
                  <a:gd name="connsiteX1" fmla="*/ 26194 w 47625"/>
                  <a:gd name="connsiteY1" fmla="*/ 45244 h 47625"/>
                  <a:gd name="connsiteX2" fmla="*/ 7144 w 47625"/>
                  <a:gd name="connsiteY2" fmla="*/ 26194 h 47625"/>
                  <a:gd name="connsiteX3" fmla="*/ 26194 w 47625"/>
                  <a:gd name="connsiteY3" fmla="*/ 7144 h 47625"/>
                  <a:gd name="connsiteX4" fmla="*/ 45244 w 47625"/>
                  <a:gd name="connsiteY4" fmla="*/ 26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 fill="norm" stroke="1" extrusionOk="0">
                    <a:moveTo>
                      <a:pt x="45244" y="26194"/>
                    </a:moveTo>
                    <a:cubicBezTo>
                      <a:pt x="45244" y="36715"/>
                      <a:pt x="36715" y="45244"/>
                      <a:pt x="26194" y="45244"/>
                    </a:cubicBezTo>
                    <a:cubicBezTo>
                      <a:pt x="15673" y="45244"/>
                      <a:pt x="7144" y="36715"/>
                      <a:pt x="7144" y="26194"/>
                    </a:cubicBezTo>
                    <a:cubicBezTo>
                      <a:pt x="7144" y="15673"/>
                      <a:pt x="15673" y="7144"/>
                      <a:pt x="26194" y="7144"/>
                    </a:cubicBezTo>
                    <a:cubicBezTo>
                      <a:pt x="36715" y="7144"/>
                      <a:pt x="45244" y="15673"/>
                      <a:pt x="45244" y="26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AT"/>
              </a:p>
            </p:txBody>
          </p:sp>
          <p:sp>
            <p:nvSpPr>
              <p:cNvPr id="42" name="Freihandform: Form 41" hidden="0"/>
              <p:cNvSpPr/>
              <p:nvPr isPhoto="0" userDrawn="0"/>
            </p:nvSpPr>
            <p:spPr bwMode="auto">
              <a:xfrm>
                <a:off x="4545806" y="3640931"/>
                <a:ext cx="47625" cy="47625"/>
              </a:xfrm>
              <a:custGeom>
                <a:avLst/>
                <a:gdLst>
                  <a:gd name="connsiteX0" fmla="*/ 45244 w 47625"/>
                  <a:gd name="connsiteY0" fmla="*/ 26194 h 47625"/>
                  <a:gd name="connsiteX1" fmla="*/ 26194 w 47625"/>
                  <a:gd name="connsiteY1" fmla="*/ 45244 h 47625"/>
                  <a:gd name="connsiteX2" fmla="*/ 7144 w 47625"/>
                  <a:gd name="connsiteY2" fmla="*/ 26194 h 47625"/>
                  <a:gd name="connsiteX3" fmla="*/ 26194 w 47625"/>
                  <a:gd name="connsiteY3" fmla="*/ 7144 h 47625"/>
                  <a:gd name="connsiteX4" fmla="*/ 45244 w 47625"/>
                  <a:gd name="connsiteY4" fmla="*/ 26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 fill="norm" stroke="1" extrusionOk="0">
                    <a:moveTo>
                      <a:pt x="45244" y="26194"/>
                    </a:moveTo>
                    <a:cubicBezTo>
                      <a:pt x="45244" y="36715"/>
                      <a:pt x="36715" y="45244"/>
                      <a:pt x="26194" y="45244"/>
                    </a:cubicBezTo>
                    <a:cubicBezTo>
                      <a:pt x="15673" y="45244"/>
                      <a:pt x="7144" y="36715"/>
                      <a:pt x="7144" y="26194"/>
                    </a:cubicBezTo>
                    <a:cubicBezTo>
                      <a:pt x="7144" y="15673"/>
                      <a:pt x="15673" y="7144"/>
                      <a:pt x="26194" y="7144"/>
                    </a:cubicBezTo>
                    <a:cubicBezTo>
                      <a:pt x="36715" y="7144"/>
                      <a:pt x="45244" y="15673"/>
                      <a:pt x="45244" y="26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AT"/>
              </a:p>
            </p:txBody>
          </p:sp>
          <p:sp>
            <p:nvSpPr>
              <p:cNvPr id="43" name="Freihandform: Form 42" hidden="0"/>
              <p:cNvSpPr/>
              <p:nvPr isPhoto="0" userDrawn="0"/>
            </p:nvSpPr>
            <p:spPr bwMode="auto">
              <a:xfrm>
                <a:off x="4736306" y="3440906"/>
                <a:ext cx="47625" cy="47625"/>
              </a:xfrm>
              <a:custGeom>
                <a:avLst/>
                <a:gdLst>
                  <a:gd name="connsiteX0" fmla="*/ 45244 w 47625"/>
                  <a:gd name="connsiteY0" fmla="*/ 26194 h 47625"/>
                  <a:gd name="connsiteX1" fmla="*/ 26194 w 47625"/>
                  <a:gd name="connsiteY1" fmla="*/ 45244 h 47625"/>
                  <a:gd name="connsiteX2" fmla="*/ 7144 w 47625"/>
                  <a:gd name="connsiteY2" fmla="*/ 26194 h 47625"/>
                  <a:gd name="connsiteX3" fmla="*/ 26194 w 47625"/>
                  <a:gd name="connsiteY3" fmla="*/ 7144 h 47625"/>
                  <a:gd name="connsiteX4" fmla="*/ 45244 w 47625"/>
                  <a:gd name="connsiteY4" fmla="*/ 26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 fill="norm" stroke="1" extrusionOk="0">
                    <a:moveTo>
                      <a:pt x="45244" y="26194"/>
                    </a:moveTo>
                    <a:cubicBezTo>
                      <a:pt x="45244" y="36715"/>
                      <a:pt x="36715" y="45244"/>
                      <a:pt x="26194" y="45244"/>
                    </a:cubicBezTo>
                    <a:cubicBezTo>
                      <a:pt x="15673" y="45244"/>
                      <a:pt x="7144" y="36715"/>
                      <a:pt x="7144" y="26194"/>
                    </a:cubicBezTo>
                    <a:cubicBezTo>
                      <a:pt x="7144" y="15673"/>
                      <a:pt x="15673" y="7144"/>
                      <a:pt x="26194" y="7144"/>
                    </a:cubicBezTo>
                    <a:cubicBezTo>
                      <a:pt x="36715" y="7144"/>
                      <a:pt x="45244" y="15673"/>
                      <a:pt x="45244" y="26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AT"/>
              </a:p>
            </p:txBody>
          </p:sp>
          <p:sp>
            <p:nvSpPr>
              <p:cNvPr id="44" name="Freihandform: Form 43" hidden="0"/>
              <p:cNvSpPr/>
              <p:nvPr isPhoto="0" userDrawn="0"/>
            </p:nvSpPr>
            <p:spPr bwMode="auto">
              <a:xfrm>
                <a:off x="4355306" y="3440906"/>
                <a:ext cx="47625" cy="47625"/>
              </a:xfrm>
              <a:custGeom>
                <a:avLst/>
                <a:gdLst>
                  <a:gd name="connsiteX0" fmla="*/ 45244 w 47625"/>
                  <a:gd name="connsiteY0" fmla="*/ 26194 h 47625"/>
                  <a:gd name="connsiteX1" fmla="*/ 26194 w 47625"/>
                  <a:gd name="connsiteY1" fmla="*/ 45244 h 47625"/>
                  <a:gd name="connsiteX2" fmla="*/ 7144 w 47625"/>
                  <a:gd name="connsiteY2" fmla="*/ 26194 h 47625"/>
                  <a:gd name="connsiteX3" fmla="*/ 26194 w 47625"/>
                  <a:gd name="connsiteY3" fmla="*/ 7144 h 47625"/>
                  <a:gd name="connsiteX4" fmla="*/ 45244 w 47625"/>
                  <a:gd name="connsiteY4" fmla="*/ 2619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 fill="norm" stroke="1" extrusionOk="0">
                    <a:moveTo>
                      <a:pt x="45244" y="26194"/>
                    </a:moveTo>
                    <a:cubicBezTo>
                      <a:pt x="45244" y="36715"/>
                      <a:pt x="36715" y="45244"/>
                      <a:pt x="26194" y="45244"/>
                    </a:cubicBezTo>
                    <a:cubicBezTo>
                      <a:pt x="15673" y="45244"/>
                      <a:pt x="7144" y="36715"/>
                      <a:pt x="7144" y="26194"/>
                    </a:cubicBezTo>
                    <a:cubicBezTo>
                      <a:pt x="7144" y="15673"/>
                      <a:pt x="15673" y="7144"/>
                      <a:pt x="26194" y="7144"/>
                    </a:cubicBezTo>
                    <a:cubicBezTo>
                      <a:pt x="36715" y="7144"/>
                      <a:pt x="45244" y="15673"/>
                      <a:pt x="45244" y="261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AT"/>
              </a:p>
            </p:txBody>
          </p:sp>
          <p:sp>
            <p:nvSpPr>
              <p:cNvPr id="45" name="Freihandform: Form 44" hidden="0"/>
              <p:cNvSpPr/>
              <p:nvPr isPhoto="0" userDrawn="0"/>
            </p:nvSpPr>
            <p:spPr bwMode="auto">
              <a:xfrm>
                <a:off x="4241297" y="3050381"/>
                <a:ext cx="657225" cy="752475"/>
              </a:xfrm>
              <a:custGeom>
                <a:avLst/>
                <a:gdLst>
                  <a:gd name="connsiteX0" fmla="*/ 330703 w 657225"/>
                  <a:gd name="connsiteY0" fmla="*/ 692944 h 752475"/>
                  <a:gd name="connsiteX1" fmla="*/ 64003 w 657225"/>
                  <a:gd name="connsiteY1" fmla="*/ 426244 h 752475"/>
                  <a:gd name="connsiteX2" fmla="*/ 330703 w 657225"/>
                  <a:gd name="connsiteY2" fmla="*/ 159544 h 752475"/>
                  <a:gd name="connsiteX3" fmla="*/ 597403 w 657225"/>
                  <a:gd name="connsiteY3" fmla="*/ 426244 h 752475"/>
                  <a:gd name="connsiteX4" fmla="*/ 330703 w 657225"/>
                  <a:gd name="connsiteY4" fmla="*/ 692944 h 752475"/>
                  <a:gd name="connsiteX5" fmla="*/ 330703 w 657225"/>
                  <a:gd name="connsiteY5" fmla="*/ 692944 h 752475"/>
                  <a:gd name="connsiteX6" fmla="*/ 556445 w 657225"/>
                  <a:gd name="connsiteY6" fmla="*/ 193834 h 752475"/>
                  <a:gd name="connsiteX7" fmla="*/ 585020 w 657225"/>
                  <a:gd name="connsiteY7" fmla="*/ 165259 h 752475"/>
                  <a:gd name="connsiteX8" fmla="*/ 584068 w 657225"/>
                  <a:gd name="connsiteY8" fmla="*/ 125254 h 752475"/>
                  <a:gd name="connsiteX9" fmla="*/ 544063 w 657225"/>
                  <a:gd name="connsiteY9" fmla="*/ 124301 h 752475"/>
                  <a:gd name="connsiteX10" fmla="*/ 511678 w 657225"/>
                  <a:gd name="connsiteY10" fmla="*/ 157639 h 752475"/>
                  <a:gd name="connsiteX11" fmla="*/ 359278 w 657225"/>
                  <a:gd name="connsiteY11" fmla="*/ 104299 h 752475"/>
                  <a:gd name="connsiteX12" fmla="*/ 359278 w 657225"/>
                  <a:gd name="connsiteY12" fmla="*/ 64294 h 752475"/>
                  <a:gd name="connsiteX13" fmla="*/ 445003 w 657225"/>
                  <a:gd name="connsiteY13" fmla="*/ 64294 h 752475"/>
                  <a:gd name="connsiteX14" fmla="*/ 445003 w 657225"/>
                  <a:gd name="connsiteY14" fmla="*/ 7144 h 752475"/>
                  <a:gd name="connsiteX15" fmla="*/ 216403 w 657225"/>
                  <a:gd name="connsiteY15" fmla="*/ 7144 h 752475"/>
                  <a:gd name="connsiteX16" fmla="*/ 216403 w 657225"/>
                  <a:gd name="connsiteY16" fmla="*/ 64294 h 752475"/>
                  <a:gd name="connsiteX17" fmla="*/ 302128 w 657225"/>
                  <a:gd name="connsiteY17" fmla="*/ 64294 h 752475"/>
                  <a:gd name="connsiteX18" fmla="*/ 302128 w 657225"/>
                  <a:gd name="connsiteY18" fmla="*/ 103346 h 752475"/>
                  <a:gd name="connsiteX19" fmla="*/ 9710 w 657225"/>
                  <a:gd name="connsiteY19" fmla="*/ 385286 h 752475"/>
                  <a:gd name="connsiteX20" fmla="*/ 223070 w 657225"/>
                  <a:gd name="connsiteY20" fmla="*/ 731044 h 752475"/>
                  <a:gd name="connsiteX21" fmla="*/ 606928 w 657225"/>
                  <a:gd name="connsiteY21" fmla="*/ 596741 h 752475"/>
                  <a:gd name="connsiteX22" fmla="*/ 556445 w 657225"/>
                  <a:gd name="connsiteY22" fmla="*/ 193834 h 752475"/>
                  <a:gd name="connsiteX23" fmla="*/ 556445 w 657225"/>
                  <a:gd name="connsiteY23" fmla="*/ 19383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225" h="752475" fill="norm" stroke="1" extrusionOk="0">
                    <a:moveTo>
                      <a:pt x="330703" y="692944"/>
                    </a:moveTo>
                    <a:cubicBezTo>
                      <a:pt x="183065" y="692944"/>
                      <a:pt x="64003" y="573881"/>
                      <a:pt x="64003" y="426244"/>
                    </a:cubicBezTo>
                    <a:cubicBezTo>
                      <a:pt x="64003" y="278606"/>
                      <a:pt x="183065" y="159544"/>
                      <a:pt x="330703" y="159544"/>
                    </a:cubicBezTo>
                    <a:cubicBezTo>
                      <a:pt x="478340" y="159544"/>
                      <a:pt x="597403" y="278606"/>
                      <a:pt x="597403" y="426244"/>
                    </a:cubicBezTo>
                    <a:cubicBezTo>
                      <a:pt x="597403" y="573881"/>
                      <a:pt x="478340" y="692944"/>
                      <a:pt x="330703" y="692944"/>
                    </a:cubicBezTo>
                    <a:lnTo>
                      <a:pt x="330703" y="692944"/>
                    </a:lnTo>
                    <a:close/>
                    <a:moveTo>
                      <a:pt x="556445" y="193834"/>
                    </a:moveTo>
                    <a:lnTo>
                      <a:pt x="585020" y="165259"/>
                    </a:lnTo>
                    <a:cubicBezTo>
                      <a:pt x="595498" y="153829"/>
                      <a:pt x="595498" y="136684"/>
                      <a:pt x="584068" y="125254"/>
                    </a:cubicBezTo>
                    <a:cubicBezTo>
                      <a:pt x="573590" y="114776"/>
                      <a:pt x="555493" y="113824"/>
                      <a:pt x="544063" y="124301"/>
                    </a:cubicBezTo>
                    <a:lnTo>
                      <a:pt x="511678" y="157639"/>
                    </a:lnTo>
                    <a:cubicBezTo>
                      <a:pt x="465958" y="127159"/>
                      <a:pt x="413570" y="108109"/>
                      <a:pt x="359278" y="104299"/>
                    </a:cubicBezTo>
                    <a:lnTo>
                      <a:pt x="359278" y="64294"/>
                    </a:lnTo>
                    <a:lnTo>
                      <a:pt x="445003" y="64294"/>
                    </a:lnTo>
                    <a:lnTo>
                      <a:pt x="445003" y="7144"/>
                    </a:lnTo>
                    <a:lnTo>
                      <a:pt x="216403" y="7144"/>
                    </a:lnTo>
                    <a:lnTo>
                      <a:pt x="216403" y="64294"/>
                    </a:lnTo>
                    <a:lnTo>
                      <a:pt x="302128" y="64294"/>
                    </a:lnTo>
                    <a:lnTo>
                      <a:pt x="302128" y="103346"/>
                    </a:lnTo>
                    <a:cubicBezTo>
                      <a:pt x="150680" y="116681"/>
                      <a:pt x="28760" y="233839"/>
                      <a:pt x="9710" y="385286"/>
                    </a:cubicBezTo>
                    <a:cubicBezTo>
                      <a:pt x="-9340" y="536734"/>
                      <a:pt x="79243" y="680561"/>
                      <a:pt x="223070" y="731044"/>
                    </a:cubicBezTo>
                    <a:cubicBezTo>
                      <a:pt x="366898" y="781526"/>
                      <a:pt x="525965" y="726281"/>
                      <a:pt x="606928" y="596741"/>
                    </a:cubicBezTo>
                    <a:cubicBezTo>
                      <a:pt x="687890" y="467201"/>
                      <a:pt x="665030" y="299561"/>
                      <a:pt x="556445" y="193834"/>
                    </a:cubicBezTo>
                    <a:lnTo>
                      <a:pt x="556445" y="19383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AT"/>
              </a:p>
            </p:txBody>
          </p:sp>
        </p:grpSp>
        <p:cxnSp>
          <p:nvCxnSpPr>
            <p:cNvPr id="46" name="Gerader Verbinder 45" hidden="0"/>
            <p:cNvCxnSpPr>
              <a:cxnSpLocks/>
            </p:cNvCxnSpPr>
            <p:nvPr isPhoto="0" userDrawn="0"/>
          </p:nvCxnSpPr>
          <p:spPr bwMode="auto">
            <a:xfrm>
              <a:off x="5737199" y="4153515"/>
              <a:ext cx="0" cy="161923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 hidden="0"/>
            <p:cNvCxnSpPr>
              <a:cxnSpLocks/>
            </p:cNvCxnSpPr>
            <p:nvPr isPhoto="0" userDrawn="0"/>
          </p:nvCxnSpPr>
          <p:spPr bwMode="auto">
            <a:xfrm flipV="1">
              <a:off x="5670965" y="4304633"/>
              <a:ext cx="68617" cy="96900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feld 55" hidden="0"/>
          <p:cNvSpPr txBox="1"/>
          <p:nvPr isPhoto="0" userDrawn="0"/>
        </p:nvSpPr>
        <p:spPr bwMode="auto">
          <a:xfrm>
            <a:off x="4514851" y="6287247"/>
            <a:ext cx="359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A. Cruz, et al. Dalton Trans., 2021, 50, 6784–6788</a:t>
            </a:r>
            <a:endParaRPr lang="de-AT" sz="1200">
              <a:solidFill>
                <a:srgbClr val="52525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Story 1: </a:t>
            </a:r>
            <a:r>
              <a:rPr lang="de-DE"/>
              <a:t>Conclusion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294967295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19</a:t>
            </a:fld>
            <a:endParaRPr lang="en-GB"/>
          </a:p>
        </p:txBody>
      </p:sp>
      <p:sp>
        <p:nvSpPr>
          <p:cNvPr id="6" name="Textfeld 5" hidden="0"/>
          <p:cNvSpPr txBox="1"/>
          <p:nvPr isPhoto="0" userDrawn="0"/>
        </p:nvSpPr>
        <p:spPr bwMode="auto">
          <a:xfrm>
            <a:off x="1056368" y="1378923"/>
            <a:ext cx="67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We can synthesize </a:t>
            </a: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oriented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ZIF-8 via </a:t>
            </a: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vapor deposition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!</a:t>
            </a:r>
            <a:endParaRPr/>
          </a:p>
        </p:txBody>
      </p:sp>
      <p:pic>
        <p:nvPicPr>
          <p:cNvPr id="7" name="Grafik 6" hidden="0"/>
          <p:cNvPicPr>
            <a:picLocks noChangeAspect="1"/>
          </p:cNvPicPr>
          <p:nvPr isPhoto="0" userDrawn="0"/>
        </p:nvPicPr>
        <p:blipFill>
          <a:blip r:embed="rId2"/>
          <a:srcRect l="52728" t="24735" r="1772" b="18016"/>
          <a:stretch/>
        </p:blipFill>
        <p:spPr bwMode="auto">
          <a:xfrm>
            <a:off x="4489639" y="3967006"/>
            <a:ext cx="1545193" cy="1536815"/>
          </a:xfrm>
          <a:prstGeom prst="rect">
            <a:avLst/>
          </a:prstGeom>
        </p:spPr>
      </p:pic>
      <p:pic>
        <p:nvPicPr>
          <p:cNvPr id="8" name="Grafik 7" hidden="0"/>
          <p:cNvPicPr>
            <a:picLocks noChangeAspect="1"/>
          </p:cNvPicPr>
          <p:nvPr isPhoto="0" userDrawn="0"/>
        </p:nvPicPr>
        <p:blipFill>
          <a:blip r:embed="rId3"/>
          <a:srcRect l="52583" t="24585" r="2254" b="18286"/>
          <a:stretch/>
        </p:blipFill>
        <p:spPr bwMode="auto">
          <a:xfrm>
            <a:off x="2710680" y="3970146"/>
            <a:ext cx="1549596" cy="1530536"/>
          </a:xfrm>
          <a:prstGeom prst="rect">
            <a:avLst/>
          </a:prstGeom>
        </p:spPr>
      </p:pic>
      <p:sp>
        <p:nvSpPr>
          <p:cNvPr id="9" name="Textfeld 8" hidden="0"/>
          <p:cNvSpPr txBox="1"/>
          <p:nvPr isPhoto="0" userDrawn="0"/>
        </p:nvSpPr>
        <p:spPr bwMode="auto">
          <a:xfrm>
            <a:off x="2537494" y="3381731"/>
            <a:ext cx="18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defRPr/>
            </a:pP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 (less dense </a:t>
            </a: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rgbClr val="429067"/>
                </a:solidFill>
                <a:latin typeface="Arial"/>
                <a:cs typeface="Arial"/>
              </a:rPr>
              <a:t>)</a:t>
            </a:r>
            <a:endParaRPr lang="en-GB" sz="1600">
              <a:latin typeface="Arial"/>
              <a:cs typeface="Arial"/>
            </a:endParaRPr>
          </a:p>
        </p:txBody>
      </p:sp>
      <p:sp>
        <p:nvSpPr>
          <p:cNvPr id="10" name="Textfeld 9" hidden="0"/>
          <p:cNvSpPr txBox="1"/>
          <p:nvPr isPhoto="0" userDrawn="0"/>
        </p:nvSpPr>
        <p:spPr bwMode="auto">
          <a:xfrm>
            <a:off x="4478982" y="3377644"/>
            <a:ext cx="155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defRPr/>
            </a:pP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 (denser </a:t>
            </a: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rgbClr val="2F5597"/>
                </a:solidFill>
                <a:latin typeface="Arial"/>
                <a:cs typeface="Arial"/>
              </a:rPr>
              <a:t>)</a:t>
            </a:r>
            <a:endParaRPr/>
          </a:p>
        </p:txBody>
      </p:sp>
      <p:sp>
        <p:nvSpPr>
          <p:cNvPr id="11" name="Textfeld 10" hidden="0"/>
          <p:cNvSpPr txBox="1"/>
          <p:nvPr isPhoto="0" userDrawn="0"/>
        </p:nvSpPr>
        <p:spPr bwMode="auto">
          <a:xfrm>
            <a:off x="3071604" y="5536983"/>
            <a:ext cx="281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3 nm </a:t>
            </a:r>
            <a:r>
              <a:rPr lang="en-GB" sz="16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ZnO</a:t>
            </a:r>
            <a:r>
              <a:rPr lang="en-GB" sz="16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, 24 h conversion</a:t>
            </a:r>
            <a:endParaRPr/>
          </a:p>
        </p:txBody>
      </p:sp>
      <p:sp>
        <p:nvSpPr>
          <p:cNvPr id="12" name="Textfeld 11" hidden="0"/>
          <p:cNvSpPr txBox="1"/>
          <p:nvPr isPhoto="0" userDrawn="0"/>
        </p:nvSpPr>
        <p:spPr bwMode="auto">
          <a:xfrm>
            <a:off x="1056368" y="1903493"/>
            <a:ext cx="676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We can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tune preferred orientation 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via 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ZnO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 thickness and density!</a:t>
            </a:r>
            <a:endParaRPr/>
          </a:p>
        </p:txBody>
      </p:sp>
      <p:sp>
        <p:nvSpPr>
          <p:cNvPr id="13" name="Textfeld 12" hidden="0"/>
          <p:cNvSpPr txBox="1"/>
          <p:nvPr isPhoto="0" userDrawn="0"/>
        </p:nvSpPr>
        <p:spPr bwMode="auto">
          <a:xfrm>
            <a:off x="1056368" y="2704942"/>
            <a:ext cx="67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More information in our latest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publication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/>
          </a:p>
        </p:txBody>
      </p:sp>
      <p:sp>
        <p:nvSpPr>
          <p:cNvPr id="14" name="Textfeld 13" hidden="0"/>
          <p:cNvSpPr txBox="1"/>
          <p:nvPr isPhoto="0" userDrawn="0"/>
        </p:nvSpPr>
        <p:spPr bwMode="auto">
          <a:xfrm>
            <a:off x="4980828" y="6286971"/>
            <a:ext cx="3384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M. </a:t>
            </a:r>
            <a:r>
              <a:rPr lang="en-GB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Kräuter</a:t>
            </a:r>
            <a:r>
              <a:rPr lang="en-GB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, et al.; Crystals 2022, 12(2), 217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Setting </a:t>
            </a:r>
            <a:r>
              <a:rPr lang="de-AT"/>
              <a:t>the</a:t>
            </a:r>
            <a:r>
              <a:rPr lang="de-AT"/>
              <a:t> Stage</a:t>
            </a:r>
            <a:endParaRPr/>
          </a:p>
        </p:txBody>
      </p:sp>
      <p:sp>
        <p:nvSpPr>
          <p:cNvPr id="7" name="Inhaltsplatzhalter 2" hidden="0"/>
          <p:cNvSpPr txBox="1"/>
          <p:nvPr isPhoto="0" userDrawn="0"/>
        </p:nvSpPr>
        <p:spPr bwMode="auto">
          <a:xfrm>
            <a:off x="298580" y="1247126"/>
            <a:ext cx="8644488" cy="42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“Chemical Vapor Deposition of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Porous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 Metal-Organic Materials and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Metal Oxides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“</a:t>
            </a:r>
            <a:endParaRPr/>
          </a:p>
        </p:txBody>
      </p:sp>
      <p:sp>
        <p:nvSpPr>
          <p:cNvPr id="8" name="Textfeld 7" hidden="0"/>
          <p:cNvSpPr txBox="1"/>
          <p:nvPr isPhoto="0" userDrawn="0"/>
        </p:nvSpPr>
        <p:spPr bwMode="auto">
          <a:xfrm>
            <a:off x="1114360" y="1649612"/>
            <a:ext cx="1308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e.g. </a:t>
            </a:r>
            <a:endParaRPr/>
          </a:p>
          <a:p>
            <a:pPr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Mg-O 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Al-O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Zn-O</a:t>
            </a: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2" hidden="0"/>
          <p:cNvSpPr txBox="1"/>
          <p:nvPr isPhoto="0" userDrawn="0"/>
        </p:nvSpPr>
        <p:spPr bwMode="auto">
          <a:xfrm>
            <a:off x="4046434" y="2675771"/>
            <a:ext cx="4605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§"/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hexagonal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wurtzite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crystal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structure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  <a:defRPr/>
            </a:pPr>
            <a:endParaRPr lang="de-AT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wide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direct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band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gap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(3.3 eV)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endParaRPr lang="de-AT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piezo-electric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  <a:defRPr/>
            </a:pPr>
            <a:endParaRPr lang="de-AT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transparent</a:t>
            </a:r>
            <a:endParaRPr/>
          </a:p>
        </p:txBody>
      </p:sp>
      <p:sp>
        <p:nvSpPr>
          <p:cNvPr id="13" name="Rechteck 12" hidden="0"/>
          <p:cNvSpPr/>
          <p:nvPr isPhoto="0" userDrawn="0"/>
        </p:nvSpPr>
        <p:spPr bwMode="auto">
          <a:xfrm>
            <a:off x="4943733" y="6252400"/>
            <a:ext cx="3201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* https://de.wikipedia.org/wiki/Zinkoxid</a:t>
            </a:r>
            <a:endParaRPr/>
          </a:p>
        </p:txBody>
      </p:sp>
      <p:sp>
        <p:nvSpPr>
          <p:cNvPr id="14" name="Foliennummernplatzhalter 1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2</a:t>
            </a:fld>
            <a:endParaRPr lang="en-GB"/>
          </a:p>
        </p:txBody>
      </p:sp>
      <p:grpSp>
        <p:nvGrpSpPr>
          <p:cNvPr id="16" name="Gruppieren 15" hidden="0"/>
          <p:cNvGrpSpPr/>
          <p:nvPr isPhoto="0" userDrawn="0"/>
        </p:nvGrpSpPr>
        <p:grpSpPr bwMode="auto">
          <a:xfrm>
            <a:off x="492095" y="3143794"/>
            <a:ext cx="3013541" cy="2779648"/>
            <a:chOff x="492095" y="3143794"/>
            <a:chExt cx="3013541" cy="2779648"/>
          </a:xfrm>
        </p:grpSpPr>
        <p:pic>
          <p:nvPicPr>
            <p:cNvPr id="9" name="Grafik 8" hidden="0"/>
            <p:cNvPicPr>
              <a:picLocks noChangeAspect="1"/>
            </p:cNvPicPr>
            <p:nvPr isPhoto="0" userDrawn="0"/>
          </p:nvPicPr>
          <p:blipFill>
            <a:blip r:embed="rId2"/>
            <a:srcRect l="0" t="7761" r="0" b="0"/>
            <a:stretch/>
          </p:blipFill>
          <p:spPr bwMode="auto">
            <a:xfrm>
              <a:off x="492095" y="3143794"/>
              <a:ext cx="3013541" cy="2779648"/>
            </a:xfrm>
            <a:prstGeom prst="rect">
              <a:avLst/>
            </a:prstGeom>
          </p:spPr>
        </p:pic>
        <p:sp>
          <p:nvSpPr>
            <p:cNvPr id="15" name="Textfeld 14" hidden="0"/>
            <p:cNvSpPr txBox="1"/>
            <p:nvPr isPhoto="0" userDrawn="0"/>
          </p:nvSpPr>
          <p:spPr bwMode="auto">
            <a:xfrm>
              <a:off x="2803991" y="5446308"/>
              <a:ext cx="460117" cy="47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*</a:t>
              </a:r>
              <a:endParaRPr/>
            </a:p>
          </p:txBody>
        </p:sp>
      </p:grpSp>
      <p:sp>
        <p:nvSpPr>
          <p:cNvPr id="11" name="TextBox 2" hidden="0"/>
          <p:cNvSpPr txBox="1"/>
          <p:nvPr isPhoto="0" userDrawn="0"/>
        </p:nvSpPr>
        <p:spPr bwMode="auto">
          <a:xfrm>
            <a:off x="4046434" y="4494421"/>
            <a:ext cx="30135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Introducing porosity:</a:t>
            </a:r>
            <a:endParaRPr/>
          </a:p>
          <a:p>
            <a:pPr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increased surface area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Foliennummernplatzhalter 2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20</a:t>
            </a:fld>
            <a:endParaRPr lang="de-AT"/>
          </a:p>
        </p:txBody>
      </p:sp>
      <p:sp>
        <p:nvSpPr>
          <p:cNvPr id="8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Story 2: </a:t>
            </a:r>
            <a:r>
              <a:rPr lang="de-AT"/>
              <a:t>Porous</a:t>
            </a:r>
            <a:r>
              <a:rPr lang="de-AT"/>
              <a:t> </a:t>
            </a:r>
            <a:r>
              <a:rPr lang="de-AT"/>
              <a:t>ZnO</a:t>
            </a:r>
            <a:r>
              <a:rPr lang="de-AT"/>
              <a:t> </a:t>
            </a:r>
            <a:endParaRPr/>
          </a:p>
        </p:txBody>
      </p:sp>
      <p:sp>
        <p:nvSpPr>
          <p:cNvPr id="67" name="Rechteck: abgerundete Ecken 66" hidden="0"/>
          <p:cNvSpPr/>
          <p:nvPr isPhoto="0" userDrawn="0"/>
        </p:nvSpPr>
        <p:spPr bwMode="auto">
          <a:xfrm>
            <a:off x="763579" y="1930783"/>
            <a:ext cx="7524482" cy="130287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>
              <a:solidFill>
                <a:srgbClr val="BF0006"/>
              </a:solidFill>
            </a:endParaRPr>
          </a:p>
        </p:txBody>
      </p:sp>
      <p:grpSp>
        <p:nvGrpSpPr>
          <p:cNvPr id="69" name="Gruppieren 68" hidden="0"/>
          <p:cNvGrpSpPr/>
          <p:nvPr isPhoto="0" userDrawn="0"/>
        </p:nvGrpSpPr>
        <p:grpSpPr bwMode="auto">
          <a:xfrm>
            <a:off x="1133490" y="2565178"/>
            <a:ext cx="1793472" cy="369332"/>
            <a:chOff x="919063" y="2516760"/>
            <a:chExt cx="1793472" cy="369332"/>
          </a:xfrm>
        </p:grpSpPr>
        <p:sp>
          <p:nvSpPr>
            <p:cNvPr id="83" name="Rechteck 82" hidden="0"/>
            <p:cNvSpPr/>
            <p:nvPr isPhoto="0" userDrawn="0"/>
          </p:nvSpPr>
          <p:spPr bwMode="auto">
            <a:xfrm>
              <a:off x="919063" y="2597909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Textfeld 83" hidden="0"/>
            <p:cNvSpPr txBox="1"/>
            <p:nvPr isPhoto="0" userDrawn="0"/>
          </p:nvSpPr>
          <p:spPr bwMode="auto">
            <a:xfrm>
              <a:off x="2024062" y="2516760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</p:grpSp>
      <p:sp>
        <p:nvSpPr>
          <p:cNvPr id="70" name="Pfeil nach unten 28" hidden="0"/>
          <p:cNvSpPr/>
          <p:nvPr isPhoto="0" userDrawn="0"/>
        </p:nvSpPr>
        <p:spPr bwMode="auto">
          <a:xfrm rot="16199999">
            <a:off x="2986438" y="2405734"/>
            <a:ext cx="284672" cy="672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Textfeld 70" hidden="0"/>
          <p:cNvSpPr txBox="1"/>
          <p:nvPr isPhoto="0" userDrawn="0"/>
        </p:nvSpPr>
        <p:spPr bwMode="auto">
          <a:xfrm>
            <a:off x="2741600" y="2297535"/>
            <a:ext cx="76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MLD</a:t>
            </a:r>
            <a:endParaRPr/>
          </a:p>
        </p:txBody>
      </p:sp>
      <p:grpSp>
        <p:nvGrpSpPr>
          <p:cNvPr id="72" name="Gruppieren 71" hidden="0"/>
          <p:cNvGrpSpPr/>
          <p:nvPr isPhoto="0" userDrawn="0"/>
        </p:nvGrpSpPr>
        <p:grpSpPr bwMode="auto">
          <a:xfrm>
            <a:off x="6339820" y="2180706"/>
            <a:ext cx="1915764" cy="767804"/>
            <a:chOff x="3533860" y="2128005"/>
            <a:chExt cx="1915764" cy="767804"/>
          </a:xfrm>
        </p:grpSpPr>
        <p:sp>
          <p:nvSpPr>
            <p:cNvPr id="79" name="Rechteck 78" hidden="0"/>
            <p:cNvSpPr/>
            <p:nvPr isPhoto="0" userDrawn="0"/>
          </p:nvSpPr>
          <p:spPr bwMode="auto">
            <a:xfrm>
              <a:off x="3656151" y="2598834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0" name="Rechteck 79" hidden="0"/>
            <p:cNvSpPr/>
            <p:nvPr isPhoto="0" userDrawn="0"/>
          </p:nvSpPr>
          <p:spPr bwMode="auto">
            <a:xfrm>
              <a:off x="3682027" y="2475292"/>
              <a:ext cx="1380229" cy="111768"/>
            </a:xfrm>
            <a:prstGeom prst="rect">
              <a:avLst/>
            </a:prstGeom>
            <a:pattFill prst="pct80">
              <a:fgClr>
                <a:srgbClr val="429067"/>
              </a:fgClr>
              <a:bgClr>
                <a:schemeClr val="bg1"/>
              </a:bgClr>
            </a:pattFill>
            <a:ln>
              <a:solidFill>
                <a:srgbClr val="429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Textfeld 80" hidden="0"/>
            <p:cNvSpPr txBox="1"/>
            <p:nvPr isPhoto="0" userDrawn="0"/>
          </p:nvSpPr>
          <p:spPr bwMode="auto">
            <a:xfrm>
              <a:off x="4761150" y="2526477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82" name="Textfeld 81" hidden="0"/>
            <p:cNvSpPr txBox="1"/>
            <p:nvPr isPhoto="0" userDrawn="0"/>
          </p:nvSpPr>
          <p:spPr bwMode="auto">
            <a:xfrm>
              <a:off x="3533860" y="2128005"/>
              <a:ext cx="1614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porous </a:t>
              </a: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ZnO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</p:grpSp>
      <p:sp>
        <p:nvSpPr>
          <p:cNvPr id="73" name="Rechteck 72" hidden="0"/>
          <p:cNvSpPr/>
          <p:nvPr isPhoto="0" userDrawn="0"/>
        </p:nvSpPr>
        <p:spPr bwMode="auto">
          <a:xfrm>
            <a:off x="3710582" y="2649646"/>
            <a:ext cx="1449237" cy="207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Rechteck 73" hidden="0"/>
          <p:cNvSpPr/>
          <p:nvPr isPhoto="0" userDrawn="0"/>
        </p:nvSpPr>
        <p:spPr bwMode="auto">
          <a:xfrm>
            <a:off x="3736458" y="2343870"/>
            <a:ext cx="1380229" cy="284672"/>
          </a:xfrm>
          <a:prstGeom prst="rect">
            <a:avLst/>
          </a:prstGeom>
          <a:solidFill>
            <a:srgbClr val="9FC5B2"/>
          </a:solidFill>
          <a:ln>
            <a:solidFill>
              <a:srgbClr val="9FC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Textfeld 74" hidden="0"/>
          <p:cNvSpPr txBox="1"/>
          <p:nvPr isPhoto="0" userDrawn="0"/>
        </p:nvSpPr>
        <p:spPr bwMode="auto">
          <a:xfrm>
            <a:off x="4815581" y="2577289"/>
            <a:ext cx="6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  "/>
                <a:cs typeface="Arial"/>
              </a:rPr>
              <a:t>Si</a:t>
            </a:r>
            <a:endParaRPr/>
          </a:p>
        </p:txBody>
      </p:sp>
      <p:sp>
        <p:nvSpPr>
          <p:cNvPr id="76" name="Textfeld 75" hidden="0"/>
          <p:cNvSpPr txBox="1"/>
          <p:nvPr isPhoto="0" userDrawn="0"/>
        </p:nvSpPr>
        <p:spPr bwMode="auto">
          <a:xfrm>
            <a:off x="3543862" y="2297535"/>
            <a:ext cx="161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zincone</a:t>
            </a:r>
            <a:endParaRPr lang="en-GB">
              <a:solidFill>
                <a:schemeClr val="accent3">
                  <a:lumMod val="50000"/>
                </a:schemeClr>
              </a:solidFill>
              <a:latin typeface="Arial  "/>
              <a:cs typeface="Arial"/>
            </a:endParaRPr>
          </a:p>
        </p:txBody>
      </p:sp>
      <p:sp>
        <p:nvSpPr>
          <p:cNvPr id="77" name="Pfeil nach unten 28" hidden="0"/>
          <p:cNvSpPr/>
          <p:nvPr isPhoto="0" userDrawn="0"/>
        </p:nvSpPr>
        <p:spPr bwMode="auto">
          <a:xfrm rot="16199999">
            <a:off x="5714760" y="2405734"/>
            <a:ext cx="284672" cy="672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D5C9E"/>
          </a:solidFill>
          <a:ln>
            <a:solidFill>
              <a:srgbClr val="2D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8" name="Grafik 77" descr="Feuer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603033" y="2165596"/>
            <a:ext cx="432950" cy="43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 hidden="0"/>
          <p:cNvSpPr/>
          <p:nvPr isPhoto="0" userDrawn="0"/>
        </p:nvSpPr>
        <p:spPr bwMode="auto">
          <a:xfrm>
            <a:off x="381738" y="3499562"/>
            <a:ext cx="2840855" cy="218214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Foliennummernplatzhalter 3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238A4E-93DF-4777-8AE5-EFA6CD240BD1}" type="slidenum">
              <a:rPr lang="de-AT"/>
              <a:t>21</a:t>
            </a:fld>
            <a:endParaRPr lang="de-AT"/>
          </a:p>
        </p:txBody>
      </p:sp>
      <p:sp>
        <p:nvSpPr>
          <p:cNvPr id="7" name="Rechteck 6" hidden="0"/>
          <p:cNvSpPr/>
          <p:nvPr isPhoto="0" userDrawn="0"/>
        </p:nvSpPr>
        <p:spPr bwMode="auto">
          <a:xfrm>
            <a:off x="381738" y="3499562"/>
            <a:ext cx="2840855" cy="218214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grpSp>
        <p:nvGrpSpPr>
          <p:cNvPr id="5" name="Gruppieren 4" hidden="0"/>
          <p:cNvGrpSpPr/>
          <p:nvPr isPhoto="0" userDrawn="0"/>
        </p:nvGrpSpPr>
        <p:grpSpPr bwMode="auto">
          <a:xfrm>
            <a:off x="727996" y="1780465"/>
            <a:ext cx="1960193" cy="3619076"/>
            <a:chOff x="727996" y="1780465"/>
            <a:chExt cx="1960193" cy="3619076"/>
          </a:xfrm>
        </p:grpSpPr>
        <p:sp>
          <p:nvSpPr>
            <p:cNvPr id="9" name="Rechteck 8" hidden="0"/>
            <p:cNvSpPr/>
            <p:nvPr isPhoto="0" userDrawn="0"/>
          </p:nvSpPr>
          <p:spPr bwMode="auto">
            <a:xfrm>
              <a:off x="878527" y="1861614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Pfeil nach unten 29" hidden="0"/>
            <p:cNvSpPr/>
            <p:nvPr isPhoto="0" userDrawn="0"/>
          </p:nvSpPr>
          <p:spPr bwMode="auto">
            <a:xfrm>
              <a:off x="1147687" y="390154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feld 14" hidden="0"/>
            <p:cNvSpPr txBox="1"/>
            <p:nvPr isPhoto="0" userDrawn="0"/>
          </p:nvSpPr>
          <p:spPr bwMode="auto">
            <a:xfrm>
              <a:off x="1983525" y="1780465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19" name="Textfeld 18" hidden="0"/>
            <p:cNvSpPr txBox="1"/>
            <p:nvPr isPhoto="0" userDrawn="0"/>
          </p:nvSpPr>
          <p:spPr bwMode="auto">
            <a:xfrm>
              <a:off x="1384440" y="2400768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MLD</a:t>
              </a:r>
              <a:endParaRPr/>
            </a:p>
          </p:txBody>
        </p:sp>
        <p:sp>
          <p:nvSpPr>
            <p:cNvPr id="21" name="Pfeil nach unten 28" hidden="0"/>
            <p:cNvSpPr/>
            <p:nvPr isPhoto="0" userDrawn="0"/>
          </p:nvSpPr>
          <p:spPr bwMode="auto">
            <a:xfrm>
              <a:off x="1147687" y="2276840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hteck 31" hidden="0"/>
            <p:cNvSpPr/>
            <p:nvPr isPhoto="0" userDrawn="0"/>
          </p:nvSpPr>
          <p:spPr bwMode="auto">
            <a:xfrm>
              <a:off x="894716" y="3462762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echteck 33" hidden="0"/>
            <p:cNvSpPr/>
            <p:nvPr isPhoto="0" userDrawn="0"/>
          </p:nvSpPr>
          <p:spPr bwMode="auto">
            <a:xfrm>
              <a:off x="920592" y="3156987"/>
              <a:ext cx="1380229" cy="284672"/>
            </a:xfrm>
            <a:prstGeom prst="rect">
              <a:avLst/>
            </a:prstGeom>
            <a:solidFill>
              <a:srgbClr val="9FC5B2"/>
            </a:solidFill>
            <a:ln>
              <a:solidFill>
                <a:srgbClr val="9FC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Textfeld 34" hidden="0"/>
            <p:cNvSpPr txBox="1"/>
            <p:nvPr isPhoto="0" userDrawn="0"/>
          </p:nvSpPr>
          <p:spPr bwMode="auto">
            <a:xfrm>
              <a:off x="1999715" y="3390406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38" name="Textfeld 37" hidden="0"/>
            <p:cNvSpPr txBox="1"/>
            <p:nvPr isPhoto="0" userDrawn="0"/>
          </p:nvSpPr>
          <p:spPr bwMode="auto">
            <a:xfrm>
              <a:off x="727996" y="3110652"/>
              <a:ext cx="1614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zincone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pic>
          <p:nvPicPr>
            <p:cNvPr id="39" name="Grafik 38" descr="Feuer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1452177" y="3983520"/>
              <a:ext cx="432950" cy="432950"/>
            </a:xfrm>
            <a:prstGeom prst="rect">
              <a:avLst/>
            </a:prstGeom>
          </p:spPr>
        </p:pic>
        <p:grpSp>
          <p:nvGrpSpPr>
            <p:cNvPr id="40" name="Gruppieren 39" hidden="0"/>
            <p:cNvGrpSpPr/>
            <p:nvPr isPhoto="0" userDrawn="0"/>
          </p:nvGrpSpPr>
          <p:grpSpPr bwMode="auto">
            <a:xfrm>
              <a:off x="730898" y="4631737"/>
              <a:ext cx="1915764" cy="767804"/>
              <a:chOff x="3533860" y="2128005"/>
              <a:chExt cx="1915764" cy="767804"/>
            </a:xfrm>
          </p:grpSpPr>
          <p:sp>
            <p:nvSpPr>
              <p:cNvPr id="41" name="Rechteck 40" hidden="0"/>
              <p:cNvSpPr/>
              <p:nvPr isPhoto="0" userDrawn="0"/>
            </p:nvSpPr>
            <p:spPr bwMode="auto">
              <a:xfrm>
                <a:off x="3656151" y="2598834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2" name="Rechteck 41" hidden="0"/>
              <p:cNvSpPr/>
              <p:nvPr isPhoto="0" userDrawn="0"/>
            </p:nvSpPr>
            <p:spPr bwMode="auto">
              <a:xfrm>
                <a:off x="3682027" y="2475292"/>
                <a:ext cx="1380229" cy="111768"/>
              </a:xfrm>
              <a:prstGeom prst="rect">
                <a:avLst/>
              </a:prstGeom>
              <a:pattFill prst="pct80">
                <a:fgClr>
                  <a:srgbClr val="429067"/>
                </a:fgClr>
                <a:bgClr>
                  <a:schemeClr val="bg1"/>
                </a:bgClr>
              </a:pattFill>
              <a:ln>
                <a:solidFill>
                  <a:srgbClr val="4290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3" name="Textfeld 42" hidden="0"/>
              <p:cNvSpPr txBox="1"/>
              <p:nvPr isPhoto="0" userDrawn="0"/>
            </p:nvSpPr>
            <p:spPr bwMode="auto">
              <a:xfrm>
                <a:off x="4761150" y="2526477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44" name="Textfeld 43" hidden="0"/>
              <p:cNvSpPr txBox="1"/>
              <p:nvPr isPhoto="0" userDrawn="0"/>
            </p:nvSpPr>
            <p:spPr bwMode="auto">
              <a:xfrm>
                <a:off x="3533860" y="2128005"/>
                <a:ext cx="1614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porous </a:t>
                </a: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ZnO</a:t>
                </a:r>
                <a:endPara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endParaRPr>
              </a:p>
            </p:txBody>
          </p:sp>
        </p:grpSp>
      </p:grpSp>
      <p:sp>
        <p:nvSpPr>
          <p:cNvPr id="47" name="Titel 46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Synthesis: </a:t>
            </a:r>
            <a:r>
              <a:rPr lang="de-AT"/>
              <a:t>Zincone</a:t>
            </a:r>
            <a:endParaRPr lang="de-AT"/>
          </a:p>
        </p:txBody>
      </p:sp>
      <p:sp>
        <p:nvSpPr>
          <p:cNvPr id="48" name="Rechteck 47" hidden="0"/>
          <p:cNvSpPr/>
          <p:nvPr isPhoto="0" userDrawn="0"/>
        </p:nvSpPr>
        <p:spPr bwMode="auto">
          <a:xfrm>
            <a:off x="606263" y="3811933"/>
            <a:ext cx="1811215" cy="18893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9" name="TextBox 7" hidden="0"/>
          <p:cNvSpPr txBox="1"/>
          <p:nvPr isPhoto="0" userDrawn="0"/>
        </p:nvSpPr>
        <p:spPr bwMode="auto">
          <a:xfrm>
            <a:off x="3587214" y="5778147"/>
            <a:ext cx="421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substrate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temperature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 110 °C - 125 °C</a:t>
            </a:r>
            <a:endParaRPr/>
          </a:p>
        </p:txBody>
      </p:sp>
      <p:sp>
        <p:nvSpPr>
          <p:cNvPr id="50" name="Rechteck 49" hidden="0"/>
          <p:cNvSpPr/>
          <p:nvPr isPhoto="0" userDrawn="0"/>
        </p:nvSpPr>
        <p:spPr bwMode="auto">
          <a:xfrm>
            <a:off x="6260312" y="3139229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Rechteck 50" hidden="0"/>
          <p:cNvSpPr/>
          <p:nvPr isPhoto="0" userDrawn="0"/>
        </p:nvSpPr>
        <p:spPr bwMode="auto">
          <a:xfrm>
            <a:off x="6260312" y="4462122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Rechteck 51" hidden="0"/>
          <p:cNvSpPr/>
          <p:nvPr isPhoto="0" userDrawn="0"/>
        </p:nvSpPr>
        <p:spPr bwMode="auto">
          <a:xfrm>
            <a:off x="3805946" y="4460704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" name="Gruppieren 9" hidden="0"/>
          <p:cNvGrpSpPr/>
          <p:nvPr isPhoto="0" userDrawn="0"/>
        </p:nvGrpSpPr>
        <p:grpSpPr bwMode="auto">
          <a:xfrm>
            <a:off x="3821663" y="2850097"/>
            <a:ext cx="1604962" cy="485542"/>
            <a:chOff x="3914024" y="2914750"/>
            <a:chExt cx="1604962" cy="485542"/>
          </a:xfrm>
        </p:grpSpPr>
        <p:sp>
          <p:nvSpPr>
            <p:cNvPr id="164" name="Rechteck 163" hidden="0"/>
            <p:cNvSpPr/>
            <p:nvPr isPhoto="0" userDrawn="0"/>
          </p:nvSpPr>
          <p:spPr bwMode="auto">
            <a:xfrm>
              <a:off x="3914024" y="3195505"/>
              <a:ext cx="1604962" cy="2047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6" name="Gruppieren 5" hidden="0"/>
            <p:cNvGrpSpPr/>
            <p:nvPr isPhoto="0" userDrawn="0"/>
          </p:nvGrpSpPr>
          <p:grpSpPr bwMode="auto">
            <a:xfrm>
              <a:off x="4017569" y="2914750"/>
              <a:ext cx="174523" cy="280755"/>
              <a:chOff x="4704877" y="3753343"/>
              <a:chExt cx="174523" cy="280755"/>
            </a:xfrm>
          </p:grpSpPr>
          <p:cxnSp>
            <p:nvCxnSpPr>
              <p:cNvPr id="198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00" name="Gruppieren 199" hidden="0"/>
            <p:cNvGrpSpPr/>
            <p:nvPr isPhoto="0" userDrawn="0"/>
          </p:nvGrpSpPr>
          <p:grpSpPr bwMode="auto">
            <a:xfrm>
              <a:off x="4305936" y="2914750"/>
              <a:ext cx="174523" cy="280755"/>
              <a:chOff x="4704877" y="3753343"/>
              <a:chExt cx="174523" cy="280755"/>
            </a:xfrm>
          </p:grpSpPr>
          <p:cxnSp>
            <p:nvCxnSpPr>
              <p:cNvPr id="201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03" name="Gruppieren 202" hidden="0"/>
            <p:cNvGrpSpPr/>
            <p:nvPr isPhoto="0" userDrawn="0"/>
          </p:nvGrpSpPr>
          <p:grpSpPr bwMode="auto">
            <a:xfrm>
              <a:off x="4596886" y="2914750"/>
              <a:ext cx="174523" cy="280755"/>
              <a:chOff x="4704877" y="3753343"/>
              <a:chExt cx="174523" cy="280755"/>
            </a:xfrm>
          </p:grpSpPr>
          <p:cxnSp>
            <p:nvCxnSpPr>
              <p:cNvPr id="204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06" name="Gruppieren 205" hidden="0"/>
            <p:cNvGrpSpPr/>
            <p:nvPr isPhoto="0" userDrawn="0"/>
          </p:nvGrpSpPr>
          <p:grpSpPr bwMode="auto">
            <a:xfrm>
              <a:off x="4892417" y="2914750"/>
              <a:ext cx="174523" cy="280755"/>
              <a:chOff x="4704877" y="3753343"/>
              <a:chExt cx="174523" cy="280755"/>
            </a:xfrm>
          </p:grpSpPr>
          <p:cxnSp>
            <p:nvCxnSpPr>
              <p:cNvPr id="207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09" name="Gruppieren 208" hidden="0"/>
            <p:cNvGrpSpPr/>
            <p:nvPr isPhoto="0" userDrawn="0"/>
          </p:nvGrpSpPr>
          <p:grpSpPr bwMode="auto">
            <a:xfrm>
              <a:off x="5196834" y="2914750"/>
              <a:ext cx="174523" cy="280755"/>
              <a:chOff x="4704877" y="3753343"/>
              <a:chExt cx="174523" cy="280755"/>
            </a:xfrm>
          </p:grpSpPr>
          <p:cxnSp>
            <p:nvCxnSpPr>
              <p:cNvPr id="210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16" name="Gruppieren 15" hidden="0"/>
          <p:cNvGrpSpPr/>
          <p:nvPr isPhoto="0" userDrawn="0"/>
        </p:nvGrpSpPr>
        <p:grpSpPr bwMode="auto">
          <a:xfrm>
            <a:off x="5197443" y="1749839"/>
            <a:ext cx="1407891" cy="1637924"/>
            <a:chOff x="5262094" y="1768312"/>
            <a:chExt cx="1407891" cy="1637924"/>
          </a:xfrm>
        </p:grpSpPr>
        <p:sp>
          <p:nvSpPr>
            <p:cNvPr id="53" name="Bogen 52" hidden="0"/>
            <p:cNvSpPr/>
            <p:nvPr isPhoto="0" userDrawn="0"/>
          </p:nvSpPr>
          <p:spPr bwMode="auto">
            <a:xfrm rot="746347">
              <a:off x="5265048" y="2319866"/>
              <a:ext cx="1404937" cy="1086370"/>
            </a:xfrm>
            <a:prstGeom prst="arc">
              <a:avLst>
                <a:gd name="adj1" fmla="val 11589687"/>
                <a:gd name="adj2" fmla="val 19464339"/>
              </a:avLst>
            </a:prstGeom>
            <a:ln w="952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" name="Textfeld 162" hidden="0"/>
            <p:cNvSpPr txBox="1"/>
            <p:nvPr isPhoto="0" userDrawn="0"/>
          </p:nvSpPr>
          <p:spPr bwMode="auto">
            <a:xfrm>
              <a:off x="5262094" y="1768312"/>
              <a:ext cx="1262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diethylzinc</a:t>
              </a:r>
              <a:endParaRPr/>
            </a:p>
          </p:txBody>
        </p:sp>
        <p:grpSp>
          <p:nvGrpSpPr>
            <p:cNvPr id="8" name="Gruppieren 7" hidden="0"/>
            <p:cNvGrpSpPr/>
            <p:nvPr isPhoto="0" userDrawn="0"/>
          </p:nvGrpSpPr>
          <p:grpSpPr bwMode="auto">
            <a:xfrm rot="2254264">
              <a:off x="5480447" y="2177219"/>
              <a:ext cx="274233" cy="346035"/>
              <a:chOff x="2520640" y="2306000"/>
              <a:chExt cx="274233" cy="346035"/>
            </a:xfrm>
          </p:grpSpPr>
          <p:sp>
            <p:nvSpPr>
              <p:cNvPr id="212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213" name="Straight Connector 232" hidden="0"/>
              <p:cNvCxnSpPr>
                <a:cxnSpLocks/>
                <a:stCxn id="212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6" name="Gruppieren 215" hidden="0"/>
            <p:cNvGrpSpPr/>
            <p:nvPr isPhoto="0" userDrawn="0"/>
          </p:nvGrpSpPr>
          <p:grpSpPr bwMode="auto">
            <a:xfrm rot="10195768">
              <a:off x="5822446" y="2432426"/>
              <a:ext cx="274233" cy="346035"/>
              <a:chOff x="2520640" y="2306000"/>
              <a:chExt cx="274233" cy="346035"/>
            </a:xfrm>
          </p:grpSpPr>
          <p:sp>
            <p:nvSpPr>
              <p:cNvPr id="217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218" name="Straight Connector 232" hidden="0"/>
              <p:cNvCxnSpPr>
                <a:cxnSpLocks/>
                <a:stCxn id="217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21" name="Gruppieren 220" hidden="0"/>
            <p:cNvGrpSpPr/>
            <p:nvPr isPhoto="0" userDrawn="0"/>
          </p:nvGrpSpPr>
          <p:grpSpPr bwMode="auto">
            <a:xfrm rot="5400000">
              <a:off x="6072976" y="2122149"/>
              <a:ext cx="274233" cy="346035"/>
              <a:chOff x="2520640" y="2306000"/>
              <a:chExt cx="274233" cy="346035"/>
            </a:xfrm>
          </p:grpSpPr>
          <p:sp>
            <p:nvSpPr>
              <p:cNvPr id="222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223" name="Straight Connector 232" hidden="0"/>
              <p:cNvCxnSpPr>
                <a:cxnSpLocks/>
                <a:stCxn id="222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226" name="Gruppieren 225" hidden="0"/>
          <p:cNvGrpSpPr/>
          <p:nvPr isPhoto="0" userDrawn="0"/>
        </p:nvGrpSpPr>
        <p:grpSpPr bwMode="auto">
          <a:xfrm>
            <a:off x="6365818" y="2857281"/>
            <a:ext cx="174523" cy="280755"/>
            <a:chOff x="4704877" y="3753343"/>
            <a:chExt cx="174523" cy="280755"/>
          </a:xfrm>
        </p:grpSpPr>
        <p:cxnSp>
          <p:nvCxnSpPr>
            <p:cNvPr id="227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4796581" y="3877584"/>
              <a:ext cx="0" cy="15651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Arc 376" hidden="0"/>
            <p:cNvSpPr/>
            <p:nvPr isPhoto="0" userDrawn="0"/>
          </p:nvSpPr>
          <p:spPr bwMode="auto">
            <a:xfrm rot="10800000">
              <a:off x="4704877" y="3753343"/>
              <a:ext cx="174523" cy="120838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29" name="Gruppieren 228" hidden="0"/>
          <p:cNvGrpSpPr/>
          <p:nvPr isPhoto="0" userDrawn="0"/>
        </p:nvGrpSpPr>
        <p:grpSpPr bwMode="auto">
          <a:xfrm>
            <a:off x="6654184" y="2857281"/>
            <a:ext cx="174523" cy="280755"/>
            <a:chOff x="4704877" y="3753343"/>
            <a:chExt cx="174523" cy="280755"/>
          </a:xfrm>
        </p:grpSpPr>
        <p:cxnSp>
          <p:nvCxnSpPr>
            <p:cNvPr id="230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4796581" y="3877584"/>
              <a:ext cx="0" cy="15651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Arc 376" hidden="0"/>
            <p:cNvSpPr/>
            <p:nvPr isPhoto="0" userDrawn="0"/>
          </p:nvSpPr>
          <p:spPr bwMode="auto">
            <a:xfrm rot="10800000">
              <a:off x="4704877" y="3753343"/>
              <a:ext cx="174523" cy="120838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32" name="Gruppieren 231" hidden="0"/>
          <p:cNvGrpSpPr/>
          <p:nvPr isPhoto="0" userDrawn="0"/>
        </p:nvGrpSpPr>
        <p:grpSpPr bwMode="auto">
          <a:xfrm>
            <a:off x="6945135" y="2857281"/>
            <a:ext cx="174523" cy="280755"/>
            <a:chOff x="4704877" y="3753343"/>
            <a:chExt cx="174523" cy="280755"/>
          </a:xfrm>
        </p:grpSpPr>
        <p:cxnSp>
          <p:nvCxnSpPr>
            <p:cNvPr id="233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4796581" y="3877584"/>
              <a:ext cx="0" cy="15651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Arc 376" hidden="0"/>
            <p:cNvSpPr/>
            <p:nvPr isPhoto="0" userDrawn="0"/>
          </p:nvSpPr>
          <p:spPr bwMode="auto">
            <a:xfrm rot="10800000">
              <a:off x="4704877" y="3753343"/>
              <a:ext cx="174523" cy="120838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35" name="Gruppieren 234" hidden="0"/>
          <p:cNvGrpSpPr/>
          <p:nvPr isPhoto="0" userDrawn="0"/>
        </p:nvGrpSpPr>
        <p:grpSpPr bwMode="auto">
          <a:xfrm>
            <a:off x="7240666" y="2857281"/>
            <a:ext cx="174523" cy="280755"/>
            <a:chOff x="4704877" y="3753343"/>
            <a:chExt cx="174523" cy="280755"/>
          </a:xfrm>
        </p:grpSpPr>
        <p:cxnSp>
          <p:nvCxnSpPr>
            <p:cNvPr id="236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4796581" y="3877584"/>
              <a:ext cx="0" cy="15651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Arc 376" hidden="0"/>
            <p:cNvSpPr/>
            <p:nvPr isPhoto="0" userDrawn="0"/>
          </p:nvSpPr>
          <p:spPr bwMode="auto">
            <a:xfrm rot="10800000">
              <a:off x="4704877" y="3753343"/>
              <a:ext cx="174523" cy="120838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38" name="Gruppieren 237" hidden="0"/>
          <p:cNvGrpSpPr/>
          <p:nvPr isPhoto="0" userDrawn="0"/>
        </p:nvGrpSpPr>
        <p:grpSpPr bwMode="auto">
          <a:xfrm>
            <a:off x="7545083" y="2857281"/>
            <a:ext cx="174523" cy="280755"/>
            <a:chOff x="4704877" y="3753343"/>
            <a:chExt cx="174523" cy="280755"/>
          </a:xfrm>
        </p:grpSpPr>
        <p:cxnSp>
          <p:nvCxnSpPr>
            <p:cNvPr id="239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4796581" y="3877584"/>
              <a:ext cx="0" cy="15651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Arc 376" hidden="0"/>
            <p:cNvSpPr/>
            <p:nvPr isPhoto="0" userDrawn="0"/>
          </p:nvSpPr>
          <p:spPr bwMode="auto">
            <a:xfrm rot="10800000">
              <a:off x="4704877" y="3753343"/>
              <a:ext cx="174523" cy="120838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1" name="Gruppieren 240" hidden="0"/>
          <p:cNvGrpSpPr/>
          <p:nvPr isPhoto="0" userDrawn="0"/>
        </p:nvGrpSpPr>
        <p:grpSpPr bwMode="auto">
          <a:xfrm rot="12902583">
            <a:off x="7492911" y="2557896"/>
            <a:ext cx="274233" cy="346035"/>
            <a:chOff x="2520640" y="2306000"/>
            <a:chExt cx="274233" cy="346035"/>
          </a:xfrm>
        </p:grpSpPr>
        <p:sp>
          <p:nvSpPr>
            <p:cNvPr id="242" name="Oval 229" hidden="0"/>
            <p:cNvSpPr/>
            <p:nvPr isPhoto="0" userDrawn="0"/>
          </p:nvSpPr>
          <p:spPr bwMode="auto">
            <a:xfrm rot="8699999">
              <a:off x="2520640" y="2306000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3" name="Straight Connector 232" hidden="0"/>
            <p:cNvCxnSpPr>
              <a:cxnSpLocks/>
              <a:stCxn id="242" idx="0"/>
            </p:cNvCxnSpPr>
            <p:nvPr isPhoto="0" userDrawn="0"/>
          </p:nvCxnSpPr>
          <p:spPr bwMode="auto">
            <a:xfrm rot="8699999" flipV="1">
              <a:off x="2582785" y="2383869"/>
              <a:ext cx="43687" cy="119233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33" hidden="0"/>
            <p:cNvCxnSpPr>
              <a:cxnSpLocks/>
            </p:cNvCxnSpPr>
            <p:nvPr isPhoto="0" userDrawn="0"/>
          </p:nvCxnSpPr>
          <p:spPr bwMode="auto">
            <a:xfrm rot="8699999" flipH="1" flipV="1">
              <a:off x="2646274" y="2474214"/>
              <a:ext cx="43687" cy="119234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31" hidden="0"/>
            <p:cNvSpPr/>
            <p:nvPr isPhoto="0" userDrawn="0"/>
          </p:nvSpPr>
          <p:spPr bwMode="auto">
            <a:xfrm rot="8699999">
              <a:off x="2707779" y="2568257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6" name="Gruppieren 245" hidden="0"/>
          <p:cNvGrpSpPr/>
          <p:nvPr isPhoto="0" userDrawn="0"/>
        </p:nvGrpSpPr>
        <p:grpSpPr bwMode="auto">
          <a:xfrm rot="12902583">
            <a:off x="6597547" y="2557858"/>
            <a:ext cx="274233" cy="346035"/>
            <a:chOff x="2520640" y="2306000"/>
            <a:chExt cx="274233" cy="346035"/>
          </a:xfrm>
        </p:grpSpPr>
        <p:sp>
          <p:nvSpPr>
            <p:cNvPr id="247" name="Oval 229" hidden="0"/>
            <p:cNvSpPr/>
            <p:nvPr isPhoto="0" userDrawn="0"/>
          </p:nvSpPr>
          <p:spPr bwMode="auto">
            <a:xfrm rot="8699999">
              <a:off x="2520640" y="2306000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8" name="Straight Connector 232" hidden="0"/>
            <p:cNvCxnSpPr>
              <a:cxnSpLocks/>
              <a:stCxn id="247" idx="0"/>
            </p:cNvCxnSpPr>
            <p:nvPr isPhoto="0" userDrawn="0"/>
          </p:nvCxnSpPr>
          <p:spPr bwMode="auto">
            <a:xfrm rot="8699999" flipV="1">
              <a:off x="2582785" y="2383869"/>
              <a:ext cx="43687" cy="119233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33" hidden="0"/>
            <p:cNvCxnSpPr>
              <a:cxnSpLocks/>
            </p:cNvCxnSpPr>
            <p:nvPr isPhoto="0" userDrawn="0"/>
          </p:nvCxnSpPr>
          <p:spPr bwMode="auto">
            <a:xfrm rot="8699999" flipH="1" flipV="1">
              <a:off x="2646274" y="2474214"/>
              <a:ext cx="43687" cy="119234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31" hidden="0"/>
            <p:cNvSpPr/>
            <p:nvPr isPhoto="0" userDrawn="0"/>
          </p:nvSpPr>
          <p:spPr bwMode="auto">
            <a:xfrm rot="8699999">
              <a:off x="2707779" y="2568257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2" name="Gruppieren 11" hidden="0"/>
          <p:cNvGrpSpPr/>
          <p:nvPr isPhoto="0" userDrawn="0"/>
        </p:nvGrpSpPr>
        <p:grpSpPr bwMode="auto">
          <a:xfrm>
            <a:off x="6346303" y="3880121"/>
            <a:ext cx="1452897" cy="585112"/>
            <a:chOff x="6438663" y="3944774"/>
            <a:chExt cx="1452897" cy="585112"/>
          </a:xfrm>
        </p:grpSpPr>
        <p:grpSp>
          <p:nvGrpSpPr>
            <p:cNvPr id="278" name="Gruppieren 277" hidden="0"/>
            <p:cNvGrpSpPr/>
            <p:nvPr isPhoto="0" userDrawn="0"/>
          </p:nvGrpSpPr>
          <p:grpSpPr bwMode="auto">
            <a:xfrm rot="12902583">
              <a:off x="7617327" y="3949745"/>
              <a:ext cx="274233" cy="346035"/>
              <a:chOff x="2520640" y="2306000"/>
              <a:chExt cx="274233" cy="346035"/>
            </a:xfrm>
          </p:grpSpPr>
          <p:sp>
            <p:nvSpPr>
              <p:cNvPr id="279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280" name="Straight Connector 232" hidden="0"/>
              <p:cNvCxnSpPr>
                <a:cxnSpLocks/>
                <a:stCxn id="279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1" name="Gruppieren 10" hidden="0"/>
            <p:cNvGrpSpPr/>
            <p:nvPr isPhoto="0" userDrawn="0"/>
          </p:nvGrpSpPr>
          <p:grpSpPr bwMode="auto">
            <a:xfrm>
              <a:off x="6438663" y="3944774"/>
              <a:ext cx="1405359" cy="585112"/>
              <a:chOff x="6438663" y="3944774"/>
              <a:chExt cx="1405359" cy="585112"/>
            </a:xfrm>
          </p:grpSpPr>
          <p:grpSp>
            <p:nvGrpSpPr>
              <p:cNvPr id="263" name="Gruppieren 262" hidden="0"/>
              <p:cNvGrpSpPr/>
              <p:nvPr isPhoto="0" userDrawn="0"/>
            </p:nvGrpSpPr>
            <p:grpSpPr bwMode="auto">
              <a:xfrm>
                <a:off x="6490234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264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66" name="Gruppieren 265" hidden="0"/>
              <p:cNvGrpSpPr/>
              <p:nvPr isPhoto="0" userDrawn="0"/>
            </p:nvGrpSpPr>
            <p:grpSpPr bwMode="auto">
              <a:xfrm>
                <a:off x="6778601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267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8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69" name="Gruppieren 268" hidden="0"/>
              <p:cNvGrpSpPr/>
              <p:nvPr isPhoto="0" userDrawn="0"/>
            </p:nvGrpSpPr>
            <p:grpSpPr bwMode="auto">
              <a:xfrm>
                <a:off x="7069551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270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72" name="Gruppieren 271" hidden="0"/>
              <p:cNvGrpSpPr/>
              <p:nvPr isPhoto="0" userDrawn="0"/>
            </p:nvGrpSpPr>
            <p:grpSpPr bwMode="auto">
              <a:xfrm>
                <a:off x="7365082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273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75" name="Gruppieren 274" hidden="0"/>
              <p:cNvGrpSpPr/>
              <p:nvPr isPhoto="0" userDrawn="0"/>
            </p:nvGrpSpPr>
            <p:grpSpPr bwMode="auto">
              <a:xfrm>
                <a:off x="7669499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276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83" name="Gruppieren 282" hidden="0"/>
              <p:cNvGrpSpPr/>
              <p:nvPr isPhoto="0" userDrawn="0"/>
            </p:nvGrpSpPr>
            <p:grpSpPr bwMode="auto">
              <a:xfrm rot="12902583">
                <a:off x="6731198" y="3949707"/>
                <a:ext cx="274233" cy="346035"/>
                <a:chOff x="2520640" y="2306000"/>
                <a:chExt cx="274233" cy="346035"/>
              </a:xfrm>
            </p:grpSpPr>
            <p:sp>
              <p:nvSpPr>
                <p:cNvPr id="284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85" name="Straight Connector 232" hidden="0"/>
                <p:cNvCxnSpPr>
                  <a:cxnSpLocks/>
                  <a:stCxn id="284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88" name="Gruppieren 287" hidden="0"/>
              <p:cNvGrpSpPr/>
              <p:nvPr isPhoto="0" userDrawn="0"/>
            </p:nvGrpSpPr>
            <p:grpSpPr bwMode="auto">
              <a:xfrm rot="12902583">
                <a:off x="7316144" y="3951095"/>
                <a:ext cx="274233" cy="346035"/>
                <a:chOff x="2520640" y="2306000"/>
                <a:chExt cx="274233" cy="346035"/>
              </a:xfrm>
            </p:grpSpPr>
            <p:sp>
              <p:nvSpPr>
                <p:cNvPr id="289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90" name="Straight Connector 232" hidden="0"/>
                <p:cNvCxnSpPr>
                  <a:cxnSpLocks/>
                  <a:stCxn id="289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93" name="Gruppieren 292" hidden="0"/>
              <p:cNvGrpSpPr/>
              <p:nvPr isPhoto="0" userDrawn="0"/>
            </p:nvGrpSpPr>
            <p:grpSpPr bwMode="auto">
              <a:xfrm rot="12902583">
                <a:off x="7020520" y="3950973"/>
                <a:ext cx="274233" cy="346035"/>
                <a:chOff x="2520640" y="2306000"/>
                <a:chExt cx="274233" cy="346035"/>
              </a:xfrm>
            </p:grpSpPr>
            <p:sp>
              <p:nvSpPr>
                <p:cNvPr id="294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95" name="Straight Connector 232" hidden="0"/>
                <p:cNvCxnSpPr>
                  <a:cxnSpLocks/>
                  <a:stCxn id="294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98" name="Gruppieren 297" hidden="0"/>
              <p:cNvGrpSpPr/>
              <p:nvPr isPhoto="0" userDrawn="0"/>
            </p:nvGrpSpPr>
            <p:grpSpPr bwMode="auto">
              <a:xfrm rot="12902583">
                <a:off x="6438663" y="3944774"/>
                <a:ext cx="274233" cy="346035"/>
                <a:chOff x="2520640" y="2306000"/>
                <a:chExt cx="274233" cy="346035"/>
              </a:xfrm>
            </p:grpSpPr>
            <p:sp>
              <p:nvSpPr>
                <p:cNvPr id="299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300" name="Straight Connector 232" hidden="0"/>
                <p:cNvCxnSpPr>
                  <a:cxnSpLocks/>
                  <a:stCxn id="299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2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grpSp>
        <p:nvGrpSpPr>
          <p:cNvPr id="18" name="Gruppieren 17" hidden="0"/>
          <p:cNvGrpSpPr/>
          <p:nvPr isPhoto="0" userDrawn="0"/>
        </p:nvGrpSpPr>
        <p:grpSpPr bwMode="auto">
          <a:xfrm>
            <a:off x="5032840" y="4017468"/>
            <a:ext cx="1811215" cy="1540887"/>
            <a:chOff x="5060547" y="4146773"/>
            <a:chExt cx="1811215" cy="1540887"/>
          </a:xfrm>
        </p:grpSpPr>
        <p:sp>
          <p:nvSpPr>
            <p:cNvPr id="55" name="Bogen 54" hidden="0"/>
            <p:cNvSpPr/>
            <p:nvPr isPhoto="0" userDrawn="0"/>
          </p:nvSpPr>
          <p:spPr bwMode="auto">
            <a:xfrm rot="11721108">
              <a:off x="5129271" y="4146773"/>
              <a:ext cx="1404937" cy="1086370"/>
            </a:xfrm>
            <a:prstGeom prst="arc">
              <a:avLst>
                <a:gd name="adj1" fmla="val 11589687"/>
                <a:gd name="adj2" fmla="val 19464339"/>
              </a:avLst>
            </a:prstGeom>
            <a:ln w="952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Textfeld 159" hidden="0"/>
            <p:cNvSpPr txBox="1"/>
            <p:nvPr isPhoto="0" userDrawn="0"/>
          </p:nvSpPr>
          <p:spPr bwMode="auto">
            <a:xfrm>
              <a:off x="5060547" y="5318328"/>
              <a:ext cx="1811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ethylene glycol</a:t>
              </a:r>
              <a:endParaRPr/>
            </a:p>
          </p:txBody>
        </p:sp>
        <p:grpSp>
          <p:nvGrpSpPr>
            <p:cNvPr id="303" name="Gruppieren 302" hidden="0"/>
            <p:cNvGrpSpPr/>
            <p:nvPr isPhoto="0" userDrawn="0"/>
          </p:nvGrpSpPr>
          <p:grpSpPr bwMode="auto">
            <a:xfrm rot="20187737">
              <a:off x="5946820" y="4670332"/>
              <a:ext cx="178552" cy="502793"/>
              <a:chOff x="5902946" y="3621894"/>
              <a:chExt cx="112069" cy="455780"/>
            </a:xfrm>
          </p:grpSpPr>
          <p:sp>
            <p:nvSpPr>
              <p:cNvPr id="304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05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6" y="3734517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Arc 376" hidden="0"/>
              <p:cNvSpPr/>
              <p:nvPr isPhoto="0" userDrawn="0"/>
            </p:nvSpPr>
            <p:spPr bwMode="auto">
              <a:xfrm rot="10800000">
                <a:off x="5905475" y="3621894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08" name="Gruppieren 307" hidden="0"/>
            <p:cNvGrpSpPr/>
            <p:nvPr isPhoto="0" userDrawn="0"/>
          </p:nvGrpSpPr>
          <p:grpSpPr bwMode="auto">
            <a:xfrm rot="2285446">
              <a:off x="5619333" y="4923618"/>
              <a:ext cx="178552" cy="502793"/>
              <a:chOff x="5902946" y="3621894"/>
              <a:chExt cx="112069" cy="455780"/>
            </a:xfrm>
          </p:grpSpPr>
          <p:sp>
            <p:nvSpPr>
              <p:cNvPr id="309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10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6" y="3734517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Arc 376" hidden="0"/>
              <p:cNvSpPr/>
              <p:nvPr isPhoto="0" userDrawn="0"/>
            </p:nvSpPr>
            <p:spPr bwMode="auto">
              <a:xfrm rot="10800000">
                <a:off x="5905475" y="3621894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349" name="Gruppieren 348" hidden="0"/>
          <p:cNvGrpSpPr/>
          <p:nvPr isPhoto="0" userDrawn="0"/>
        </p:nvGrpSpPr>
        <p:grpSpPr bwMode="auto">
          <a:xfrm>
            <a:off x="3889308" y="3870844"/>
            <a:ext cx="1452897" cy="585112"/>
            <a:chOff x="6438663" y="3944774"/>
            <a:chExt cx="1452897" cy="585112"/>
          </a:xfrm>
        </p:grpSpPr>
        <p:grpSp>
          <p:nvGrpSpPr>
            <p:cNvPr id="350" name="Gruppieren 349" hidden="0"/>
            <p:cNvGrpSpPr/>
            <p:nvPr isPhoto="0" userDrawn="0"/>
          </p:nvGrpSpPr>
          <p:grpSpPr bwMode="auto">
            <a:xfrm rot="12902583">
              <a:off x="7617327" y="3949745"/>
              <a:ext cx="274233" cy="346035"/>
              <a:chOff x="2520640" y="2306000"/>
              <a:chExt cx="274233" cy="346035"/>
            </a:xfrm>
          </p:grpSpPr>
          <p:sp>
            <p:nvSpPr>
              <p:cNvPr id="387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88" name="Straight Connector 232" hidden="0"/>
              <p:cNvCxnSpPr>
                <a:cxnSpLocks/>
                <a:stCxn id="387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51" name="Gruppieren 350" hidden="0"/>
            <p:cNvGrpSpPr/>
            <p:nvPr isPhoto="0" userDrawn="0"/>
          </p:nvGrpSpPr>
          <p:grpSpPr bwMode="auto">
            <a:xfrm>
              <a:off x="6438663" y="3944774"/>
              <a:ext cx="1405359" cy="585112"/>
              <a:chOff x="6438663" y="3944774"/>
              <a:chExt cx="1405359" cy="585112"/>
            </a:xfrm>
          </p:grpSpPr>
          <p:grpSp>
            <p:nvGrpSpPr>
              <p:cNvPr id="352" name="Gruppieren 351" hidden="0"/>
              <p:cNvGrpSpPr/>
              <p:nvPr isPhoto="0" userDrawn="0"/>
            </p:nvGrpSpPr>
            <p:grpSpPr bwMode="auto">
              <a:xfrm>
                <a:off x="6490234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385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6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3" name="Gruppieren 352" hidden="0"/>
              <p:cNvGrpSpPr/>
              <p:nvPr isPhoto="0" userDrawn="0"/>
            </p:nvGrpSpPr>
            <p:grpSpPr bwMode="auto">
              <a:xfrm>
                <a:off x="6778601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383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4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4" name="Gruppieren 353" hidden="0"/>
              <p:cNvGrpSpPr/>
              <p:nvPr isPhoto="0" userDrawn="0"/>
            </p:nvGrpSpPr>
            <p:grpSpPr bwMode="auto">
              <a:xfrm>
                <a:off x="7069551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381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2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5" name="Gruppieren 354" hidden="0"/>
              <p:cNvGrpSpPr/>
              <p:nvPr isPhoto="0" userDrawn="0"/>
            </p:nvGrpSpPr>
            <p:grpSpPr bwMode="auto">
              <a:xfrm>
                <a:off x="7365082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379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6" name="Gruppieren 355" hidden="0"/>
              <p:cNvGrpSpPr/>
              <p:nvPr isPhoto="0" userDrawn="0"/>
            </p:nvGrpSpPr>
            <p:grpSpPr bwMode="auto">
              <a:xfrm>
                <a:off x="7669499" y="4249131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377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7" name="Gruppieren 356" hidden="0"/>
              <p:cNvGrpSpPr/>
              <p:nvPr isPhoto="0" userDrawn="0"/>
            </p:nvGrpSpPr>
            <p:grpSpPr bwMode="auto">
              <a:xfrm rot="12902583">
                <a:off x="6731198" y="3949707"/>
                <a:ext cx="274233" cy="346035"/>
                <a:chOff x="2520640" y="2306000"/>
                <a:chExt cx="274233" cy="346035"/>
              </a:xfrm>
            </p:grpSpPr>
            <p:sp>
              <p:nvSpPr>
                <p:cNvPr id="373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374" name="Straight Connector 232" hidden="0"/>
                <p:cNvCxnSpPr>
                  <a:cxnSpLocks/>
                  <a:stCxn id="373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8" name="Gruppieren 357" hidden="0"/>
              <p:cNvGrpSpPr/>
              <p:nvPr isPhoto="0" userDrawn="0"/>
            </p:nvGrpSpPr>
            <p:grpSpPr bwMode="auto">
              <a:xfrm rot="12902583">
                <a:off x="7316144" y="3951095"/>
                <a:ext cx="274233" cy="346035"/>
                <a:chOff x="2520640" y="2306000"/>
                <a:chExt cx="274233" cy="346035"/>
              </a:xfrm>
            </p:grpSpPr>
            <p:sp>
              <p:nvSpPr>
                <p:cNvPr id="369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370" name="Straight Connector 232" hidden="0"/>
                <p:cNvCxnSpPr>
                  <a:cxnSpLocks/>
                  <a:stCxn id="369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59" name="Gruppieren 358" hidden="0"/>
              <p:cNvGrpSpPr/>
              <p:nvPr isPhoto="0" userDrawn="0"/>
            </p:nvGrpSpPr>
            <p:grpSpPr bwMode="auto">
              <a:xfrm rot="12902583">
                <a:off x="7020520" y="3950973"/>
                <a:ext cx="274233" cy="346035"/>
                <a:chOff x="2520640" y="2306000"/>
                <a:chExt cx="274233" cy="346035"/>
              </a:xfrm>
            </p:grpSpPr>
            <p:sp>
              <p:nvSpPr>
                <p:cNvPr id="365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366" name="Straight Connector 232" hidden="0"/>
                <p:cNvCxnSpPr>
                  <a:cxnSpLocks/>
                  <a:stCxn id="365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8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360" name="Gruppieren 359" hidden="0"/>
              <p:cNvGrpSpPr/>
              <p:nvPr isPhoto="0" userDrawn="0"/>
            </p:nvGrpSpPr>
            <p:grpSpPr bwMode="auto">
              <a:xfrm rot="12902583">
                <a:off x="6438663" y="3944774"/>
                <a:ext cx="274233" cy="346035"/>
                <a:chOff x="2520640" y="2306000"/>
                <a:chExt cx="274233" cy="346035"/>
              </a:xfrm>
            </p:grpSpPr>
            <p:sp>
              <p:nvSpPr>
                <p:cNvPr id="361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362" name="Straight Connector 232" hidden="0"/>
                <p:cNvCxnSpPr>
                  <a:cxnSpLocks/>
                  <a:stCxn id="361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grpSp>
        <p:nvGrpSpPr>
          <p:cNvPr id="391" name="Gruppieren 390" hidden="0"/>
          <p:cNvGrpSpPr/>
          <p:nvPr isPhoto="0" userDrawn="0"/>
        </p:nvGrpSpPr>
        <p:grpSpPr bwMode="auto">
          <a:xfrm>
            <a:off x="4229178" y="3410923"/>
            <a:ext cx="178552" cy="498031"/>
            <a:chOff x="5902946" y="3626210"/>
            <a:chExt cx="112069" cy="451464"/>
          </a:xfrm>
        </p:grpSpPr>
        <p:sp>
          <p:nvSpPr>
            <p:cNvPr id="392" name="Arc 374" hidden="0"/>
            <p:cNvSpPr/>
            <p:nvPr isPhoto="0" userDrawn="0"/>
          </p:nvSpPr>
          <p:spPr bwMode="auto">
            <a:xfrm>
              <a:off x="5902946" y="3968135"/>
              <a:ext cx="109540" cy="109539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93" name="Straight Connector 377" hidden="0"/>
            <p:cNvCxnSpPr>
              <a:cxnSpLocks/>
            </p:cNvCxnSpPr>
            <p:nvPr isPhoto="0" userDrawn="0"/>
          </p:nvCxnSpPr>
          <p:spPr bwMode="auto">
            <a:xfrm flipH="1" flipV="1">
              <a:off x="5919159" y="3848352"/>
              <a:ext cx="43687" cy="11923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5919347" y="3740991"/>
              <a:ext cx="43687" cy="11923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Arc 376" hidden="0"/>
            <p:cNvSpPr/>
            <p:nvPr isPhoto="0" userDrawn="0"/>
          </p:nvSpPr>
          <p:spPr bwMode="auto">
            <a:xfrm rot="10800000">
              <a:off x="5905475" y="3626210"/>
              <a:ext cx="109540" cy="109539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96" name="Gruppieren 395" hidden="0"/>
          <p:cNvGrpSpPr/>
          <p:nvPr isPhoto="0" userDrawn="0"/>
        </p:nvGrpSpPr>
        <p:grpSpPr bwMode="auto">
          <a:xfrm>
            <a:off x="4814898" y="3422467"/>
            <a:ext cx="178552" cy="498031"/>
            <a:chOff x="5902946" y="3626210"/>
            <a:chExt cx="112069" cy="451464"/>
          </a:xfrm>
        </p:grpSpPr>
        <p:sp>
          <p:nvSpPr>
            <p:cNvPr id="397" name="Arc 374" hidden="0"/>
            <p:cNvSpPr/>
            <p:nvPr isPhoto="0" userDrawn="0"/>
          </p:nvSpPr>
          <p:spPr bwMode="auto">
            <a:xfrm>
              <a:off x="5902946" y="3968135"/>
              <a:ext cx="109540" cy="109539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98" name="Straight Connector 377" hidden="0"/>
            <p:cNvCxnSpPr>
              <a:cxnSpLocks/>
            </p:cNvCxnSpPr>
            <p:nvPr isPhoto="0" userDrawn="0"/>
          </p:nvCxnSpPr>
          <p:spPr bwMode="auto">
            <a:xfrm flipH="1" flipV="1">
              <a:off x="5919159" y="3848352"/>
              <a:ext cx="43687" cy="11923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78" hidden="0"/>
            <p:cNvCxnSpPr>
              <a:cxnSpLocks/>
            </p:cNvCxnSpPr>
            <p:nvPr isPhoto="0" userDrawn="0"/>
          </p:nvCxnSpPr>
          <p:spPr bwMode="auto">
            <a:xfrm flipV="1">
              <a:off x="5919347" y="3740991"/>
              <a:ext cx="43687" cy="119234"/>
            </a:xfrm>
            <a:prstGeom prst="line">
              <a:avLst/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Arc 376" hidden="0"/>
            <p:cNvSpPr/>
            <p:nvPr isPhoto="0" userDrawn="0"/>
          </p:nvSpPr>
          <p:spPr bwMode="auto">
            <a:xfrm rot="10800000">
              <a:off x="5905475" y="3626210"/>
              <a:ext cx="109540" cy="109539"/>
            </a:xfrm>
            <a:prstGeom prst="arc">
              <a:avLst>
                <a:gd name="adj1" fmla="val 10745724"/>
                <a:gd name="adj2" fmla="val 0"/>
              </a:avLst>
            </a:prstGeom>
            <a:ln w="38100">
              <a:solidFill>
                <a:srgbClr val="3054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Gruppieren 12" hidden="0"/>
          <p:cNvGrpSpPr/>
          <p:nvPr isPhoto="0" userDrawn="0"/>
        </p:nvGrpSpPr>
        <p:grpSpPr bwMode="auto">
          <a:xfrm>
            <a:off x="3874005" y="2082169"/>
            <a:ext cx="1406159" cy="840882"/>
            <a:chOff x="3275101" y="1476666"/>
            <a:chExt cx="1406159" cy="840882"/>
          </a:xfrm>
        </p:grpSpPr>
        <p:sp>
          <p:nvSpPr>
            <p:cNvPr id="454" name="Oval 229" hidden="0"/>
            <p:cNvSpPr/>
            <p:nvPr isPhoto="0" userDrawn="0"/>
          </p:nvSpPr>
          <p:spPr bwMode="auto">
            <a:xfrm rot="2582">
              <a:off x="4548649" y="2233771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55" name="Straight Connector 232" hidden="0"/>
            <p:cNvCxnSpPr>
              <a:cxnSpLocks/>
              <a:stCxn id="454" idx="0"/>
            </p:cNvCxnSpPr>
            <p:nvPr isPhoto="0" userDrawn="0"/>
          </p:nvCxnSpPr>
          <p:spPr bwMode="auto">
            <a:xfrm rot="2582" flipV="1">
              <a:off x="4592133" y="2114555"/>
              <a:ext cx="43687" cy="119233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233" hidden="0"/>
            <p:cNvCxnSpPr>
              <a:cxnSpLocks/>
            </p:cNvCxnSpPr>
            <p:nvPr isPhoto="0" userDrawn="0"/>
          </p:nvCxnSpPr>
          <p:spPr bwMode="auto">
            <a:xfrm rot="2582" flipH="1" flipV="1">
              <a:off x="4592029" y="2004132"/>
              <a:ext cx="43687" cy="119234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Oval 231" hidden="0"/>
            <p:cNvSpPr/>
            <p:nvPr isPhoto="0" userDrawn="0"/>
          </p:nvSpPr>
          <p:spPr bwMode="auto">
            <a:xfrm rot="2582">
              <a:off x="4546020" y="1911602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24" name="Gruppieren 423" hidden="0"/>
            <p:cNvGrpSpPr/>
            <p:nvPr isPhoto="0" userDrawn="0"/>
          </p:nvGrpSpPr>
          <p:grpSpPr bwMode="auto">
            <a:xfrm rot="12902583">
              <a:off x="3567637" y="1941520"/>
              <a:ext cx="274233" cy="346035"/>
              <a:chOff x="2520640" y="2306000"/>
              <a:chExt cx="274233" cy="346035"/>
            </a:xfrm>
          </p:grpSpPr>
          <p:sp>
            <p:nvSpPr>
              <p:cNvPr id="440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41" name="Straight Connector 232" hidden="0"/>
              <p:cNvCxnSpPr>
                <a:cxnSpLocks/>
                <a:stCxn id="440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25" name="Gruppieren 424" hidden="0"/>
            <p:cNvGrpSpPr/>
            <p:nvPr isPhoto="0" userDrawn="0"/>
          </p:nvGrpSpPr>
          <p:grpSpPr bwMode="auto">
            <a:xfrm rot="12902583">
              <a:off x="4152582" y="1942908"/>
              <a:ext cx="274233" cy="346035"/>
              <a:chOff x="2520640" y="2306000"/>
              <a:chExt cx="274233" cy="346035"/>
            </a:xfrm>
          </p:grpSpPr>
          <p:sp>
            <p:nvSpPr>
              <p:cNvPr id="436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37" name="Straight Connector 232" hidden="0"/>
              <p:cNvCxnSpPr>
                <a:cxnSpLocks/>
                <a:stCxn id="436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9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26" name="Gruppieren 425" hidden="0"/>
            <p:cNvGrpSpPr/>
            <p:nvPr isPhoto="0" userDrawn="0"/>
          </p:nvGrpSpPr>
          <p:grpSpPr bwMode="auto">
            <a:xfrm rot="12902583">
              <a:off x="3856958" y="1942786"/>
              <a:ext cx="274233" cy="346035"/>
              <a:chOff x="2520640" y="2306000"/>
              <a:chExt cx="274233" cy="346035"/>
            </a:xfrm>
          </p:grpSpPr>
          <p:sp>
            <p:nvSpPr>
              <p:cNvPr id="432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33" name="Straight Connector 232" hidden="0"/>
              <p:cNvCxnSpPr>
                <a:cxnSpLocks/>
                <a:stCxn id="432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27" name="Gruppieren 426" hidden="0"/>
            <p:cNvGrpSpPr/>
            <p:nvPr isPhoto="0" userDrawn="0"/>
          </p:nvGrpSpPr>
          <p:grpSpPr bwMode="auto">
            <a:xfrm rot="12902583">
              <a:off x="3275101" y="1936587"/>
              <a:ext cx="274233" cy="346035"/>
              <a:chOff x="2520640" y="2306000"/>
              <a:chExt cx="274233" cy="346035"/>
            </a:xfrm>
          </p:grpSpPr>
          <p:sp>
            <p:nvSpPr>
              <p:cNvPr id="428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29" name="Straight Connector 232" hidden="0"/>
              <p:cNvCxnSpPr>
                <a:cxnSpLocks/>
                <a:stCxn id="428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8" name="Gruppieren 457" hidden="0"/>
            <p:cNvGrpSpPr/>
            <p:nvPr isPhoto="0" userDrawn="0"/>
          </p:nvGrpSpPr>
          <p:grpSpPr bwMode="auto">
            <a:xfrm>
              <a:off x="3614971" y="1476666"/>
              <a:ext cx="178552" cy="498031"/>
              <a:chOff x="5902946" y="3626210"/>
              <a:chExt cx="112069" cy="451464"/>
            </a:xfrm>
          </p:grpSpPr>
          <p:sp>
            <p:nvSpPr>
              <p:cNvPr id="459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60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63" name="Gruppieren 462" hidden="0"/>
            <p:cNvGrpSpPr/>
            <p:nvPr isPhoto="0" userDrawn="0"/>
          </p:nvGrpSpPr>
          <p:grpSpPr bwMode="auto">
            <a:xfrm>
              <a:off x="4200691" y="1488210"/>
              <a:ext cx="178552" cy="498031"/>
              <a:chOff x="5902946" y="3626210"/>
              <a:chExt cx="112069" cy="451464"/>
            </a:xfrm>
          </p:grpSpPr>
          <p:sp>
            <p:nvSpPr>
              <p:cNvPr id="464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65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68" name="Gruppieren 467" hidden="0"/>
            <p:cNvGrpSpPr/>
            <p:nvPr isPhoto="0" userDrawn="0"/>
          </p:nvGrpSpPr>
          <p:grpSpPr bwMode="auto">
            <a:xfrm>
              <a:off x="4502708" y="1484997"/>
              <a:ext cx="178552" cy="498031"/>
              <a:chOff x="5902946" y="3626210"/>
              <a:chExt cx="112069" cy="451464"/>
            </a:xfrm>
          </p:grpSpPr>
          <p:sp>
            <p:nvSpPr>
              <p:cNvPr id="469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70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2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73" name="Gruppieren 472" hidden="0"/>
            <p:cNvGrpSpPr/>
            <p:nvPr isPhoto="0" userDrawn="0"/>
          </p:nvGrpSpPr>
          <p:grpSpPr bwMode="auto">
            <a:xfrm>
              <a:off x="3901900" y="1486225"/>
              <a:ext cx="178552" cy="498031"/>
              <a:chOff x="5902946" y="3626210"/>
              <a:chExt cx="112069" cy="451464"/>
            </a:xfrm>
          </p:grpSpPr>
          <p:sp>
            <p:nvSpPr>
              <p:cNvPr id="474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75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7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78" name="Gruppieren 477" hidden="0"/>
            <p:cNvGrpSpPr/>
            <p:nvPr isPhoto="0" userDrawn="0"/>
          </p:nvGrpSpPr>
          <p:grpSpPr bwMode="auto">
            <a:xfrm>
              <a:off x="3317229" y="1480010"/>
              <a:ext cx="178552" cy="498031"/>
              <a:chOff x="5902946" y="3626210"/>
              <a:chExt cx="112069" cy="451464"/>
            </a:xfrm>
          </p:grpSpPr>
          <p:sp>
            <p:nvSpPr>
              <p:cNvPr id="479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80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483" name="TextBox 7" hidden="0"/>
          <p:cNvSpPr txBox="1"/>
          <p:nvPr isPhoto="0" userDrawn="0"/>
        </p:nvSpPr>
        <p:spPr bwMode="auto">
          <a:xfrm>
            <a:off x="4364407" y="1175837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Molecular</a:t>
            </a:r>
            <a:r>
              <a:rPr lang="de-AT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Layer Deposition</a:t>
            </a:r>
            <a:endParaRPr/>
          </a:p>
        </p:txBody>
      </p:sp>
      <p:grpSp>
        <p:nvGrpSpPr>
          <p:cNvPr id="23" name="Gruppieren 22" hidden="0"/>
          <p:cNvGrpSpPr/>
          <p:nvPr isPhoto="0" userDrawn="0"/>
        </p:nvGrpSpPr>
        <p:grpSpPr bwMode="auto">
          <a:xfrm>
            <a:off x="2847335" y="3086303"/>
            <a:ext cx="1495255" cy="1404937"/>
            <a:chOff x="2939695" y="3086303"/>
            <a:chExt cx="1495255" cy="1404937"/>
          </a:xfrm>
        </p:grpSpPr>
        <p:grpSp>
          <p:nvGrpSpPr>
            <p:cNvPr id="17" name="Gruppieren 16" hidden="0"/>
            <p:cNvGrpSpPr/>
            <p:nvPr isPhoto="0" userDrawn="0"/>
          </p:nvGrpSpPr>
          <p:grpSpPr bwMode="auto">
            <a:xfrm>
              <a:off x="3144958" y="3086303"/>
              <a:ext cx="1289992" cy="1404937"/>
              <a:chOff x="3117250" y="3178664"/>
              <a:chExt cx="1289992" cy="1404937"/>
            </a:xfrm>
          </p:grpSpPr>
          <p:sp>
            <p:nvSpPr>
              <p:cNvPr id="56" name="Bogen 55" hidden="0"/>
              <p:cNvSpPr/>
              <p:nvPr isPhoto="0" userDrawn="0"/>
            </p:nvSpPr>
            <p:spPr bwMode="auto">
              <a:xfrm rot="17088536">
                <a:off x="3161588" y="3337948"/>
                <a:ext cx="1404937" cy="1086370"/>
              </a:xfrm>
              <a:prstGeom prst="arc">
                <a:avLst>
                  <a:gd name="adj1" fmla="val 11589687"/>
                  <a:gd name="adj2" fmla="val 19464339"/>
                </a:avLst>
              </a:prstGeom>
              <a:ln w="952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6" name="Ellipse 405" hidden="0"/>
              <p:cNvSpPr/>
              <p:nvPr isPhoto="0" userDrawn="0"/>
            </p:nvSpPr>
            <p:spPr bwMode="auto">
              <a:xfrm rot="8923755">
                <a:off x="3487466" y="3701984"/>
                <a:ext cx="118703" cy="118703"/>
              </a:xfrm>
              <a:prstGeom prst="ellipse">
                <a:avLst/>
              </a:prstGeom>
              <a:solidFill>
                <a:srgbClr val="3054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7" name="Ellipse 406" hidden="0"/>
              <p:cNvSpPr/>
              <p:nvPr isPhoto="0" userDrawn="0"/>
            </p:nvSpPr>
            <p:spPr bwMode="auto">
              <a:xfrm rot="8923755">
                <a:off x="3597850" y="3670513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8" name="Ellipse 407" hidden="0"/>
              <p:cNvSpPr/>
              <p:nvPr isPhoto="0" userDrawn="0"/>
            </p:nvSpPr>
            <p:spPr bwMode="auto">
              <a:xfrm rot="8923755">
                <a:off x="3551580" y="3832388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0" name="Ellipse 409" hidden="0"/>
              <p:cNvSpPr/>
              <p:nvPr isPhoto="0" userDrawn="0"/>
            </p:nvSpPr>
            <p:spPr bwMode="auto">
              <a:xfrm rot="8923755">
                <a:off x="3409417" y="3691658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411" name="Gruppieren 410" hidden="0"/>
              <p:cNvGrpSpPr/>
              <p:nvPr isPhoto="0" userDrawn="0"/>
            </p:nvGrpSpPr>
            <p:grpSpPr bwMode="auto">
              <a:xfrm rot="19148552">
                <a:off x="3117250" y="3554761"/>
                <a:ext cx="178552" cy="498031"/>
                <a:chOff x="5902946" y="3626210"/>
                <a:chExt cx="112069" cy="451464"/>
              </a:xfrm>
            </p:grpSpPr>
            <p:sp>
              <p:nvSpPr>
                <p:cNvPr id="412" name="Arc 374" hidden="0"/>
                <p:cNvSpPr/>
                <p:nvPr isPhoto="0" userDrawn="0"/>
              </p:nvSpPr>
              <p:spPr bwMode="auto">
                <a:xfrm>
                  <a:off x="5902946" y="3968135"/>
                  <a:ext cx="109540" cy="109539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413" name="Straight Connector 377" hidden="0"/>
                <p:cNvCxnSpPr>
                  <a:cxnSpLocks/>
                </p:cNvCxnSpPr>
                <p:nvPr isPhoto="0" userDrawn="0"/>
              </p:nvCxnSpPr>
              <p:spPr bwMode="auto">
                <a:xfrm flipH="1" flipV="1">
                  <a:off x="5919159" y="3848352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5919347" y="3740991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5" name="Arc 376" hidden="0"/>
                <p:cNvSpPr/>
                <p:nvPr isPhoto="0" userDrawn="0"/>
              </p:nvSpPr>
              <p:spPr bwMode="auto">
                <a:xfrm rot="10800000">
                  <a:off x="5905475" y="3626210"/>
                  <a:ext cx="109540" cy="109539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161" name="Textfeld 160" hidden="0"/>
            <p:cNvSpPr txBox="1"/>
            <p:nvPr isPhoto="0" userDrawn="0"/>
          </p:nvSpPr>
          <p:spPr bwMode="auto">
            <a:xfrm>
              <a:off x="2976402" y="4006389"/>
              <a:ext cx="836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purge</a:t>
              </a:r>
              <a:endParaRPr/>
            </a:p>
          </p:txBody>
        </p:sp>
        <p:sp>
          <p:nvSpPr>
            <p:cNvPr id="484" name="Ellipse 483" hidden="0"/>
            <p:cNvSpPr/>
            <p:nvPr isPhoto="0" userDrawn="0"/>
          </p:nvSpPr>
          <p:spPr bwMode="auto">
            <a:xfrm rot="8923755">
              <a:off x="3017744" y="3883552"/>
              <a:ext cx="118703" cy="118703"/>
            </a:xfrm>
            <a:prstGeom prst="ellipse">
              <a:avLst/>
            </a:prstGeom>
            <a:solidFill>
              <a:srgbClr val="305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5" name="Ellipse 484" hidden="0"/>
            <p:cNvSpPr/>
            <p:nvPr isPhoto="0" userDrawn="0"/>
          </p:nvSpPr>
          <p:spPr bwMode="auto">
            <a:xfrm rot="8923755">
              <a:off x="3128128" y="3852081"/>
              <a:ext cx="67902" cy="67902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6" name="Ellipse 485" hidden="0"/>
            <p:cNvSpPr/>
            <p:nvPr isPhoto="0" userDrawn="0"/>
          </p:nvSpPr>
          <p:spPr bwMode="auto">
            <a:xfrm rot="8923755">
              <a:off x="3081858" y="4013956"/>
              <a:ext cx="67902" cy="67902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7" name="Ellipse 486" hidden="0"/>
            <p:cNvSpPr/>
            <p:nvPr isPhoto="0" userDrawn="0"/>
          </p:nvSpPr>
          <p:spPr bwMode="auto">
            <a:xfrm rot="8923755">
              <a:off x="2939695" y="3873226"/>
              <a:ext cx="67902" cy="67902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2" name="Gruppieren 21" hidden="0"/>
          <p:cNvGrpSpPr/>
          <p:nvPr isPhoto="0" userDrawn="0"/>
        </p:nvGrpSpPr>
        <p:grpSpPr bwMode="auto">
          <a:xfrm>
            <a:off x="7278510" y="3192197"/>
            <a:ext cx="1514662" cy="1404937"/>
            <a:chOff x="7370870" y="3192197"/>
            <a:chExt cx="1514662" cy="1404937"/>
          </a:xfrm>
        </p:grpSpPr>
        <p:grpSp>
          <p:nvGrpSpPr>
            <p:cNvPr id="20" name="Gruppieren 19" hidden="0"/>
            <p:cNvGrpSpPr/>
            <p:nvPr isPhoto="0" userDrawn="0"/>
          </p:nvGrpSpPr>
          <p:grpSpPr bwMode="auto">
            <a:xfrm>
              <a:off x="7370870" y="3192197"/>
              <a:ext cx="1514662" cy="1404937"/>
              <a:chOff x="7370870" y="3256850"/>
              <a:chExt cx="1514662" cy="1404937"/>
            </a:xfrm>
          </p:grpSpPr>
          <p:sp>
            <p:nvSpPr>
              <p:cNvPr id="54" name="Bogen 53" hidden="0"/>
              <p:cNvSpPr/>
              <p:nvPr isPhoto="0" userDrawn="0"/>
            </p:nvSpPr>
            <p:spPr bwMode="auto">
              <a:xfrm rot="6262127">
                <a:off x="7211586" y="3416134"/>
                <a:ext cx="1404937" cy="1086370"/>
              </a:xfrm>
              <a:prstGeom prst="arc">
                <a:avLst>
                  <a:gd name="adj1" fmla="val 11589687"/>
                  <a:gd name="adj2" fmla="val 19464339"/>
                </a:avLst>
              </a:prstGeom>
              <a:ln w="952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2" name="Textfeld 161" hidden="0"/>
              <p:cNvSpPr txBox="1"/>
              <p:nvPr isPhoto="0" userDrawn="0"/>
            </p:nvSpPr>
            <p:spPr bwMode="auto">
              <a:xfrm>
                <a:off x="8049424" y="3940971"/>
                <a:ext cx="836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"/>
                    <a:cs typeface="Arial"/>
                  </a:rPr>
                  <a:t>purge</a:t>
                </a:r>
                <a:endParaRPr/>
              </a:p>
            </p:txBody>
          </p:sp>
          <p:grpSp>
            <p:nvGrpSpPr>
              <p:cNvPr id="251" name="Gruppieren 250" hidden="0"/>
              <p:cNvGrpSpPr/>
              <p:nvPr isPhoto="0" userDrawn="0"/>
            </p:nvGrpSpPr>
            <p:grpSpPr bwMode="auto">
              <a:xfrm rot="10195768">
                <a:off x="8165104" y="3484865"/>
                <a:ext cx="274233" cy="346035"/>
                <a:chOff x="2520640" y="2306000"/>
                <a:chExt cx="274233" cy="346035"/>
              </a:xfrm>
            </p:grpSpPr>
            <p:sp>
              <p:nvSpPr>
                <p:cNvPr id="252" name="Oval 229" hidden="0"/>
                <p:cNvSpPr/>
                <p:nvPr isPhoto="0" userDrawn="0"/>
              </p:nvSpPr>
              <p:spPr bwMode="auto">
                <a:xfrm rot="8699999">
                  <a:off x="2520640" y="2306000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53" name="Straight Connector 232" hidden="0"/>
                <p:cNvCxnSpPr>
                  <a:cxnSpLocks/>
                  <a:stCxn id="252" idx="0"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58" name="Ellipse 257" hidden="0"/>
              <p:cNvSpPr/>
              <p:nvPr isPhoto="0" userDrawn="0"/>
            </p:nvSpPr>
            <p:spPr bwMode="auto">
              <a:xfrm>
                <a:off x="8008049" y="3751472"/>
                <a:ext cx="118703" cy="118703"/>
              </a:xfrm>
              <a:prstGeom prst="ellipse">
                <a:avLst/>
              </a:prstGeom>
              <a:solidFill>
                <a:srgbClr val="3054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9" name="Ellipse 258" hidden="0"/>
              <p:cNvSpPr/>
              <p:nvPr isPhoto="0" userDrawn="0"/>
            </p:nvSpPr>
            <p:spPr bwMode="auto">
              <a:xfrm>
                <a:off x="8118433" y="3720001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0" name="Ellipse 259" hidden="0"/>
              <p:cNvSpPr/>
              <p:nvPr isPhoto="0" userDrawn="0"/>
            </p:nvSpPr>
            <p:spPr bwMode="auto">
              <a:xfrm>
                <a:off x="8072163" y="3881876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2" name="Ellipse 261" hidden="0"/>
              <p:cNvSpPr/>
              <p:nvPr isPhoto="0" userDrawn="0"/>
            </p:nvSpPr>
            <p:spPr bwMode="auto">
              <a:xfrm>
                <a:off x="7930000" y="3741146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88" name="Ellipse 487" hidden="0"/>
            <p:cNvSpPr/>
            <p:nvPr isPhoto="0" userDrawn="0"/>
          </p:nvSpPr>
          <p:spPr bwMode="auto">
            <a:xfrm rot="8923755">
              <a:off x="8510832" y="3457696"/>
              <a:ext cx="118703" cy="118703"/>
            </a:xfrm>
            <a:prstGeom prst="ellipse">
              <a:avLst/>
            </a:prstGeom>
            <a:solidFill>
              <a:srgbClr val="305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9" name="Ellipse 488" hidden="0"/>
            <p:cNvSpPr/>
            <p:nvPr isPhoto="0" userDrawn="0"/>
          </p:nvSpPr>
          <p:spPr bwMode="auto">
            <a:xfrm rot="8923755">
              <a:off x="8621216" y="3426225"/>
              <a:ext cx="67902" cy="67902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0" name="Ellipse 489" hidden="0"/>
            <p:cNvSpPr/>
            <p:nvPr isPhoto="0" userDrawn="0"/>
          </p:nvSpPr>
          <p:spPr bwMode="auto">
            <a:xfrm rot="8923755">
              <a:off x="8574946" y="3588100"/>
              <a:ext cx="67902" cy="67902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491" name="Ellipse 490" hidden="0"/>
          <p:cNvSpPr/>
          <p:nvPr isPhoto="0" userDrawn="0"/>
        </p:nvSpPr>
        <p:spPr bwMode="auto">
          <a:xfrm rot="8923755">
            <a:off x="8340423" y="3447370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 hidden="0"/>
          <p:cNvSpPr/>
          <p:nvPr isPhoto="0" userDrawn="0"/>
        </p:nvSpPr>
        <p:spPr bwMode="auto">
          <a:xfrm>
            <a:off x="381738" y="3499562"/>
            <a:ext cx="2840855" cy="218214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Foliennummernplatzhalter 3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238A4E-93DF-4777-8AE5-EFA6CD240BD1}" type="slidenum">
              <a:rPr lang="de-AT"/>
              <a:t>22</a:t>
            </a:fld>
            <a:endParaRPr lang="de-AT"/>
          </a:p>
        </p:txBody>
      </p:sp>
      <p:sp>
        <p:nvSpPr>
          <p:cNvPr id="7" name="Rechteck 6" hidden="0"/>
          <p:cNvSpPr/>
          <p:nvPr isPhoto="0" userDrawn="0"/>
        </p:nvSpPr>
        <p:spPr bwMode="auto">
          <a:xfrm>
            <a:off x="381738" y="3499562"/>
            <a:ext cx="2840855" cy="218214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2" name="Rectangle 4" hidden="0"/>
          <p:cNvSpPr/>
          <p:nvPr isPhoto="0" userDrawn="0"/>
        </p:nvSpPr>
        <p:spPr bwMode="auto">
          <a:xfrm>
            <a:off x="6145034" y="2037635"/>
            <a:ext cx="1298192" cy="438783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33" name="Rectangle 6" hidden="0"/>
          <p:cNvSpPr/>
          <p:nvPr isPhoto="0" userDrawn="0"/>
        </p:nvSpPr>
        <p:spPr bwMode="auto">
          <a:xfrm>
            <a:off x="3902236" y="2019092"/>
            <a:ext cx="727197" cy="439867"/>
          </a:xfrm>
          <a:prstGeom prst="rect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pic>
        <p:nvPicPr>
          <p:cNvPr id="34" name="Grafik 3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734028" y="2031233"/>
            <a:ext cx="4369609" cy="1440362"/>
          </a:xfrm>
          <a:prstGeom prst="rect">
            <a:avLst/>
          </a:prstGeom>
        </p:spPr>
      </p:pic>
      <p:sp>
        <p:nvSpPr>
          <p:cNvPr id="35" name="TextBox 5" hidden="0"/>
          <p:cNvSpPr txBox="1"/>
          <p:nvPr isPhoto="0" userDrawn="0"/>
        </p:nvSpPr>
        <p:spPr bwMode="auto">
          <a:xfrm>
            <a:off x="6115050" y="132628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ethylene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glycol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TextBox 7" hidden="0"/>
          <p:cNvSpPr txBox="1"/>
          <p:nvPr isPhoto="0" userDrawn="0"/>
        </p:nvSpPr>
        <p:spPr bwMode="auto">
          <a:xfrm>
            <a:off x="3620298" y="1339681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derived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from </a:t>
            </a:r>
            <a:endParaRPr/>
          </a:p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diethylzinc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Inhaltsplatzhalter 2" hidden="0"/>
          <p:cNvSpPr txBox="1"/>
          <p:nvPr isPhoto="0" userDrawn="0"/>
        </p:nvSpPr>
        <p:spPr bwMode="auto">
          <a:xfrm>
            <a:off x="4792237" y="5230372"/>
            <a:ext cx="1883223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500"/>
              </a:spcAft>
              <a:buFont typeface="Arial"/>
              <a:buNone/>
              <a:defRPr/>
            </a:pPr>
            <a:r>
              <a:rPr lang="en-GB" sz="1800" b="1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porous </a:t>
            </a:r>
            <a:r>
              <a:rPr lang="en-GB" sz="1800" b="1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ZnO</a:t>
            </a:r>
            <a:endParaRPr lang="en-GB" sz="1800" b="1">
              <a:solidFill>
                <a:schemeClr val="accent3">
                  <a:lumMod val="50000"/>
                </a:schemeClr>
              </a:solidFill>
              <a:latin typeface="Arial  "/>
              <a:cs typeface="Arial"/>
            </a:endParaRPr>
          </a:p>
        </p:txBody>
      </p:sp>
      <p:sp>
        <p:nvSpPr>
          <p:cNvPr id="38" name="Pfeil nach unten 29" hidden="0"/>
          <p:cNvSpPr/>
          <p:nvPr isPhoto="0" userDrawn="0"/>
        </p:nvSpPr>
        <p:spPr bwMode="auto">
          <a:xfrm>
            <a:off x="5379854" y="3958763"/>
            <a:ext cx="424491" cy="10033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05486"/>
          </a:solidFill>
          <a:ln>
            <a:solidFill>
              <a:srgbClr val="305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05486"/>
              </a:solidFill>
            </a:endParaRPr>
          </a:p>
        </p:txBody>
      </p:sp>
      <p:grpSp>
        <p:nvGrpSpPr>
          <p:cNvPr id="42" name="Gruppieren 41" hidden="0"/>
          <p:cNvGrpSpPr/>
          <p:nvPr isPhoto="0" userDrawn="0"/>
        </p:nvGrpSpPr>
        <p:grpSpPr bwMode="auto">
          <a:xfrm>
            <a:off x="727996" y="1780465"/>
            <a:ext cx="1960193" cy="3619076"/>
            <a:chOff x="727996" y="1780465"/>
            <a:chExt cx="1960193" cy="3619076"/>
          </a:xfrm>
        </p:grpSpPr>
        <p:sp>
          <p:nvSpPr>
            <p:cNvPr id="43" name="Rechteck 42" hidden="0"/>
            <p:cNvSpPr/>
            <p:nvPr isPhoto="0" userDrawn="0"/>
          </p:nvSpPr>
          <p:spPr bwMode="auto">
            <a:xfrm>
              <a:off x="878527" y="1861614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Pfeil nach unten 29" hidden="0"/>
            <p:cNvSpPr/>
            <p:nvPr isPhoto="0" userDrawn="0"/>
          </p:nvSpPr>
          <p:spPr bwMode="auto">
            <a:xfrm>
              <a:off x="1147687" y="390154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Textfeld 44" hidden="0"/>
            <p:cNvSpPr txBox="1"/>
            <p:nvPr isPhoto="0" userDrawn="0"/>
          </p:nvSpPr>
          <p:spPr bwMode="auto">
            <a:xfrm>
              <a:off x="1983525" y="1780465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46" name="Textfeld 45" hidden="0"/>
            <p:cNvSpPr txBox="1"/>
            <p:nvPr isPhoto="0" userDrawn="0"/>
          </p:nvSpPr>
          <p:spPr bwMode="auto">
            <a:xfrm>
              <a:off x="1384440" y="2400768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MLD</a:t>
              </a:r>
              <a:endParaRPr/>
            </a:p>
          </p:txBody>
        </p:sp>
        <p:sp>
          <p:nvSpPr>
            <p:cNvPr id="47" name="Pfeil nach unten 28" hidden="0"/>
            <p:cNvSpPr/>
            <p:nvPr isPhoto="0" userDrawn="0"/>
          </p:nvSpPr>
          <p:spPr bwMode="auto">
            <a:xfrm>
              <a:off x="1147687" y="2276840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Rechteck 47" hidden="0"/>
            <p:cNvSpPr/>
            <p:nvPr isPhoto="0" userDrawn="0"/>
          </p:nvSpPr>
          <p:spPr bwMode="auto">
            <a:xfrm>
              <a:off x="894716" y="3462762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Rechteck 48" hidden="0"/>
            <p:cNvSpPr/>
            <p:nvPr isPhoto="0" userDrawn="0"/>
          </p:nvSpPr>
          <p:spPr bwMode="auto">
            <a:xfrm>
              <a:off x="920592" y="3156987"/>
              <a:ext cx="1380229" cy="284672"/>
            </a:xfrm>
            <a:prstGeom prst="rect">
              <a:avLst/>
            </a:prstGeom>
            <a:solidFill>
              <a:srgbClr val="9FC5B2"/>
            </a:solidFill>
            <a:ln>
              <a:solidFill>
                <a:srgbClr val="9FC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Textfeld 49" hidden="0"/>
            <p:cNvSpPr txBox="1"/>
            <p:nvPr isPhoto="0" userDrawn="0"/>
          </p:nvSpPr>
          <p:spPr bwMode="auto">
            <a:xfrm>
              <a:off x="1999715" y="3390406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51" name="Textfeld 50" hidden="0"/>
            <p:cNvSpPr txBox="1"/>
            <p:nvPr isPhoto="0" userDrawn="0"/>
          </p:nvSpPr>
          <p:spPr bwMode="auto">
            <a:xfrm>
              <a:off x="727996" y="3110652"/>
              <a:ext cx="1614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zincone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pic>
          <p:nvPicPr>
            <p:cNvPr id="52" name="Grafik 51" descr="Feuer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1452177" y="3983520"/>
              <a:ext cx="432950" cy="432950"/>
            </a:xfrm>
            <a:prstGeom prst="rect">
              <a:avLst/>
            </a:prstGeom>
          </p:spPr>
        </p:pic>
        <p:grpSp>
          <p:nvGrpSpPr>
            <p:cNvPr id="53" name="Gruppieren 52" hidden="0"/>
            <p:cNvGrpSpPr/>
            <p:nvPr isPhoto="0" userDrawn="0"/>
          </p:nvGrpSpPr>
          <p:grpSpPr bwMode="auto">
            <a:xfrm>
              <a:off x="730898" y="4631737"/>
              <a:ext cx="1915764" cy="767804"/>
              <a:chOff x="3533860" y="2128005"/>
              <a:chExt cx="1915764" cy="767804"/>
            </a:xfrm>
          </p:grpSpPr>
          <p:sp>
            <p:nvSpPr>
              <p:cNvPr id="54" name="Rechteck 53" hidden="0"/>
              <p:cNvSpPr/>
              <p:nvPr isPhoto="0" userDrawn="0"/>
            </p:nvSpPr>
            <p:spPr bwMode="auto">
              <a:xfrm>
                <a:off x="3656151" y="2598834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5" name="Rechteck 54" hidden="0"/>
              <p:cNvSpPr/>
              <p:nvPr isPhoto="0" userDrawn="0"/>
            </p:nvSpPr>
            <p:spPr bwMode="auto">
              <a:xfrm>
                <a:off x="3682027" y="2475292"/>
                <a:ext cx="1380229" cy="111768"/>
              </a:xfrm>
              <a:prstGeom prst="rect">
                <a:avLst/>
              </a:prstGeom>
              <a:pattFill prst="pct80">
                <a:fgClr>
                  <a:srgbClr val="429067"/>
                </a:fgClr>
                <a:bgClr>
                  <a:schemeClr val="bg1"/>
                </a:bgClr>
              </a:pattFill>
              <a:ln>
                <a:solidFill>
                  <a:srgbClr val="4290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Textfeld 55" hidden="0"/>
              <p:cNvSpPr txBox="1"/>
              <p:nvPr isPhoto="0" userDrawn="0"/>
            </p:nvSpPr>
            <p:spPr bwMode="auto">
              <a:xfrm>
                <a:off x="4761150" y="2526477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57" name="Textfeld 56" hidden="0"/>
              <p:cNvSpPr txBox="1"/>
              <p:nvPr isPhoto="0" userDrawn="0"/>
            </p:nvSpPr>
            <p:spPr bwMode="auto">
              <a:xfrm>
                <a:off x="3533860" y="2128005"/>
                <a:ext cx="1614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porous </a:t>
                </a: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ZnO</a:t>
                </a:r>
                <a:endPara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endParaRPr>
              </a:p>
            </p:txBody>
          </p:sp>
        </p:grpSp>
      </p:grpSp>
      <p:sp>
        <p:nvSpPr>
          <p:cNvPr id="58" name="TextBox 7" hidden="0"/>
          <p:cNvSpPr txBox="1"/>
          <p:nvPr isPhoto="0" userDrawn="0"/>
        </p:nvSpPr>
        <p:spPr bwMode="auto">
          <a:xfrm>
            <a:off x="5986187" y="3778695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calcination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340 °C</a:t>
            </a:r>
            <a:endParaRPr/>
          </a:p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400 °C</a:t>
            </a:r>
            <a:endParaRPr/>
          </a:p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500 °C</a:t>
            </a:r>
            <a:endParaRPr/>
          </a:p>
        </p:txBody>
      </p:sp>
      <p:sp>
        <p:nvSpPr>
          <p:cNvPr id="59" name="Rechteck 58" hidden="0"/>
          <p:cNvSpPr/>
          <p:nvPr isPhoto="0" userDrawn="0"/>
        </p:nvSpPr>
        <p:spPr bwMode="auto">
          <a:xfrm>
            <a:off x="672934" y="1576197"/>
            <a:ext cx="1811215" cy="14756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Titel 5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Synthesis: </a:t>
            </a:r>
            <a:r>
              <a:rPr lang="de-AT"/>
              <a:t>from</a:t>
            </a:r>
            <a:r>
              <a:rPr lang="de-AT"/>
              <a:t> </a:t>
            </a:r>
            <a:r>
              <a:rPr lang="de-AT"/>
              <a:t>Zincone</a:t>
            </a:r>
            <a:r>
              <a:rPr lang="de-AT"/>
              <a:t> </a:t>
            </a:r>
            <a:r>
              <a:rPr lang="de-AT"/>
              <a:t>to</a:t>
            </a:r>
            <a:r>
              <a:rPr lang="de-AT"/>
              <a:t> </a:t>
            </a:r>
            <a:r>
              <a:rPr lang="de-AT"/>
              <a:t>ZnO</a:t>
            </a: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23</a:t>
            </a:fld>
            <a:endParaRPr lang="de-AT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Synthesis: </a:t>
            </a:r>
            <a:r>
              <a:rPr lang="de-AT"/>
              <a:t>from</a:t>
            </a:r>
            <a:r>
              <a:rPr lang="de-AT"/>
              <a:t> </a:t>
            </a:r>
            <a:r>
              <a:rPr lang="de-AT"/>
              <a:t>Zincone</a:t>
            </a:r>
            <a:r>
              <a:rPr lang="de-AT"/>
              <a:t> </a:t>
            </a:r>
            <a:r>
              <a:rPr lang="de-AT"/>
              <a:t>to</a:t>
            </a:r>
            <a:r>
              <a:rPr lang="de-AT"/>
              <a:t> </a:t>
            </a:r>
            <a:r>
              <a:rPr lang="de-AT"/>
              <a:t>ZnO</a:t>
            </a:r>
            <a:endParaRPr lang="de-AT"/>
          </a:p>
        </p:txBody>
      </p:sp>
      <p:pic>
        <p:nvPicPr>
          <p:cNvPr id="5" name="Grafik 4" hidden="0"/>
          <p:cNvPicPr>
            <a:picLocks noChangeAspect="1"/>
          </p:cNvPicPr>
          <p:nvPr isPhoto="0" userDrawn="0"/>
        </p:nvPicPr>
        <p:blipFill>
          <a:blip r:embed="rId2"/>
          <a:srcRect l="9931" t="32778" r="13013" b="15885"/>
          <a:stretch/>
        </p:blipFill>
        <p:spPr bwMode="auto">
          <a:xfrm>
            <a:off x="3277422" y="988005"/>
            <a:ext cx="4787900" cy="2440995"/>
          </a:xfrm>
          <a:prstGeom prst="rect">
            <a:avLst/>
          </a:prstGeom>
        </p:spPr>
      </p:pic>
      <p:pic>
        <p:nvPicPr>
          <p:cNvPr id="6" name="Grafik 5" hidden="0"/>
          <p:cNvPicPr>
            <a:picLocks noChangeAspect="1"/>
          </p:cNvPicPr>
          <p:nvPr isPhoto="0" userDrawn="0"/>
        </p:nvPicPr>
        <p:blipFill>
          <a:blip r:embed="rId3"/>
          <a:srcRect l="11764" t="33755" r="13412" b="8774"/>
          <a:stretch/>
        </p:blipFill>
        <p:spPr bwMode="auto">
          <a:xfrm>
            <a:off x="3416106" y="3511588"/>
            <a:ext cx="4649216" cy="2732718"/>
          </a:xfrm>
          <a:prstGeom prst="rect">
            <a:avLst/>
          </a:prstGeom>
        </p:spPr>
      </p:pic>
      <p:sp>
        <p:nvSpPr>
          <p:cNvPr id="8" name="Rechteck 7" hidden="0"/>
          <p:cNvSpPr/>
          <p:nvPr isPhoto="0" userDrawn="0"/>
        </p:nvSpPr>
        <p:spPr bwMode="auto">
          <a:xfrm>
            <a:off x="5698841" y="1085676"/>
            <a:ext cx="444500" cy="4787900"/>
          </a:xfrm>
          <a:prstGeom prst="rect">
            <a:avLst/>
          </a:prstGeom>
          <a:solidFill>
            <a:srgbClr val="FF6F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Rechteck 8" hidden="0"/>
          <p:cNvSpPr/>
          <p:nvPr isPhoto="0" userDrawn="0"/>
        </p:nvSpPr>
        <p:spPr bwMode="auto">
          <a:xfrm>
            <a:off x="6804908" y="1085675"/>
            <a:ext cx="1095507" cy="4787901"/>
          </a:xfrm>
          <a:prstGeom prst="rect">
            <a:avLst/>
          </a:prstGeom>
          <a:solidFill>
            <a:srgbClr val="8CBA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Textfeld 9" hidden="0"/>
          <p:cNvSpPr txBox="1"/>
          <p:nvPr isPhoto="0" userDrawn="0"/>
        </p:nvSpPr>
        <p:spPr bwMode="auto">
          <a:xfrm rot="16199999">
            <a:off x="5259143" y="3829969"/>
            <a:ext cx="1384315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collapse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feld 10" hidden="0"/>
          <p:cNvSpPr txBox="1"/>
          <p:nvPr isPhoto="0" userDrawn="0"/>
        </p:nvSpPr>
        <p:spPr bwMode="auto">
          <a:xfrm rot="16199999">
            <a:off x="6578843" y="4240029"/>
            <a:ext cx="1640658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crystallisation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2" name="Gerade Verbindung mit Pfeil 11" hidden="0"/>
          <p:cNvCxnSpPr>
            <a:cxnSpLocks/>
          </p:cNvCxnSpPr>
          <p:nvPr isPhoto="0" userDrawn="0"/>
        </p:nvCxnSpPr>
        <p:spPr bwMode="auto">
          <a:xfrm>
            <a:off x="4200868" y="2760790"/>
            <a:ext cx="620295" cy="60777"/>
          </a:xfrm>
          <a:prstGeom prst="straightConnector1">
            <a:avLst/>
          </a:prstGeom>
          <a:ln w="38100">
            <a:solidFill>
              <a:srgbClr val="001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 hidden="0"/>
          <p:cNvCxnSpPr>
            <a:cxnSpLocks/>
          </p:cNvCxnSpPr>
          <p:nvPr isPhoto="0" userDrawn="0"/>
        </p:nvCxnSpPr>
        <p:spPr bwMode="auto">
          <a:xfrm flipH="1">
            <a:off x="4749380" y="1847323"/>
            <a:ext cx="631961" cy="72871"/>
          </a:xfrm>
          <a:prstGeom prst="straightConnector1">
            <a:avLst/>
          </a:prstGeom>
          <a:ln w="38100">
            <a:solidFill>
              <a:srgbClr val="001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 hidden="0"/>
          <p:cNvCxnSpPr>
            <a:cxnSpLocks/>
          </p:cNvCxnSpPr>
          <p:nvPr isPhoto="0" userDrawn="0"/>
        </p:nvCxnSpPr>
        <p:spPr bwMode="auto">
          <a:xfrm>
            <a:off x="4167281" y="3987412"/>
            <a:ext cx="659615" cy="20812"/>
          </a:xfrm>
          <a:prstGeom prst="straightConnector1">
            <a:avLst/>
          </a:prstGeom>
          <a:ln w="38100">
            <a:solidFill>
              <a:srgbClr val="CB04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 hidden="0"/>
          <p:cNvCxnSpPr>
            <a:cxnSpLocks/>
          </p:cNvCxnSpPr>
          <p:nvPr isPhoto="0" userDrawn="0"/>
        </p:nvCxnSpPr>
        <p:spPr bwMode="auto">
          <a:xfrm flipH="1">
            <a:off x="4964278" y="5580219"/>
            <a:ext cx="578129" cy="9249"/>
          </a:xfrm>
          <a:prstGeom prst="straightConnector1">
            <a:avLst/>
          </a:prstGeom>
          <a:ln w="38100">
            <a:solidFill>
              <a:srgbClr val="CB04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 hidden="0"/>
          <p:cNvGrpSpPr/>
          <p:nvPr isPhoto="0" userDrawn="0"/>
        </p:nvGrpSpPr>
        <p:grpSpPr bwMode="auto">
          <a:xfrm>
            <a:off x="727996" y="1780465"/>
            <a:ext cx="1960193" cy="3619076"/>
            <a:chOff x="727996" y="1780465"/>
            <a:chExt cx="1960193" cy="3619076"/>
          </a:xfrm>
        </p:grpSpPr>
        <p:sp>
          <p:nvSpPr>
            <p:cNvPr id="17" name="Rechteck 16" hidden="0"/>
            <p:cNvSpPr/>
            <p:nvPr isPhoto="0" userDrawn="0"/>
          </p:nvSpPr>
          <p:spPr bwMode="auto">
            <a:xfrm>
              <a:off x="878527" y="1861614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Pfeil nach unten 29" hidden="0"/>
            <p:cNvSpPr/>
            <p:nvPr isPhoto="0" userDrawn="0"/>
          </p:nvSpPr>
          <p:spPr bwMode="auto">
            <a:xfrm>
              <a:off x="1147687" y="390154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Textfeld 18" hidden="0"/>
            <p:cNvSpPr txBox="1"/>
            <p:nvPr isPhoto="0" userDrawn="0"/>
          </p:nvSpPr>
          <p:spPr bwMode="auto">
            <a:xfrm>
              <a:off x="1983525" y="1780465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20" name="Textfeld 19" hidden="0"/>
            <p:cNvSpPr txBox="1"/>
            <p:nvPr isPhoto="0" userDrawn="0"/>
          </p:nvSpPr>
          <p:spPr bwMode="auto">
            <a:xfrm>
              <a:off x="1384440" y="2400768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MLD</a:t>
              </a:r>
              <a:endParaRPr/>
            </a:p>
          </p:txBody>
        </p:sp>
        <p:sp>
          <p:nvSpPr>
            <p:cNvPr id="21" name="Pfeil nach unten 28" hidden="0"/>
            <p:cNvSpPr/>
            <p:nvPr isPhoto="0" userDrawn="0"/>
          </p:nvSpPr>
          <p:spPr bwMode="auto">
            <a:xfrm>
              <a:off x="1147687" y="2276840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Rechteck 21" hidden="0"/>
            <p:cNvSpPr/>
            <p:nvPr isPhoto="0" userDrawn="0"/>
          </p:nvSpPr>
          <p:spPr bwMode="auto">
            <a:xfrm>
              <a:off x="894716" y="3462762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hteck 22" hidden="0"/>
            <p:cNvSpPr/>
            <p:nvPr isPhoto="0" userDrawn="0"/>
          </p:nvSpPr>
          <p:spPr bwMode="auto">
            <a:xfrm>
              <a:off x="920592" y="3156987"/>
              <a:ext cx="1380229" cy="284672"/>
            </a:xfrm>
            <a:prstGeom prst="rect">
              <a:avLst/>
            </a:prstGeom>
            <a:solidFill>
              <a:srgbClr val="9FC5B2"/>
            </a:solidFill>
            <a:ln>
              <a:solidFill>
                <a:srgbClr val="9FC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Textfeld 23" hidden="0"/>
            <p:cNvSpPr txBox="1"/>
            <p:nvPr isPhoto="0" userDrawn="0"/>
          </p:nvSpPr>
          <p:spPr bwMode="auto">
            <a:xfrm>
              <a:off x="1999715" y="3390406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25" name="Textfeld 24" hidden="0"/>
            <p:cNvSpPr txBox="1"/>
            <p:nvPr isPhoto="0" userDrawn="0"/>
          </p:nvSpPr>
          <p:spPr bwMode="auto">
            <a:xfrm>
              <a:off x="727996" y="3110652"/>
              <a:ext cx="1614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zincone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pic>
          <p:nvPicPr>
            <p:cNvPr id="26" name="Grafik 25" descr="Feuer" hidden="0"/>
            <p:cNvPicPr>
              <a:picLocks noChangeAspect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1452177" y="3983520"/>
              <a:ext cx="432950" cy="432950"/>
            </a:xfrm>
            <a:prstGeom prst="rect">
              <a:avLst/>
            </a:prstGeom>
          </p:spPr>
        </p:pic>
        <p:grpSp>
          <p:nvGrpSpPr>
            <p:cNvPr id="27" name="Gruppieren 26" hidden="0"/>
            <p:cNvGrpSpPr/>
            <p:nvPr isPhoto="0" userDrawn="0"/>
          </p:nvGrpSpPr>
          <p:grpSpPr bwMode="auto">
            <a:xfrm>
              <a:off x="730898" y="4631737"/>
              <a:ext cx="1915764" cy="767804"/>
              <a:chOff x="3533860" y="2128005"/>
              <a:chExt cx="1915764" cy="767804"/>
            </a:xfrm>
          </p:grpSpPr>
          <p:sp>
            <p:nvSpPr>
              <p:cNvPr id="28" name="Rechteck 27" hidden="0"/>
              <p:cNvSpPr/>
              <p:nvPr isPhoto="0" userDrawn="0"/>
            </p:nvSpPr>
            <p:spPr bwMode="auto">
              <a:xfrm>
                <a:off x="3656151" y="2598834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" name="Rechteck 28" hidden="0"/>
              <p:cNvSpPr/>
              <p:nvPr isPhoto="0" userDrawn="0"/>
            </p:nvSpPr>
            <p:spPr bwMode="auto">
              <a:xfrm>
                <a:off x="3682027" y="2475292"/>
                <a:ext cx="1380229" cy="111768"/>
              </a:xfrm>
              <a:prstGeom prst="rect">
                <a:avLst/>
              </a:prstGeom>
              <a:pattFill prst="pct80">
                <a:fgClr>
                  <a:srgbClr val="429067"/>
                </a:fgClr>
                <a:bgClr>
                  <a:schemeClr val="bg1"/>
                </a:bgClr>
              </a:pattFill>
              <a:ln>
                <a:solidFill>
                  <a:srgbClr val="4290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" name="Textfeld 29" hidden="0"/>
              <p:cNvSpPr txBox="1"/>
              <p:nvPr isPhoto="0" userDrawn="0"/>
            </p:nvSpPr>
            <p:spPr bwMode="auto">
              <a:xfrm>
                <a:off x="4761150" y="2526477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31" name="Textfeld 30" hidden="0"/>
              <p:cNvSpPr txBox="1"/>
              <p:nvPr isPhoto="0" userDrawn="0"/>
            </p:nvSpPr>
            <p:spPr bwMode="auto">
              <a:xfrm>
                <a:off x="3533860" y="2128005"/>
                <a:ext cx="1614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porous </a:t>
                </a: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ZnO</a:t>
                </a:r>
                <a:endPara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endParaRPr>
              </a:p>
            </p:txBody>
          </p:sp>
        </p:grpSp>
      </p:grpSp>
      <p:sp>
        <p:nvSpPr>
          <p:cNvPr id="32" name="Rechteck 31" hidden="0"/>
          <p:cNvSpPr/>
          <p:nvPr isPhoto="0" userDrawn="0"/>
        </p:nvSpPr>
        <p:spPr bwMode="auto">
          <a:xfrm>
            <a:off x="672934" y="1576197"/>
            <a:ext cx="1811215" cy="14756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3" name="Textfeld 32" hidden="0"/>
          <p:cNvSpPr txBox="1"/>
          <p:nvPr isPhoto="0" userDrawn="0"/>
        </p:nvSpPr>
        <p:spPr bwMode="auto">
          <a:xfrm>
            <a:off x="3777312" y="1108285"/>
            <a:ext cx="203086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110 °C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Foliennummernplatzhalter 3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238A4E-93DF-4777-8AE5-EFA6CD240BD1}" type="slidenum">
              <a:rPr lang="de-AT"/>
              <a:t>24</a:t>
            </a:fld>
            <a:endParaRPr lang="de-AT"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691703" y="1412532"/>
            <a:ext cx="776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Ellipsometric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porosimetry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endParaRPr/>
          </a:p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measuring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the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volume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fraction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open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pores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a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porous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thin</a:t>
            </a:r>
            <a:r>
              <a:rPr lang="de-AT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film</a:t>
            </a:r>
            <a:endParaRPr/>
          </a:p>
        </p:txBody>
      </p:sp>
      <p:grpSp>
        <p:nvGrpSpPr>
          <p:cNvPr id="20" name="Gruppieren 19" hidden="0"/>
          <p:cNvGrpSpPr/>
          <p:nvPr isPhoto="0" userDrawn="0"/>
        </p:nvGrpSpPr>
        <p:grpSpPr bwMode="auto">
          <a:xfrm>
            <a:off x="426291" y="4281995"/>
            <a:ext cx="2911702" cy="1525130"/>
            <a:chOff x="323688" y="4091200"/>
            <a:chExt cx="2911702" cy="1525130"/>
          </a:xfrm>
        </p:grpSpPr>
        <p:sp>
          <p:nvSpPr>
            <p:cNvPr id="21" name="Rectangle 1" hidden="0"/>
            <p:cNvSpPr/>
            <p:nvPr isPhoto="0" userDrawn="0"/>
          </p:nvSpPr>
          <p:spPr bwMode="auto">
            <a:xfrm rot="19803008" flipH="1">
              <a:off x="1792066" y="5123011"/>
              <a:ext cx="933999" cy="67700"/>
            </a:xfrm>
            <a:custGeom>
              <a:avLst/>
              <a:gdLst>
                <a:gd name="connsiteX0" fmla="*/ 0 w 897666"/>
                <a:gd name="connsiteY0" fmla="*/ 0 h 119062"/>
                <a:gd name="connsiteX1" fmla="*/ 897666 w 897666"/>
                <a:gd name="connsiteY1" fmla="*/ 0 h 119062"/>
                <a:gd name="connsiteX2" fmla="*/ 897666 w 897666"/>
                <a:gd name="connsiteY2" fmla="*/ 119062 h 119062"/>
                <a:gd name="connsiteX3" fmla="*/ 0 w 897666"/>
                <a:gd name="connsiteY3" fmla="*/ 119062 h 119062"/>
                <a:gd name="connsiteX4" fmla="*/ 0 w 897666"/>
                <a:gd name="connsiteY4" fmla="*/ 0 h 119062"/>
                <a:gd name="connsiteX0" fmla="*/ 57 w 897723"/>
                <a:gd name="connsiteY0" fmla="*/ 0 h 119062"/>
                <a:gd name="connsiteX1" fmla="*/ 897723 w 897723"/>
                <a:gd name="connsiteY1" fmla="*/ 0 h 119062"/>
                <a:gd name="connsiteX2" fmla="*/ 897723 w 897723"/>
                <a:gd name="connsiteY2" fmla="*/ 119062 h 119062"/>
                <a:gd name="connsiteX3" fmla="*/ 0 w 897723"/>
                <a:gd name="connsiteY3" fmla="*/ 81412 h 119062"/>
                <a:gd name="connsiteX4" fmla="*/ 57 w 897723"/>
                <a:gd name="connsiteY4" fmla="*/ 0 h 119062"/>
                <a:gd name="connsiteX0" fmla="*/ 57 w 1013286"/>
                <a:gd name="connsiteY0" fmla="*/ 0 h 119062"/>
                <a:gd name="connsiteX1" fmla="*/ 1013286 w 1013286"/>
                <a:gd name="connsiteY1" fmla="*/ 32806 h 119062"/>
                <a:gd name="connsiteX2" fmla="*/ 897723 w 1013286"/>
                <a:gd name="connsiteY2" fmla="*/ 119062 h 119062"/>
                <a:gd name="connsiteX3" fmla="*/ 0 w 1013286"/>
                <a:gd name="connsiteY3" fmla="*/ 81412 h 119062"/>
                <a:gd name="connsiteX4" fmla="*/ 57 w 1013286"/>
                <a:gd name="connsiteY4" fmla="*/ 0 h 119062"/>
                <a:gd name="connsiteX0" fmla="*/ 1308 w 1014537"/>
                <a:gd name="connsiteY0" fmla="*/ 0 h 119062"/>
                <a:gd name="connsiteX1" fmla="*/ 1014537 w 1014537"/>
                <a:gd name="connsiteY1" fmla="*/ 32806 h 119062"/>
                <a:gd name="connsiteX2" fmla="*/ 898974 w 1014537"/>
                <a:gd name="connsiteY2" fmla="*/ 119062 h 119062"/>
                <a:gd name="connsiteX3" fmla="*/ 0 w 1014537"/>
                <a:gd name="connsiteY3" fmla="*/ 50389 h 119062"/>
                <a:gd name="connsiteX4" fmla="*/ 1308 w 1014537"/>
                <a:gd name="connsiteY4" fmla="*/ 0 h 119062"/>
                <a:gd name="connsiteX0" fmla="*/ 1308 w 1059849"/>
                <a:gd name="connsiteY0" fmla="*/ 0 h 119062"/>
                <a:gd name="connsiteX1" fmla="*/ 1059849 w 1059849"/>
                <a:gd name="connsiteY1" fmla="*/ 8715 h 119062"/>
                <a:gd name="connsiteX2" fmla="*/ 898974 w 1059849"/>
                <a:gd name="connsiteY2" fmla="*/ 119062 h 119062"/>
                <a:gd name="connsiteX3" fmla="*/ 0 w 1059849"/>
                <a:gd name="connsiteY3" fmla="*/ 50389 h 119062"/>
                <a:gd name="connsiteX4" fmla="*/ 1308 w 1059849"/>
                <a:gd name="connsiteY4" fmla="*/ 0 h 119062"/>
                <a:gd name="connsiteX0" fmla="*/ 1308 w 1059849"/>
                <a:gd name="connsiteY0" fmla="*/ 0 h 92662"/>
                <a:gd name="connsiteX1" fmla="*/ 1059849 w 1059849"/>
                <a:gd name="connsiteY1" fmla="*/ 8715 h 92662"/>
                <a:gd name="connsiteX2" fmla="*/ 929624 w 1059849"/>
                <a:gd name="connsiteY2" fmla="*/ 92662 h 92662"/>
                <a:gd name="connsiteX3" fmla="*/ 0 w 1059849"/>
                <a:gd name="connsiteY3" fmla="*/ 50389 h 92662"/>
                <a:gd name="connsiteX4" fmla="*/ 1308 w 1059849"/>
                <a:gd name="connsiteY4" fmla="*/ 0 h 92662"/>
                <a:gd name="connsiteX0" fmla="*/ 1308 w 1059849"/>
                <a:gd name="connsiteY0" fmla="*/ 0 h 70388"/>
                <a:gd name="connsiteX1" fmla="*/ 1059849 w 1059849"/>
                <a:gd name="connsiteY1" fmla="*/ 8715 h 70388"/>
                <a:gd name="connsiteX2" fmla="*/ 962586 w 1059849"/>
                <a:gd name="connsiteY2" fmla="*/ 70388 h 70388"/>
                <a:gd name="connsiteX3" fmla="*/ 0 w 1059849"/>
                <a:gd name="connsiteY3" fmla="*/ 50389 h 70388"/>
                <a:gd name="connsiteX4" fmla="*/ 1308 w 1059849"/>
                <a:gd name="connsiteY4" fmla="*/ 0 h 70388"/>
                <a:gd name="connsiteX0" fmla="*/ 1308 w 1059849"/>
                <a:gd name="connsiteY0" fmla="*/ 0 h 50389"/>
                <a:gd name="connsiteX1" fmla="*/ 1059849 w 1059849"/>
                <a:gd name="connsiteY1" fmla="*/ 8715 h 50389"/>
                <a:gd name="connsiteX2" fmla="*/ 1026506 w 1059849"/>
                <a:gd name="connsiteY2" fmla="*/ 27032 h 50389"/>
                <a:gd name="connsiteX3" fmla="*/ 0 w 1059849"/>
                <a:gd name="connsiteY3" fmla="*/ 50389 h 50389"/>
                <a:gd name="connsiteX4" fmla="*/ 1308 w 1059849"/>
                <a:gd name="connsiteY4" fmla="*/ 0 h 50389"/>
                <a:gd name="connsiteX0" fmla="*/ 1308 w 1059849"/>
                <a:gd name="connsiteY0" fmla="*/ 0 h 80529"/>
                <a:gd name="connsiteX1" fmla="*/ 1059849 w 1059849"/>
                <a:gd name="connsiteY1" fmla="*/ 8715 h 80529"/>
                <a:gd name="connsiteX2" fmla="*/ 936189 w 1059849"/>
                <a:gd name="connsiteY2" fmla="*/ 80529 h 80529"/>
                <a:gd name="connsiteX3" fmla="*/ 0 w 1059849"/>
                <a:gd name="connsiteY3" fmla="*/ 50389 h 80529"/>
                <a:gd name="connsiteX4" fmla="*/ 1308 w 1059849"/>
                <a:gd name="connsiteY4" fmla="*/ 0 h 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849" h="80529" fill="norm" stroke="1" extrusionOk="0">
                  <a:moveTo>
                    <a:pt x="1308" y="0"/>
                  </a:moveTo>
                  <a:lnTo>
                    <a:pt x="1059849" y="8715"/>
                  </a:lnTo>
                  <a:lnTo>
                    <a:pt x="936189" y="80529"/>
                  </a:lnTo>
                  <a:lnTo>
                    <a:pt x="0" y="50389"/>
                  </a:lnTo>
                  <a:cubicBezTo>
                    <a:pt x="19" y="23252"/>
                    <a:pt x="1289" y="27137"/>
                    <a:pt x="1308" y="0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1" hidden="0"/>
            <p:cNvSpPr/>
            <p:nvPr isPhoto="0" userDrawn="0"/>
          </p:nvSpPr>
          <p:spPr bwMode="auto">
            <a:xfrm rot="2086956">
              <a:off x="1214857" y="5122368"/>
              <a:ext cx="869702" cy="100094"/>
            </a:xfrm>
            <a:custGeom>
              <a:avLst/>
              <a:gdLst>
                <a:gd name="connsiteX0" fmla="*/ 0 w 897666"/>
                <a:gd name="connsiteY0" fmla="*/ 0 h 119062"/>
                <a:gd name="connsiteX1" fmla="*/ 897666 w 897666"/>
                <a:gd name="connsiteY1" fmla="*/ 0 h 119062"/>
                <a:gd name="connsiteX2" fmla="*/ 897666 w 897666"/>
                <a:gd name="connsiteY2" fmla="*/ 119062 h 119062"/>
                <a:gd name="connsiteX3" fmla="*/ 0 w 897666"/>
                <a:gd name="connsiteY3" fmla="*/ 119062 h 119062"/>
                <a:gd name="connsiteX4" fmla="*/ 0 w 897666"/>
                <a:gd name="connsiteY4" fmla="*/ 0 h 119062"/>
                <a:gd name="connsiteX0" fmla="*/ 57 w 897723"/>
                <a:gd name="connsiteY0" fmla="*/ 0 h 119062"/>
                <a:gd name="connsiteX1" fmla="*/ 897723 w 897723"/>
                <a:gd name="connsiteY1" fmla="*/ 0 h 119062"/>
                <a:gd name="connsiteX2" fmla="*/ 897723 w 897723"/>
                <a:gd name="connsiteY2" fmla="*/ 119062 h 119062"/>
                <a:gd name="connsiteX3" fmla="*/ 0 w 897723"/>
                <a:gd name="connsiteY3" fmla="*/ 81412 h 119062"/>
                <a:gd name="connsiteX4" fmla="*/ 57 w 897723"/>
                <a:gd name="connsiteY4" fmla="*/ 0 h 119062"/>
                <a:gd name="connsiteX0" fmla="*/ 57 w 1013286"/>
                <a:gd name="connsiteY0" fmla="*/ 0 h 119062"/>
                <a:gd name="connsiteX1" fmla="*/ 1013286 w 1013286"/>
                <a:gd name="connsiteY1" fmla="*/ 32806 h 119062"/>
                <a:gd name="connsiteX2" fmla="*/ 897723 w 1013286"/>
                <a:gd name="connsiteY2" fmla="*/ 119062 h 119062"/>
                <a:gd name="connsiteX3" fmla="*/ 0 w 1013286"/>
                <a:gd name="connsiteY3" fmla="*/ 81412 h 119062"/>
                <a:gd name="connsiteX4" fmla="*/ 57 w 1013286"/>
                <a:gd name="connsiteY4" fmla="*/ 0 h 119062"/>
                <a:gd name="connsiteX0" fmla="*/ 1308 w 1014537"/>
                <a:gd name="connsiteY0" fmla="*/ 0 h 119062"/>
                <a:gd name="connsiteX1" fmla="*/ 1014537 w 1014537"/>
                <a:gd name="connsiteY1" fmla="*/ 32806 h 119062"/>
                <a:gd name="connsiteX2" fmla="*/ 898974 w 1014537"/>
                <a:gd name="connsiteY2" fmla="*/ 119062 h 119062"/>
                <a:gd name="connsiteX3" fmla="*/ 0 w 1014537"/>
                <a:gd name="connsiteY3" fmla="*/ 50389 h 119062"/>
                <a:gd name="connsiteX4" fmla="*/ 1308 w 1014537"/>
                <a:gd name="connsiteY4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537" h="119062" fill="norm" stroke="1" extrusionOk="0">
                  <a:moveTo>
                    <a:pt x="1308" y="0"/>
                  </a:moveTo>
                  <a:lnTo>
                    <a:pt x="1014537" y="32806"/>
                  </a:lnTo>
                  <a:lnTo>
                    <a:pt x="898974" y="119062"/>
                  </a:lnTo>
                  <a:lnTo>
                    <a:pt x="0" y="50389"/>
                  </a:lnTo>
                  <a:cubicBezTo>
                    <a:pt x="19" y="23252"/>
                    <a:pt x="1289" y="27137"/>
                    <a:pt x="1308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rapezoid 22" hidden="0"/>
            <p:cNvSpPr/>
            <p:nvPr isPhoto="0" userDrawn="0"/>
          </p:nvSpPr>
          <p:spPr bwMode="auto">
            <a:xfrm>
              <a:off x="705660" y="4526139"/>
              <a:ext cx="2529730" cy="1090191"/>
            </a:xfrm>
            <a:prstGeom prst="trapezoid">
              <a:avLst>
                <a:gd name="adj" fmla="val 6944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4" hidden="0"/>
            <p:cNvSpPr/>
            <p:nvPr isPhoto="0" userDrawn="0"/>
          </p:nvSpPr>
          <p:spPr bwMode="auto">
            <a:xfrm>
              <a:off x="1895780" y="5494033"/>
              <a:ext cx="39192" cy="872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5" hidden="0"/>
            <p:cNvSpPr/>
            <p:nvPr isPhoto="0" userDrawn="0"/>
          </p:nvSpPr>
          <p:spPr bwMode="auto">
            <a:xfrm>
              <a:off x="1479478" y="5397745"/>
              <a:ext cx="876498" cy="896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9" hidden="0"/>
            <p:cNvSpPr/>
            <p:nvPr isPhoto="0" userDrawn="0"/>
          </p:nvSpPr>
          <p:spPr bwMode="auto">
            <a:xfrm rot="2087999">
              <a:off x="1176521" y="4646278"/>
              <a:ext cx="52274" cy="4612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10" hidden="0"/>
            <p:cNvSpPr/>
            <p:nvPr isPhoto="0" userDrawn="0"/>
          </p:nvSpPr>
          <p:spPr bwMode="auto">
            <a:xfrm rot="19511999" flipH="1">
              <a:off x="2701561" y="4623976"/>
              <a:ext cx="52274" cy="4612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11" hidden="0"/>
            <p:cNvSpPr/>
            <p:nvPr isPhoto="0" userDrawn="0"/>
          </p:nvSpPr>
          <p:spPr bwMode="auto">
            <a:xfrm rot="2145907">
              <a:off x="323688" y="4439708"/>
              <a:ext cx="942095" cy="31525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unded Rectangle 12" hidden="0"/>
            <p:cNvSpPr/>
            <p:nvPr isPhoto="0" userDrawn="0"/>
          </p:nvSpPr>
          <p:spPr bwMode="auto">
            <a:xfrm rot="19590248" flipH="1">
              <a:off x="2711789" y="4542917"/>
              <a:ext cx="512130" cy="31525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36" hidden="0"/>
            <p:cNvSpPr txBox="1"/>
            <p:nvPr isPhoto="0" userDrawn="0"/>
          </p:nvSpPr>
          <p:spPr bwMode="auto">
            <a:xfrm>
              <a:off x="946354" y="4091200"/>
              <a:ext cx="22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i="1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In situ </a:t>
              </a:r>
              <a:r>
                <a:rPr lang="de-AT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ellipsometer</a:t>
              </a:r>
              <a:endPara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27" hidden="0"/>
            <p:cNvSpPr/>
            <p:nvPr isPhoto="0" userDrawn="0"/>
          </p:nvSpPr>
          <p:spPr bwMode="auto">
            <a:xfrm>
              <a:off x="1805271" y="5359977"/>
              <a:ext cx="220210" cy="384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rapezoid 32" hidden="0"/>
            <p:cNvSpPr/>
            <p:nvPr isPhoto="0" userDrawn="0"/>
          </p:nvSpPr>
          <p:spPr bwMode="auto">
            <a:xfrm>
              <a:off x="824514" y="4577888"/>
              <a:ext cx="2301189" cy="1003393"/>
            </a:xfrm>
            <a:prstGeom prst="trapezoid">
              <a:avLst>
                <a:gd name="adj" fmla="val 69444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Rechteck 34" hidden="0"/>
          <p:cNvSpPr/>
          <p:nvPr isPhoto="0" userDrawn="0"/>
        </p:nvSpPr>
        <p:spPr bwMode="auto">
          <a:xfrm>
            <a:off x="823800" y="2695016"/>
            <a:ext cx="2598652" cy="946597"/>
          </a:xfrm>
          <a:prstGeom prst="rect">
            <a:avLst/>
          </a:prstGeom>
          <a:solidFill>
            <a:srgbClr val="30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6" name="Ellipse 35" hidden="0"/>
          <p:cNvSpPr/>
          <p:nvPr isPhoto="0" userDrawn="0"/>
        </p:nvSpPr>
        <p:spPr bwMode="auto">
          <a:xfrm rot="1789107">
            <a:off x="974635" y="2871160"/>
            <a:ext cx="420769" cy="2158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7" name="Ellipse 36" hidden="0"/>
          <p:cNvSpPr/>
          <p:nvPr isPhoto="0" userDrawn="0"/>
        </p:nvSpPr>
        <p:spPr bwMode="auto">
          <a:xfrm rot="731810">
            <a:off x="2649162" y="2636433"/>
            <a:ext cx="420769" cy="215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8" name="Ellipse 37" hidden="0"/>
          <p:cNvSpPr/>
          <p:nvPr isPhoto="0" userDrawn="0"/>
        </p:nvSpPr>
        <p:spPr bwMode="auto">
          <a:xfrm rot="731810">
            <a:off x="1932278" y="3380033"/>
            <a:ext cx="483295" cy="400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9" name="Ellipse 38" hidden="0"/>
          <p:cNvSpPr/>
          <p:nvPr isPhoto="0" userDrawn="0"/>
        </p:nvSpPr>
        <p:spPr bwMode="auto">
          <a:xfrm rot="21354827">
            <a:off x="2935006" y="3108856"/>
            <a:ext cx="517221" cy="428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0" name="Ellipse 39" hidden="0"/>
          <p:cNvSpPr/>
          <p:nvPr isPhoto="0" userDrawn="0"/>
        </p:nvSpPr>
        <p:spPr bwMode="auto">
          <a:xfrm rot="21354827" flipH="1">
            <a:off x="2197534" y="2821701"/>
            <a:ext cx="218374" cy="33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1" name="Ellipse 40" hidden="0"/>
          <p:cNvSpPr/>
          <p:nvPr isPhoto="0" userDrawn="0"/>
        </p:nvSpPr>
        <p:spPr bwMode="auto">
          <a:xfrm rot="21354827" flipH="1">
            <a:off x="1610438" y="3077090"/>
            <a:ext cx="226748" cy="217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2" name="Ellipse 41" hidden="0"/>
          <p:cNvSpPr/>
          <p:nvPr isPhoto="0" userDrawn="0"/>
        </p:nvSpPr>
        <p:spPr bwMode="auto">
          <a:xfrm rot="21354827" flipH="1">
            <a:off x="1636135" y="2676688"/>
            <a:ext cx="226748" cy="217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3" name="Ellipse 42" hidden="0"/>
          <p:cNvSpPr/>
          <p:nvPr isPhoto="0" userDrawn="0"/>
        </p:nvSpPr>
        <p:spPr bwMode="auto">
          <a:xfrm rot="21354827" flipH="1">
            <a:off x="958093" y="3317594"/>
            <a:ext cx="453852" cy="4480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4" name="Textfeld 43" hidden="0"/>
          <p:cNvSpPr txBox="1"/>
          <p:nvPr isPhoto="0" userDrawn="0"/>
        </p:nvSpPr>
        <p:spPr bwMode="auto">
          <a:xfrm>
            <a:off x="3854358" y="2435512"/>
            <a:ext cx="45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increase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pressure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of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probing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vapor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and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measure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refractive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index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n</a:t>
            </a:r>
            <a:endParaRPr/>
          </a:p>
        </p:txBody>
      </p:sp>
      <p:sp>
        <p:nvSpPr>
          <p:cNvPr id="45" name="Textfeld 44" hidden="0"/>
          <p:cNvSpPr txBox="1"/>
          <p:nvPr isPhoto="0" userDrawn="0"/>
        </p:nvSpPr>
        <p:spPr bwMode="auto">
          <a:xfrm>
            <a:off x="3854358" y="3445531"/>
            <a:ext cx="452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as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pressure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increases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probing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vapor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molecules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adsorb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in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pores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endParaRPr/>
          </a:p>
          <a:p>
            <a:pPr lvl="1">
              <a:defRPr/>
            </a:pP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 n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increases</a:t>
            </a:r>
            <a:endParaRPr lang="de-AT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Textfeld 45" hidden="0"/>
          <p:cNvSpPr txBox="1"/>
          <p:nvPr isPhoto="0" userDrawn="0"/>
        </p:nvSpPr>
        <p:spPr bwMode="auto">
          <a:xfrm>
            <a:off x="3854357" y="4684108"/>
            <a:ext cx="452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calculate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volume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fraction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of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condensed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liquid 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inside</a:t>
            </a:r>
            <a:r>
              <a:rPr lang="de-AT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film via 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effective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media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AT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approximation</a:t>
            </a:r>
            <a:endParaRPr lang="de-AT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Rechteck 46" hidden="0"/>
          <p:cNvSpPr/>
          <p:nvPr isPhoto="0" userDrawn="0"/>
        </p:nvSpPr>
        <p:spPr bwMode="auto">
          <a:xfrm>
            <a:off x="305116" y="3820666"/>
            <a:ext cx="3463866" cy="21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8" name="Textfeld 47" hidden="0"/>
          <p:cNvSpPr txBox="1"/>
          <p:nvPr isPhoto="0" userDrawn="0"/>
        </p:nvSpPr>
        <p:spPr bwMode="auto">
          <a:xfrm>
            <a:off x="516892" y="4267544"/>
            <a:ext cx="3242244" cy="140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de-AT" sz="2400" i="1" spc="3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40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𝑝𝑟𝑜𝑏𝑒</m:t>
                              </m:r>
                            </m:sub>
                          </m:sSub>
                        </m:num>
                        <m:den>
                          <m:r>
                            <m:rPr/>
                            <a:rPr lang="de-AT" sz="2400" b="0" i="1" spc="3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m:rPr/>
                        <a:rPr lang="de-AT" sz="2400" b="0" i="1" spc="3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sz="2400" b="0" i="1" spc="3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m:rPr/>
                            <a:rPr lang="de-AT" sz="2400" b="0" i="1" spc="3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𝑝𝑟𝑜𝑏𝑒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𝑝𝑟𝑜𝑏𝑒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lang="de-AT" sz="2400" spc="300">
                <a:latin typeface="Arial   "/>
              </a:rPr>
              <a:t> </a:t>
            </a:r>
            <a:endParaRPr/>
          </a:p>
        </p:txBody>
      </p:sp>
      <p:sp>
        <p:nvSpPr>
          <p:cNvPr id="49" name="Ellipse 48" hidden="0"/>
          <p:cNvSpPr/>
          <p:nvPr isPhoto="0" userDrawn="0"/>
        </p:nvSpPr>
        <p:spPr bwMode="auto">
          <a:xfrm rot="731810">
            <a:off x="2623465" y="2625490"/>
            <a:ext cx="420769" cy="215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0" name="Ellipse 49" hidden="0"/>
          <p:cNvSpPr/>
          <p:nvPr isPhoto="0" userDrawn="0"/>
        </p:nvSpPr>
        <p:spPr bwMode="auto">
          <a:xfrm rot="731810">
            <a:off x="1906581" y="3369089"/>
            <a:ext cx="483295" cy="400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1" name="Ellipse 50" hidden="0"/>
          <p:cNvSpPr/>
          <p:nvPr isPhoto="0" userDrawn="0"/>
        </p:nvSpPr>
        <p:spPr bwMode="auto">
          <a:xfrm rot="21354827">
            <a:off x="2909309" y="3097913"/>
            <a:ext cx="517221" cy="428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2" name="Ellipse 51" hidden="0"/>
          <p:cNvSpPr/>
          <p:nvPr isPhoto="0" userDrawn="0"/>
        </p:nvSpPr>
        <p:spPr bwMode="auto">
          <a:xfrm rot="21354827" flipH="1">
            <a:off x="1625849" y="2675312"/>
            <a:ext cx="243190" cy="222490"/>
          </a:xfrm>
          <a:prstGeom prst="ellipse">
            <a:avLst/>
          </a:prstGeom>
          <a:solidFill>
            <a:srgbClr val="429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3" name="Ellipse 52" hidden="0"/>
          <p:cNvSpPr/>
          <p:nvPr isPhoto="0" userDrawn="0"/>
        </p:nvSpPr>
        <p:spPr bwMode="auto">
          <a:xfrm rot="21354827" flipH="1">
            <a:off x="957796" y="3311731"/>
            <a:ext cx="453852" cy="448062"/>
          </a:xfrm>
          <a:prstGeom prst="ellipse">
            <a:avLst/>
          </a:prstGeom>
          <a:solidFill>
            <a:srgbClr val="429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4" name="Ellipse 53" hidden="0"/>
          <p:cNvSpPr/>
          <p:nvPr isPhoto="0" userDrawn="0"/>
        </p:nvSpPr>
        <p:spPr bwMode="auto">
          <a:xfrm rot="731810">
            <a:off x="2612701" y="2629357"/>
            <a:ext cx="460392" cy="226153"/>
          </a:xfrm>
          <a:prstGeom prst="ellipse">
            <a:avLst/>
          </a:prstGeom>
          <a:solidFill>
            <a:srgbClr val="429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5" name="Ellipse 54" hidden="0"/>
          <p:cNvSpPr/>
          <p:nvPr isPhoto="0" userDrawn="0"/>
        </p:nvSpPr>
        <p:spPr bwMode="auto">
          <a:xfrm rot="731810">
            <a:off x="1903004" y="3365858"/>
            <a:ext cx="520338" cy="400420"/>
          </a:xfrm>
          <a:prstGeom prst="ellipse">
            <a:avLst/>
          </a:prstGeom>
          <a:solidFill>
            <a:srgbClr val="429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6" name="Ellipse 55" hidden="0"/>
          <p:cNvSpPr/>
          <p:nvPr isPhoto="0" userDrawn="0"/>
        </p:nvSpPr>
        <p:spPr bwMode="auto">
          <a:xfrm rot="21354827">
            <a:off x="2906360" y="3089722"/>
            <a:ext cx="544566" cy="466033"/>
          </a:xfrm>
          <a:prstGeom prst="ellipse">
            <a:avLst/>
          </a:prstGeom>
          <a:solidFill>
            <a:srgbClr val="429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7" name="Rechteck 56" hidden="0"/>
          <p:cNvSpPr/>
          <p:nvPr isPhoto="0" userDrawn="0"/>
        </p:nvSpPr>
        <p:spPr bwMode="auto">
          <a:xfrm>
            <a:off x="808263" y="3641613"/>
            <a:ext cx="2817488" cy="60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8" name="Rechteck 57" hidden="0"/>
          <p:cNvSpPr/>
          <p:nvPr isPhoto="0" userDrawn="0"/>
        </p:nvSpPr>
        <p:spPr bwMode="auto">
          <a:xfrm>
            <a:off x="649350" y="2392207"/>
            <a:ext cx="2817488" cy="29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9" name="Rechteck 58" hidden="0"/>
          <p:cNvSpPr/>
          <p:nvPr isPhoto="0" userDrawn="0"/>
        </p:nvSpPr>
        <p:spPr bwMode="auto">
          <a:xfrm>
            <a:off x="3426502" y="3015253"/>
            <a:ext cx="497677" cy="60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" name="Titel 4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: </a:t>
            </a:r>
            <a:r>
              <a:rPr lang="de-AT"/>
              <a:t>Porosimetry</a:t>
            </a: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25</a:t>
            </a:fld>
            <a:endParaRPr lang="de-AT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: </a:t>
            </a:r>
            <a:r>
              <a:rPr lang="de-AT"/>
              <a:t>Porosimetry</a:t>
            </a:r>
            <a:endParaRPr lang="de-AT"/>
          </a:p>
        </p:txBody>
      </p:sp>
      <p:grpSp>
        <p:nvGrpSpPr>
          <p:cNvPr id="14" name="Gruppieren 13" hidden="0"/>
          <p:cNvGrpSpPr/>
          <p:nvPr isPhoto="0" userDrawn="0"/>
        </p:nvGrpSpPr>
        <p:grpSpPr bwMode="auto">
          <a:xfrm>
            <a:off x="184442" y="1446056"/>
            <a:ext cx="4518025" cy="2807744"/>
            <a:chOff x="184442" y="1427584"/>
            <a:chExt cx="4053825" cy="2519265"/>
          </a:xfrm>
        </p:grpSpPr>
        <p:pic>
          <p:nvPicPr>
            <p:cNvPr id="6" name="Grafik 5" hidden="0"/>
            <p:cNvPicPr>
              <a:picLocks noChangeAspect="1"/>
            </p:cNvPicPr>
            <p:nvPr isPhoto="0" userDrawn="0"/>
          </p:nvPicPr>
          <p:blipFill>
            <a:blip r:embed="rId2"/>
            <a:srcRect l="0" t="0" r="0" b="63265"/>
            <a:stretch/>
          </p:blipFill>
          <p:spPr bwMode="auto">
            <a:xfrm>
              <a:off x="184442" y="1427584"/>
              <a:ext cx="4053825" cy="2519265"/>
            </a:xfrm>
            <a:prstGeom prst="rect">
              <a:avLst/>
            </a:prstGeom>
          </p:spPr>
        </p:pic>
        <p:sp>
          <p:nvSpPr>
            <p:cNvPr id="9" name="Rechteck 8" hidden="0"/>
            <p:cNvSpPr/>
            <p:nvPr isPhoto="0" userDrawn="0"/>
          </p:nvSpPr>
          <p:spPr bwMode="auto">
            <a:xfrm>
              <a:off x="184442" y="1511559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0" name="Rechteck 9" hidden="0"/>
            <p:cNvSpPr/>
            <p:nvPr isPhoto="0" userDrawn="0"/>
          </p:nvSpPr>
          <p:spPr bwMode="auto">
            <a:xfrm>
              <a:off x="2296270" y="1511559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sp>
        <p:nvSpPr>
          <p:cNvPr id="15" name="Textfeld 14" hidden="0"/>
          <p:cNvSpPr txBox="1"/>
          <p:nvPr isPhoto="0" userDrawn="0"/>
        </p:nvSpPr>
        <p:spPr bwMode="auto">
          <a:xfrm>
            <a:off x="5163354" y="1687885"/>
            <a:ext cx="3242244" cy="140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de-AT" sz="2400" i="1" spc="3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40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𝑝𝑟𝑜𝑏𝑒</m:t>
                              </m:r>
                            </m:sub>
                          </m:sSub>
                        </m:num>
                        <m:den>
                          <m:r>
                            <m:rPr/>
                            <a:rPr lang="de-AT" sz="2400" b="0" i="1" spc="3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m:rPr/>
                        <a:rPr lang="de-AT" sz="2400" b="0" i="1" spc="3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sz="2400" b="0" i="1" spc="3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m:rPr/>
                            <a:rPr lang="de-AT" sz="2400" b="0" i="1" spc="3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𝑝𝑟𝑜𝑏𝑒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bSup>
                                <m:sSubSupPr>
                                  <m:alnScr m:val="off"/>
                                  <m:ctrlPr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𝑝𝑟𝑜𝑏𝑒</m:t>
                                  </m:r>
                                </m:sub>
                                <m:sup>
                                  <m:r>
                                    <m:rPr/>
                                    <a:rPr lang="de-AT" sz="2400" b="0" i="1" spc="3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/>
                                <a:rPr lang="de-AT" sz="2400" b="0" i="1" spc="3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lang="de-AT" sz="2400" spc="300">
                <a:solidFill>
                  <a:schemeClr val="accent3">
                    <a:lumMod val="50000"/>
                  </a:schemeClr>
                </a:solidFill>
                <a:latin typeface="Arial   "/>
              </a:rPr>
              <a:t> </a:t>
            </a:r>
            <a:endParaRPr lang="de-AT" sz="2400" spc="300">
              <a:latin typeface="Arial   "/>
            </a:endParaRPr>
          </a:p>
        </p:txBody>
      </p:sp>
      <p:sp>
        <p:nvSpPr>
          <p:cNvPr id="16" name="Textfeld 15" hidden="0"/>
          <p:cNvSpPr txBox="1"/>
          <p:nvPr isPhoto="0" userDrawn="0"/>
        </p:nvSpPr>
        <p:spPr bwMode="auto">
          <a:xfrm>
            <a:off x="5362065" y="4353981"/>
            <a:ext cx="2572221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lang="de-AT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𝑝𝑜𝑟𝑒</m:t>
                          </m:r>
                        </m:sub>
                      </m:sSub>
                      <m:r>
                        <m:rPr/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∗ </m:t>
                          </m:r>
                          <m:sSub>
                            <m:sSubPr>
                              <m:ctrlPr>
                                <a:rPr lang="de-AT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/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m:rPr/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func>
                            <m:funcPr>
                              <m:ctrlPr>
                                <a:rPr lang="de-AT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AT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AT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/>
                                            <a:rPr lang="en-US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m:rPr/>
                                            <a:rPr lang="en-US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/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</mc:Choice>
              <mc:Fallback/>
            </mc:AlternateContent>
            <a:endParaRPr lang="de-AT"/>
          </a:p>
        </p:txBody>
      </p:sp>
      <p:sp>
        <p:nvSpPr>
          <p:cNvPr id="18" name="Textfeld 17" hidden="0"/>
          <p:cNvSpPr txBox="1"/>
          <p:nvPr isPhoto="0" userDrawn="0"/>
        </p:nvSpPr>
        <p:spPr bwMode="auto">
          <a:xfrm>
            <a:off x="663904" y="1129795"/>
            <a:ext cx="203086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110 °C</a:t>
            </a:r>
            <a:endParaRPr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4952552" y="5242238"/>
            <a:ext cx="36576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Kelvin-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eqn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.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cylcindrical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pores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feld 19" hidden="0"/>
          <p:cNvSpPr txBox="1"/>
          <p:nvPr isPhoto="0" userDrawn="0"/>
        </p:nvSpPr>
        <p:spPr bwMode="auto">
          <a:xfrm>
            <a:off x="5056719" y="3050843"/>
            <a:ext cx="36576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effective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media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approximation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hteck: abgerundete Ecken 21" hidden="0"/>
          <p:cNvSpPr/>
          <p:nvPr isPhoto="0" userDrawn="0"/>
        </p:nvSpPr>
        <p:spPr bwMode="auto">
          <a:xfrm>
            <a:off x="4857750" y="4255419"/>
            <a:ext cx="3657600" cy="1417336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305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>
              <a:solidFill>
                <a:srgbClr val="BF0006"/>
              </a:solidFill>
            </a:endParaRPr>
          </a:p>
        </p:txBody>
      </p:sp>
      <p:sp>
        <p:nvSpPr>
          <p:cNvPr id="23" name="Rechteck: abgerundete Ecken 22" hidden="0"/>
          <p:cNvSpPr/>
          <p:nvPr isPhoto="0" userDrawn="0"/>
        </p:nvSpPr>
        <p:spPr bwMode="auto">
          <a:xfrm>
            <a:off x="4895014" y="1681272"/>
            <a:ext cx="3657600" cy="176520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305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>
              <a:solidFill>
                <a:srgbClr val="BF0006"/>
              </a:solidFill>
            </a:endParaRPr>
          </a:p>
        </p:txBody>
      </p:sp>
      <p:sp>
        <p:nvSpPr>
          <p:cNvPr id="21" name="Textfeld 20" hidden="0"/>
          <p:cNvSpPr txBox="1"/>
          <p:nvPr isPhoto="0" userDrawn="0"/>
        </p:nvSpPr>
        <p:spPr bwMode="auto">
          <a:xfrm>
            <a:off x="1317050" y="4745396"/>
            <a:ext cx="2891059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We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want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know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porosity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a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function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size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Grafik 1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2576" y="1725073"/>
            <a:ext cx="5537096" cy="4237188"/>
          </a:xfrm>
          <a:prstGeom prst="rect">
            <a:avLst/>
          </a:prstGeom>
        </p:spPr>
      </p:pic>
      <p:sp>
        <p:nvSpPr>
          <p:cNvPr id="24" name="Textfeld 23" hidden="0"/>
          <p:cNvSpPr txBox="1"/>
          <p:nvPr isPhoto="0" userDrawn="0"/>
        </p:nvSpPr>
        <p:spPr bwMode="auto">
          <a:xfrm>
            <a:off x="3158482" y="1357657"/>
            <a:ext cx="217021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110°C</a:t>
            </a:r>
            <a:endParaRPr/>
          </a:p>
          <a:p>
            <a:pPr algn="r"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annealed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at 500°C</a:t>
            </a:r>
            <a:endParaRPr/>
          </a:p>
        </p:txBody>
      </p:sp>
      <p:sp>
        <p:nvSpPr>
          <p:cNvPr id="25" name="Textfeld 24" hidden="0"/>
          <p:cNvSpPr txBox="1"/>
          <p:nvPr isPhoto="0" userDrawn="0"/>
        </p:nvSpPr>
        <p:spPr bwMode="auto">
          <a:xfrm>
            <a:off x="5733757" y="4306546"/>
            <a:ext cx="256305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Mean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radius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only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pores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&gt; 2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nm</a:t>
            </a:r>
            <a:endParaRPr lang="de-DE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feld 26" hidden="0"/>
          <p:cNvSpPr txBox="1"/>
          <p:nvPr isPhoto="0" userDrawn="0"/>
        </p:nvSpPr>
        <p:spPr bwMode="auto">
          <a:xfrm>
            <a:off x="836658" y="2699133"/>
            <a:ext cx="144475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latin typeface="Arial"/>
                <a:cs typeface="Arial"/>
              </a:rPr>
              <a:t>microporous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de-DE">
                <a:latin typeface="Arial"/>
                <a:cs typeface="Arial"/>
              </a:rPr>
              <a:t>regime</a:t>
            </a:r>
            <a:endParaRPr lang="de-DE">
              <a:latin typeface="Arial"/>
              <a:cs typeface="Arial"/>
            </a:endParaRPr>
          </a:p>
        </p:txBody>
      </p:sp>
      <p:sp>
        <p:nvSpPr>
          <p:cNvPr id="29" name="Textfeld 28" hidden="0"/>
          <p:cNvSpPr txBox="1"/>
          <p:nvPr isPhoto="0" userDrawn="0"/>
        </p:nvSpPr>
        <p:spPr bwMode="auto">
          <a:xfrm>
            <a:off x="3531084" y="2699133"/>
            <a:ext cx="144475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latin typeface="Arial"/>
                <a:cs typeface="Arial"/>
              </a:rPr>
              <a:t>mesoporous</a:t>
            </a:r>
            <a:r>
              <a:rPr lang="de-DE">
                <a:latin typeface="Arial"/>
                <a:cs typeface="Arial"/>
              </a:rPr>
              <a:t> 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de-DE">
                <a:latin typeface="Arial"/>
                <a:cs typeface="Arial"/>
              </a:rPr>
              <a:t>regime</a:t>
            </a:r>
            <a:endParaRPr lang="de-DE">
              <a:latin typeface="Arial"/>
              <a:cs typeface="Arial"/>
            </a:endParaRPr>
          </a:p>
        </p:txBody>
      </p:sp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238A4E-93DF-4777-8AE5-EFA6CD240BD1}" type="slidenum">
              <a:rPr lang="de-AT"/>
              <a:t>26</a:t>
            </a:fld>
            <a:endParaRPr lang="de-AT"/>
          </a:p>
        </p:txBody>
      </p:sp>
      <p:sp>
        <p:nvSpPr>
          <p:cNvPr id="6" name="Titel 5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: </a:t>
            </a:r>
            <a:r>
              <a:rPr lang="de-AT"/>
              <a:t>Porosimetry</a:t>
            </a:r>
            <a:endParaRPr lang="de-AT"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5733757" y="2358580"/>
            <a:ext cx="2975108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overall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 24 %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micropores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Cambria Math"/>
                <a:ea typeface="Cambria Math"/>
                <a:cs typeface="Arial"/>
              </a:rPr>
              <a:t>≈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5%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mesopores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Cambria Math"/>
                <a:ea typeface="Cambria Math"/>
                <a:cs typeface="Arial"/>
              </a:rPr>
              <a:t>≈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19%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mean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radius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 1.5 nm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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diameter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= 3 nm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hteck 1" hidden="0"/>
          <p:cNvSpPr/>
          <p:nvPr isPhoto="0" userDrawn="0"/>
        </p:nvSpPr>
        <p:spPr bwMode="auto">
          <a:xfrm>
            <a:off x="909320" y="4306546"/>
            <a:ext cx="1372090" cy="1098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8" name="Rechteck 27" hidden="0"/>
          <p:cNvSpPr/>
          <p:nvPr isPhoto="0" userDrawn="0"/>
        </p:nvSpPr>
        <p:spPr bwMode="auto">
          <a:xfrm>
            <a:off x="2281555" y="1975764"/>
            <a:ext cx="2930904" cy="3553309"/>
          </a:xfrm>
          <a:prstGeom prst="rect">
            <a:avLst/>
          </a:prstGeom>
          <a:solidFill>
            <a:srgbClr val="8CBA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Rechteck 12" hidden="0"/>
          <p:cNvSpPr/>
          <p:nvPr isPhoto="0" userDrawn="0"/>
        </p:nvSpPr>
        <p:spPr bwMode="auto">
          <a:xfrm>
            <a:off x="839567" y="4721860"/>
            <a:ext cx="299720" cy="58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6" name="Rechteck 25" hidden="0"/>
          <p:cNvSpPr/>
          <p:nvPr isPhoto="0" userDrawn="0"/>
        </p:nvSpPr>
        <p:spPr bwMode="auto">
          <a:xfrm>
            <a:off x="833278" y="1975764"/>
            <a:ext cx="1444753" cy="3553308"/>
          </a:xfrm>
          <a:prstGeom prst="rect">
            <a:avLst/>
          </a:prstGeom>
          <a:solidFill>
            <a:srgbClr val="FF6F6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27</a:t>
            </a:fld>
            <a:endParaRPr lang="de-AT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 </a:t>
            </a:r>
            <a:r>
              <a:rPr lang="de-AT"/>
              <a:t>porosity</a:t>
            </a:r>
            <a:endParaRPr lang="de-AT"/>
          </a:p>
        </p:txBody>
      </p:sp>
      <p:grpSp>
        <p:nvGrpSpPr>
          <p:cNvPr id="14" name="Gruppieren 13" hidden="0"/>
          <p:cNvGrpSpPr/>
          <p:nvPr isPhoto="0" userDrawn="0"/>
        </p:nvGrpSpPr>
        <p:grpSpPr bwMode="auto">
          <a:xfrm>
            <a:off x="175111" y="1632856"/>
            <a:ext cx="4053825" cy="4310743"/>
            <a:chOff x="175111" y="1632856"/>
            <a:chExt cx="4053825" cy="4310743"/>
          </a:xfrm>
        </p:grpSpPr>
        <p:pic>
          <p:nvPicPr>
            <p:cNvPr id="6" name="Grafik 5" hidden="0"/>
            <p:cNvPicPr>
              <a:picLocks noChangeAspect="1"/>
            </p:cNvPicPr>
            <p:nvPr isPhoto="0" userDrawn="0"/>
          </p:nvPicPr>
          <p:blipFill>
            <a:blip r:embed="rId2"/>
            <a:srcRect l="0" t="37143" r="0" b="0"/>
            <a:stretch/>
          </p:blipFill>
          <p:spPr bwMode="auto">
            <a:xfrm>
              <a:off x="175111" y="1632856"/>
              <a:ext cx="4053825" cy="4310743"/>
            </a:xfrm>
            <a:prstGeom prst="rect">
              <a:avLst/>
            </a:prstGeom>
          </p:spPr>
        </p:pic>
        <p:sp>
          <p:nvSpPr>
            <p:cNvPr id="10" name="Rechteck 9" hidden="0"/>
            <p:cNvSpPr/>
            <p:nvPr isPhoto="0" userDrawn="0"/>
          </p:nvSpPr>
          <p:spPr bwMode="auto">
            <a:xfrm>
              <a:off x="175111" y="1716833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1" name="Rechteck 10" hidden="0"/>
            <p:cNvSpPr/>
            <p:nvPr isPhoto="0" userDrawn="0"/>
          </p:nvSpPr>
          <p:spPr bwMode="auto">
            <a:xfrm>
              <a:off x="306004" y="3676261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sp>
        <p:nvSpPr>
          <p:cNvPr id="20" name="Textfeld 19" hidden="0"/>
          <p:cNvSpPr txBox="1"/>
          <p:nvPr isPhoto="0" userDrawn="0"/>
        </p:nvSpPr>
        <p:spPr bwMode="auto">
          <a:xfrm>
            <a:off x="591326" y="1340848"/>
            <a:ext cx="203086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110 °C</a:t>
            </a:r>
            <a:endParaRPr/>
          </a:p>
        </p:txBody>
      </p:sp>
      <p:sp>
        <p:nvSpPr>
          <p:cNvPr id="21" name="Textfeld 20" hidden="0"/>
          <p:cNvSpPr txBox="1"/>
          <p:nvPr isPhoto="0" userDrawn="0"/>
        </p:nvSpPr>
        <p:spPr bwMode="auto">
          <a:xfrm>
            <a:off x="4406482" y="2467584"/>
            <a:ext cx="4401618" cy="249299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As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annealing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temperature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increases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…</a:t>
            </a:r>
            <a:endParaRPr/>
          </a:p>
          <a:p>
            <a:pPr>
              <a:defRPr/>
            </a:pP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overall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porosity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increases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endParaRPr lang="de-DE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microporosity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decreases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endParaRPr lang="de-DE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mesoporosity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increases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de-DE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mean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radius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does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not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change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significantly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hteck 21" hidden="0"/>
          <p:cNvSpPr/>
          <p:nvPr isPhoto="0" userDrawn="0"/>
        </p:nvSpPr>
        <p:spPr bwMode="auto">
          <a:xfrm>
            <a:off x="672329" y="1716834"/>
            <a:ext cx="1063163" cy="3773899"/>
          </a:xfrm>
          <a:prstGeom prst="rect">
            <a:avLst/>
          </a:prstGeom>
          <a:solidFill>
            <a:srgbClr val="FF6F6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23" name="Grafik 22" hidden="0"/>
          <p:cNvPicPr>
            <a:picLocks noChangeAspect="1"/>
          </p:cNvPicPr>
          <p:nvPr isPhoto="0" userDrawn="0"/>
        </p:nvPicPr>
        <p:blipFill>
          <a:blip r:embed="rId3"/>
          <a:srcRect l="18968" t="13333" r="62080" b="70477"/>
          <a:stretch/>
        </p:blipFill>
        <p:spPr bwMode="auto">
          <a:xfrm>
            <a:off x="3069772" y="3769203"/>
            <a:ext cx="998374" cy="652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28</a:t>
            </a:fld>
            <a:endParaRPr lang="de-AT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 </a:t>
            </a:r>
            <a:r>
              <a:rPr lang="de-AT"/>
              <a:t>porosity</a:t>
            </a:r>
            <a:endParaRPr lang="de-AT"/>
          </a:p>
        </p:txBody>
      </p:sp>
      <p:grpSp>
        <p:nvGrpSpPr>
          <p:cNvPr id="14" name="Gruppieren 13" hidden="0"/>
          <p:cNvGrpSpPr/>
          <p:nvPr isPhoto="0" userDrawn="0"/>
        </p:nvGrpSpPr>
        <p:grpSpPr bwMode="auto">
          <a:xfrm>
            <a:off x="175111" y="1632856"/>
            <a:ext cx="4053825" cy="4310743"/>
            <a:chOff x="175111" y="1632856"/>
            <a:chExt cx="4053825" cy="4310743"/>
          </a:xfrm>
        </p:grpSpPr>
        <p:pic>
          <p:nvPicPr>
            <p:cNvPr id="6" name="Grafik 5" hidden="0"/>
            <p:cNvPicPr>
              <a:picLocks noChangeAspect="1"/>
            </p:cNvPicPr>
            <p:nvPr isPhoto="0" userDrawn="0"/>
          </p:nvPicPr>
          <p:blipFill>
            <a:blip r:embed="rId2"/>
            <a:srcRect l="0" t="37143" r="0" b="0"/>
            <a:stretch/>
          </p:blipFill>
          <p:spPr bwMode="auto">
            <a:xfrm>
              <a:off x="175111" y="1632856"/>
              <a:ext cx="4053825" cy="4310743"/>
            </a:xfrm>
            <a:prstGeom prst="rect">
              <a:avLst/>
            </a:prstGeom>
          </p:spPr>
        </p:pic>
        <p:sp>
          <p:nvSpPr>
            <p:cNvPr id="10" name="Rechteck 9" hidden="0"/>
            <p:cNvSpPr/>
            <p:nvPr isPhoto="0" userDrawn="0"/>
          </p:nvSpPr>
          <p:spPr bwMode="auto">
            <a:xfrm>
              <a:off x="175111" y="1716833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1" name="Rechteck 10" hidden="0"/>
            <p:cNvSpPr/>
            <p:nvPr isPhoto="0" userDrawn="0"/>
          </p:nvSpPr>
          <p:spPr bwMode="auto">
            <a:xfrm>
              <a:off x="306004" y="3676261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15" name="Gruppieren 14" hidden="0"/>
          <p:cNvGrpSpPr/>
          <p:nvPr isPhoto="0" userDrawn="0"/>
        </p:nvGrpSpPr>
        <p:grpSpPr bwMode="auto">
          <a:xfrm>
            <a:off x="4298095" y="1632856"/>
            <a:ext cx="4217255" cy="4189445"/>
            <a:chOff x="4298095" y="1632856"/>
            <a:chExt cx="4217255" cy="4189445"/>
          </a:xfrm>
        </p:grpSpPr>
        <p:pic>
          <p:nvPicPr>
            <p:cNvPr id="8" name="Grafik 7" hidden="0"/>
            <p:cNvPicPr>
              <a:picLocks noChangeAspect="1"/>
            </p:cNvPicPr>
            <p:nvPr isPhoto="0" userDrawn="0"/>
          </p:nvPicPr>
          <p:blipFill>
            <a:blip r:embed="rId3"/>
            <a:srcRect l="0" t="38912" r="0" b="0"/>
            <a:stretch/>
          </p:blipFill>
          <p:spPr bwMode="auto">
            <a:xfrm>
              <a:off x="4298095" y="1632856"/>
              <a:ext cx="4217255" cy="4189445"/>
            </a:xfrm>
            <a:prstGeom prst="rect">
              <a:avLst/>
            </a:prstGeom>
          </p:spPr>
        </p:pic>
        <p:sp>
          <p:nvSpPr>
            <p:cNvPr id="12" name="Rechteck 11" hidden="0"/>
            <p:cNvSpPr/>
            <p:nvPr isPhoto="0" userDrawn="0"/>
          </p:nvSpPr>
          <p:spPr bwMode="auto">
            <a:xfrm>
              <a:off x="4426290" y="1679510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3" name="Rechteck 12" hidden="0"/>
            <p:cNvSpPr/>
            <p:nvPr isPhoto="0" userDrawn="0"/>
          </p:nvSpPr>
          <p:spPr bwMode="auto">
            <a:xfrm>
              <a:off x="4571999" y="3727578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pic>
        <p:nvPicPr>
          <p:cNvPr id="17" name="Grafik 16" hidden="0"/>
          <p:cNvPicPr>
            <a:picLocks noChangeAspect="1"/>
          </p:cNvPicPr>
          <p:nvPr isPhoto="0" userDrawn="0"/>
        </p:nvPicPr>
        <p:blipFill>
          <a:blip r:embed="rId4"/>
          <a:srcRect l="18968" t="13333" r="62080" b="70477"/>
          <a:stretch/>
        </p:blipFill>
        <p:spPr bwMode="auto">
          <a:xfrm>
            <a:off x="3069772" y="3769203"/>
            <a:ext cx="998374" cy="652783"/>
          </a:xfrm>
          <a:prstGeom prst="rect">
            <a:avLst/>
          </a:prstGeom>
        </p:spPr>
      </p:pic>
      <p:pic>
        <p:nvPicPr>
          <p:cNvPr id="18" name="Grafik 17" hidden="0"/>
          <p:cNvPicPr>
            <a:picLocks noChangeAspect="1"/>
          </p:cNvPicPr>
          <p:nvPr isPhoto="0" userDrawn="0"/>
        </p:nvPicPr>
        <p:blipFill>
          <a:blip r:embed="rId4"/>
          <a:srcRect l="18968" t="13333" r="62080" b="70477"/>
          <a:stretch/>
        </p:blipFill>
        <p:spPr bwMode="auto">
          <a:xfrm>
            <a:off x="7421333" y="3736908"/>
            <a:ext cx="998374" cy="652783"/>
          </a:xfrm>
          <a:prstGeom prst="rect">
            <a:avLst/>
          </a:prstGeom>
        </p:spPr>
      </p:pic>
      <p:sp>
        <p:nvSpPr>
          <p:cNvPr id="19" name="Textfeld 18" hidden="0"/>
          <p:cNvSpPr txBox="1"/>
          <p:nvPr isPhoto="0" userDrawn="0"/>
        </p:nvSpPr>
        <p:spPr bwMode="auto">
          <a:xfrm>
            <a:off x="4940563" y="1306564"/>
            <a:ext cx="1885545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125°C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feld 19" hidden="0"/>
          <p:cNvSpPr txBox="1"/>
          <p:nvPr isPhoto="0" userDrawn="0"/>
        </p:nvSpPr>
        <p:spPr bwMode="auto">
          <a:xfrm>
            <a:off x="591326" y="1340848"/>
            <a:ext cx="203086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110 °C</a:t>
            </a:r>
            <a:endParaRPr/>
          </a:p>
        </p:txBody>
      </p:sp>
      <p:sp>
        <p:nvSpPr>
          <p:cNvPr id="16" name="Rechteck 15" hidden="0"/>
          <p:cNvSpPr/>
          <p:nvPr isPhoto="0" userDrawn="0"/>
        </p:nvSpPr>
        <p:spPr bwMode="auto">
          <a:xfrm>
            <a:off x="672329" y="1726165"/>
            <a:ext cx="1063163" cy="3773899"/>
          </a:xfrm>
          <a:prstGeom prst="rect">
            <a:avLst/>
          </a:prstGeom>
          <a:solidFill>
            <a:srgbClr val="FF6F6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1" name="Rechteck 20" hidden="0"/>
          <p:cNvSpPr/>
          <p:nvPr isPhoto="0" userDrawn="0"/>
        </p:nvSpPr>
        <p:spPr bwMode="auto">
          <a:xfrm>
            <a:off x="4944952" y="1697356"/>
            <a:ext cx="780676" cy="3792562"/>
          </a:xfrm>
          <a:prstGeom prst="rect">
            <a:avLst/>
          </a:prstGeom>
          <a:solidFill>
            <a:srgbClr val="FF6F6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29</a:t>
            </a:fld>
            <a:endParaRPr lang="de-AT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 </a:t>
            </a:r>
            <a:r>
              <a:rPr lang="de-AT"/>
              <a:t>porosity</a:t>
            </a:r>
            <a:endParaRPr lang="de-AT"/>
          </a:p>
        </p:txBody>
      </p:sp>
      <p:grpSp>
        <p:nvGrpSpPr>
          <p:cNvPr id="15" name="Gruppieren 14" hidden="0"/>
          <p:cNvGrpSpPr/>
          <p:nvPr isPhoto="0" userDrawn="0"/>
        </p:nvGrpSpPr>
        <p:grpSpPr bwMode="auto">
          <a:xfrm>
            <a:off x="4298095" y="1632856"/>
            <a:ext cx="4217255" cy="4189445"/>
            <a:chOff x="4298095" y="1632856"/>
            <a:chExt cx="4217255" cy="4189445"/>
          </a:xfrm>
        </p:grpSpPr>
        <p:pic>
          <p:nvPicPr>
            <p:cNvPr id="8" name="Grafik 7" hidden="0"/>
            <p:cNvPicPr>
              <a:picLocks noChangeAspect="1"/>
            </p:cNvPicPr>
            <p:nvPr isPhoto="0" userDrawn="0"/>
          </p:nvPicPr>
          <p:blipFill>
            <a:blip r:embed="rId2"/>
            <a:srcRect l="0" t="38912" r="0" b="0"/>
            <a:stretch/>
          </p:blipFill>
          <p:spPr bwMode="auto">
            <a:xfrm>
              <a:off x="4298095" y="1632856"/>
              <a:ext cx="4217255" cy="4189445"/>
            </a:xfrm>
            <a:prstGeom prst="rect">
              <a:avLst/>
            </a:prstGeom>
          </p:spPr>
        </p:pic>
        <p:sp>
          <p:nvSpPr>
            <p:cNvPr id="12" name="Rechteck 11" hidden="0"/>
            <p:cNvSpPr/>
            <p:nvPr isPhoto="0" userDrawn="0"/>
          </p:nvSpPr>
          <p:spPr bwMode="auto">
            <a:xfrm>
              <a:off x="4426290" y="1679510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3" name="Rechteck 12" hidden="0"/>
            <p:cNvSpPr/>
            <p:nvPr isPhoto="0" userDrawn="0"/>
          </p:nvSpPr>
          <p:spPr bwMode="auto">
            <a:xfrm>
              <a:off x="4571999" y="3727578"/>
              <a:ext cx="291418" cy="3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sp>
        <p:nvSpPr>
          <p:cNvPr id="19" name="Textfeld 18" hidden="0"/>
          <p:cNvSpPr txBox="1"/>
          <p:nvPr isPhoto="0" userDrawn="0"/>
        </p:nvSpPr>
        <p:spPr bwMode="auto">
          <a:xfrm>
            <a:off x="4940563" y="1306564"/>
            <a:ext cx="1885545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125°C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feld 15" hidden="0"/>
          <p:cNvSpPr txBox="1"/>
          <p:nvPr isPhoto="0" userDrawn="0"/>
        </p:nvSpPr>
        <p:spPr bwMode="auto">
          <a:xfrm>
            <a:off x="534339" y="2149107"/>
            <a:ext cx="3859293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Higher MLD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deposition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temperature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leads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lang="de-DE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…</a:t>
            </a:r>
            <a:endParaRPr/>
          </a:p>
          <a:p>
            <a:pPr>
              <a:defRPr/>
            </a:pP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more porosity for lower annealing temperatures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de-DE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less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micropores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endParaRPr lang="de-DE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more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mesopores</a:t>
            </a:r>
            <a:endParaRPr lang="de-DE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endParaRPr lang="de-DE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approximately the same mean pore radius 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hteck 20" hidden="0"/>
          <p:cNvSpPr/>
          <p:nvPr isPhoto="0" userDrawn="0"/>
        </p:nvSpPr>
        <p:spPr bwMode="auto">
          <a:xfrm>
            <a:off x="4944952" y="1697356"/>
            <a:ext cx="780676" cy="3792562"/>
          </a:xfrm>
          <a:prstGeom prst="rect">
            <a:avLst/>
          </a:prstGeom>
          <a:solidFill>
            <a:srgbClr val="FF6F6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22" name="Grafik 21" hidden="0"/>
          <p:cNvPicPr>
            <a:picLocks noChangeAspect="1"/>
          </p:cNvPicPr>
          <p:nvPr isPhoto="0" userDrawn="0"/>
        </p:nvPicPr>
        <p:blipFill>
          <a:blip r:embed="rId3"/>
          <a:srcRect l="18968" t="13333" r="62080" b="70477"/>
          <a:stretch/>
        </p:blipFill>
        <p:spPr bwMode="auto">
          <a:xfrm>
            <a:off x="7421333" y="3736908"/>
            <a:ext cx="998374" cy="652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Setting </a:t>
            </a:r>
            <a:r>
              <a:rPr lang="de-AT"/>
              <a:t>the</a:t>
            </a:r>
            <a:r>
              <a:rPr lang="de-AT"/>
              <a:t> Stage</a:t>
            </a:r>
            <a:endParaRPr/>
          </a:p>
        </p:txBody>
      </p:sp>
      <p:sp>
        <p:nvSpPr>
          <p:cNvPr id="9" name="Textfeld 8" hidden="0"/>
          <p:cNvSpPr txBox="1"/>
          <p:nvPr isPhoto="0" userDrawn="0"/>
        </p:nvSpPr>
        <p:spPr bwMode="auto">
          <a:xfrm>
            <a:off x="3309940" y="4561820"/>
            <a:ext cx="4838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highly porous structure </a:t>
            </a:r>
            <a:endParaRPr/>
          </a:p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 Surface areas of several thousand m</a:t>
            </a:r>
            <a:r>
              <a:rPr lang="en-GB" baseline="30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2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/cm</a:t>
            </a:r>
            <a:r>
              <a:rPr lang="en-GB" baseline="30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vast library of linker and node materials</a:t>
            </a:r>
            <a:endParaRPr/>
          </a:p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 over 90,000 MOFs synthesized so far</a:t>
            </a: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7" name="Gruppieren 16" hidden="0"/>
          <p:cNvGrpSpPr/>
          <p:nvPr isPhoto="0" userDrawn="0"/>
        </p:nvGrpSpPr>
        <p:grpSpPr bwMode="auto">
          <a:xfrm>
            <a:off x="2955368" y="2021954"/>
            <a:ext cx="3767295" cy="2227496"/>
            <a:chOff x="116569" y="2373646"/>
            <a:chExt cx="3767295" cy="2227496"/>
          </a:xfrm>
        </p:grpSpPr>
        <p:pic>
          <p:nvPicPr>
            <p:cNvPr id="5" name="Grafik 4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2202426" y="2591226"/>
              <a:ext cx="1681438" cy="1675548"/>
            </a:xfrm>
            <a:prstGeom prst="rect">
              <a:avLst/>
            </a:prstGeom>
          </p:spPr>
        </p:pic>
        <p:sp>
          <p:nvSpPr>
            <p:cNvPr id="6" name="Textfeld 5" hidden="0"/>
            <p:cNvSpPr txBox="1"/>
            <p:nvPr isPhoto="0" userDrawn="0"/>
          </p:nvSpPr>
          <p:spPr bwMode="auto">
            <a:xfrm>
              <a:off x="868054" y="2373646"/>
              <a:ext cx="140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metal node</a:t>
              </a:r>
              <a:endParaRPr/>
            </a:p>
          </p:txBody>
        </p:sp>
        <p:sp>
          <p:nvSpPr>
            <p:cNvPr id="7" name="Textfeld 6" hidden="0"/>
            <p:cNvSpPr txBox="1"/>
            <p:nvPr isPhoto="0" userDrawn="0"/>
          </p:nvSpPr>
          <p:spPr bwMode="auto">
            <a:xfrm>
              <a:off x="116569" y="4111246"/>
              <a:ext cx="1829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429067"/>
                  </a:solidFill>
                  <a:latin typeface="Arial"/>
                  <a:cs typeface="Arial"/>
                </a:rPr>
                <a:t>organic linker</a:t>
              </a:r>
              <a:endParaRPr/>
            </a:p>
          </p:txBody>
        </p:sp>
        <p:sp>
          <p:nvSpPr>
            <p:cNvPr id="8" name="Textfeld 7" hidden="0"/>
            <p:cNvSpPr txBox="1"/>
            <p:nvPr isPhoto="0" userDrawn="0"/>
          </p:nvSpPr>
          <p:spPr bwMode="auto">
            <a:xfrm>
              <a:off x="2715593" y="4231810"/>
              <a:ext cx="760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525252"/>
                  </a:solidFill>
                  <a:latin typeface="Arial"/>
                  <a:cs typeface="Arial"/>
                </a:rPr>
                <a:t>MOF</a:t>
              </a:r>
              <a:endParaRPr/>
            </a:p>
          </p:txBody>
        </p:sp>
        <p:grpSp>
          <p:nvGrpSpPr>
            <p:cNvPr id="10" name="Gruppieren 9" hidden="0"/>
            <p:cNvGrpSpPr/>
            <p:nvPr isPhoto="0" userDrawn="0"/>
          </p:nvGrpSpPr>
          <p:grpSpPr bwMode="auto">
            <a:xfrm>
              <a:off x="815667" y="3204647"/>
              <a:ext cx="1291538" cy="470946"/>
              <a:chOff x="1151992" y="1866837"/>
              <a:chExt cx="1291538" cy="470946"/>
            </a:xfrm>
          </p:grpSpPr>
          <p:sp>
            <p:nvSpPr>
              <p:cNvPr id="11" name="Rechteck 10" hidden="0"/>
              <p:cNvSpPr/>
              <p:nvPr isPhoto="0" userDrawn="0"/>
            </p:nvSpPr>
            <p:spPr bwMode="auto">
              <a:xfrm>
                <a:off x="1151992" y="1923595"/>
                <a:ext cx="104775" cy="366713"/>
              </a:xfrm>
              <a:prstGeom prst="rect">
                <a:avLst/>
              </a:prstGeom>
              <a:solidFill>
                <a:srgbClr val="5AB585"/>
              </a:solidFill>
              <a:ln>
                <a:solidFill>
                  <a:srgbClr val="5AB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2" name="Textfeld 11" hidden="0"/>
              <p:cNvSpPr txBox="1"/>
              <p:nvPr isPhoto="0" userDrawn="0"/>
            </p:nvSpPr>
            <p:spPr bwMode="auto">
              <a:xfrm>
                <a:off x="1293826" y="1876118"/>
                <a:ext cx="522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>
                    <a:solidFill>
                      <a:schemeClr val="accent3">
                        <a:lumMod val="50000"/>
                      </a:schemeClr>
                    </a:solidFill>
                    <a:latin typeface="Arial"/>
                    <a:cs typeface="Arial"/>
                  </a:rPr>
                  <a:t>+</a:t>
                </a:r>
                <a:endParaRPr/>
              </a:p>
            </p:txBody>
          </p:sp>
          <p:sp>
            <p:nvSpPr>
              <p:cNvPr id="13" name="Ellipse 12" hidden="0"/>
              <p:cNvSpPr/>
              <p:nvPr isPhoto="0" userDrawn="0"/>
            </p:nvSpPr>
            <p:spPr bwMode="auto">
              <a:xfrm>
                <a:off x="1688623" y="1967515"/>
                <a:ext cx="278870" cy="278870"/>
              </a:xfrm>
              <a:prstGeom prst="ellipse">
                <a:avLst/>
              </a:prstGeom>
              <a:solidFill>
                <a:srgbClr val="AF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4" name="Textfeld 13" hidden="0"/>
              <p:cNvSpPr txBox="1"/>
              <p:nvPr isPhoto="0" userDrawn="0"/>
            </p:nvSpPr>
            <p:spPr bwMode="auto">
              <a:xfrm>
                <a:off x="2030251" y="1866837"/>
                <a:ext cx="413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>
                    <a:solidFill>
                      <a:schemeClr val="accent3">
                        <a:lumMod val="50000"/>
                      </a:schemeClr>
                    </a:solidFill>
                    <a:latin typeface="Arial"/>
                    <a:cs typeface="Arial"/>
                  </a:rPr>
                  <a:t>=</a:t>
                </a:r>
                <a:endParaRPr/>
              </a:p>
            </p:txBody>
          </p:sp>
        </p:grpSp>
        <p:cxnSp>
          <p:nvCxnSpPr>
            <p:cNvPr id="15" name="Gerade Verbindung mit Pfeil 14" hidden="0"/>
            <p:cNvCxnSpPr>
              <a:cxnSpLocks/>
            </p:cNvCxnSpPr>
            <p:nvPr isPhoto="0" userDrawn="0"/>
          </p:nvCxnSpPr>
          <p:spPr bwMode="auto">
            <a:xfrm>
              <a:off x="1487930" y="2724998"/>
              <a:ext cx="2950" cy="403629"/>
            </a:xfrm>
            <a:prstGeom prst="straightConnector1">
              <a:avLst/>
            </a:prstGeom>
            <a:ln w="38100">
              <a:solidFill>
                <a:srgbClr val="AFA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 hidden="0"/>
            <p:cNvCxnSpPr>
              <a:cxnSpLocks/>
            </p:cNvCxnSpPr>
            <p:nvPr isPhoto="0" userDrawn="0"/>
          </p:nvCxnSpPr>
          <p:spPr bwMode="auto">
            <a:xfrm flipV="1">
              <a:off x="868054" y="3789436"/>
              <a:ext cx="0" cy="364710"/>
            </a:xfrm>
            <a:prstGeom prst="straightConnector1">
              <a:avLst/>
            </a:prstGeom>
            <a:ln w="38100">
              <a:solidFill>
                <a:srgbClr val="5AB5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 hidden="0"/>
          <p:cNvSpPr txBox="1"/>
          <p:nvPr isPhoto="0" userDrawn="0"/>
        </p:nvSpPr>
        <p:spPr bwMode="auto">
          <a:xfrm>
            <a:off x="467778" y="2927942"/>
            <a:ext cx="307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metal-organic framework</a:t>
            </a: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endParaRPr lang="en-GB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Inhaltsplatzhalter 2" hidden="0"/>
          <p:cNvSpPr txBox="1"/>
          <p:nvPr isPhoto="0" userDrawn="0"/>
        </p:nvSpPr>
        <p:spPr bwMode="auto">
          <a:xfrm>
            <a:off x="298579" y="1247126"/>
            <a:ext cx="8742783" cy="42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“Chemical Vapor Deposition of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Porous Metal-Organic Materials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and Metal Oxides“</a:t>
            </a:r>
            <a:endParaRPr/>
          </a:p>
        </p:txBody>
      </p:sp>
      <p:sp>
        <p:nvSpPr>
          <p:cNvPr id="25" name="Foliennummernplatzhalter 2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3</a:t>
            </a:fld>
            <a:endParaRPr lang="en-GB"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4272218" y="6267778"/>
            <a:ext cx="380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Cambridge </a:t>
            </a: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Crystallographic</a:t>
            </a: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Data </a:t>
            </a: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Centre</a:t>
            </a: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/>
          </a:p>
          <a:p>
            <a:pPr algn="r">
              <a:defRPr/>
            </a:pPr>
            <a:r>
              <a:rPr lang="de-AT" sz="1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https://www.ccdc.cam.ac.uk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30</a:t>
            </a:fld>
            <a:endParaRPr lang="de-AT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ZnO</a:t>
            </a:r>
            <a:r>
              <a:rPr lang="de-AT"/>
              <a:t>: </a:t>
            </a:r>
            <a:r>
              <a:rPr lang="de-AT"/>
              <a:t>Porosimetry</a:t>
            </a:r>
            <a:endParaRPr lang="de-AT"/>
          </a:p>
        </p:txBody>
      </p:sp>
      <p:sp>
        <p:nvSpPr>
          <p:cNvPr id="5" name="Textfeld 4" hidden="0"/>
          <p:cNvSpPr txBox="1"/>
          <p:nvPr isPhoto="0" userDrawn="0"/>
        </p:nvSpPr>
        <p:spPr bwMode="auto">
          <a:xfrm>
            <a:off x="536283" y="1232497"/>
            <a:ext cx="517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Hypothesis for porosity behaviour due to…</a:t>
            </a:r>
            <a:endParaRPr/>
          </a:p>
        </p:txBody>
      </p:sp>
      <p:sp>
        <p:nvSpPr>
          <p:cNvPr id="6" name="Inhaltsplatzhalter 1" hidden="0"/>
          <p:cNvSpPr txBox="1"/>
          <p:nvPr isPhoto="0" userDrawn="0"/>
        </p:nvSpPr>
        <p:spPr bwMode="auto">
          <a:xfrm>
            <a:off x="536283" y="2205063"/>
            <a:ext cx="3370695" cy="117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AT" b="1"/>
              <a:t>…</a:t>
            </a:r>
            <a:r>
              <a:rPr lang="de-AT" b="1"/>
              <a:t>calcination</a:t>
            </a:r>
            <a:r>
              <a:rPr lang="de-AT" b="1"/>
              <a:t> </a:t>
            </a:r>
            <a:r>
              <a:rPr lang="de-AT" b="1"/>
              <a:t>temperature</a:t>
            </a:r>
            <a:endParaRPr lang="de-AT" b="1"/>
          </a:p>
          <a:p>
            <a:pPr>
              <a:buFont typeface="Wingdings"/>
              <a:buChar char="§"/>
              <a:defRPr/>
            </a:pPr>
            <a:r>
              <a:rPr lang="de-AT"/>
              <a:t>removal</a:t>
            </a:r>
            <a:r>
              <a:rPr lang="de-AT"/>
              <a:t> </a:t>
            </a:r>
            <a:r>
              <a:rPr lang="de-AT"/>
              <a:t>of</a:t>
            </a:r>
            <a:r>
              <a:rPr lang="de-AT"/>
              <a:t> </a:t>
            </a:r>
            <a:r>
              <a:rPr lang="de-AT"/>
              <a:t>organic</a:t>
            </a:r>
            <a:r>
              <a:rPr lang="de-AT"/>
              <a:t> </a:t>
            </a:r>
            <a:r>
              <a:rPr lang="de-AT"/>
              <a:t>content</a:t>
            </a:r>
            <a:r>
              <a:rPr lang="de-AT"/>
              <a:t> 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de-AT"/>
              <a:t>crystallization</a:t>
            </a:r>
            <a:endParaRPr lang="de-AT"/>
          </a:p>
        </p:txBody>
      </p:sp>
      <p:grpSp>
        <p:nvGrpSpPr>
          <p:cNvPr id="15" name="Gruppieren 14" hidden="0"/>
          <p:cNvGrpSpPr/>
          <p:nvPr isPhoto="0" userDrawn="0"/>
        </p:nvGrpSpPr>
        <p:grpSpPr bwMode="auto">
          <a:xfrm>
            <a:off x="4821650" y="1733056"/>
            <a:ext cx="3586745" cy="2186726"/>
            <a:chOff x="4479637" y="1723522"/>
            <a:chExt cx="3586745" cy="2186726"/>
          </a:xfrm>
        </p:grpSpPr>
        <p:pic>
          <p:nvPicPr>
            <p:cNvPr id="7" name="Grafik 6" hidden="0"/>
            <p:cNvPicPr>
              <a:picLocks noChangeAspect="1"/>
            </p:cNvPicPr>
            <p:nvPr isPhoto="0" userDrawn="0"/>
          </p:nvPicPr>
          <p:blipFill>
            <a:blip r:embed="rId2"/>
            <a:srcRect l="11764" t="33755" r="13412" b="8774"/>
            <a:stretch/>
          </p:blipFill>
          <p:spPr bwMode="auto">
            <a:xfrm>
              <a:off x="4479637" y="1802030"/>
              <a:ext cx="3586745" cy="2108218"/>
            </a:xfrm>
            <a:prstGeom prst="rect">
              <a:avLst/>
            </a:prstGeom>
          </p:spPr>
        </p:pic>
        <p:sp>
          <p:nvSpPr>
            <p:cNvPr id="8" name="Rechteck 7" hidden="0"/>
            <p:cNvSpPr/>
            <p:nvPr isPhoto="0" userDrawn="0"/>
          </p:nvSpPr>
          <p:spPr bwMode="auto">
            <a:xfrm>
              <a:off x="6169751" y="1866109"/>
              <a:ext cx="416545" cy="1757628"/>
            </a:xfrm>
            <a:prstGeom prst="rect">
              <a:avLst/>
            </a:prstGeom>
            <a:solidFill>
              <a:srgbClr val="FF6F6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9" name="Rechteck 8" hidden="0"/>
            <p:cNvSpPr/>
            <p:nvPr isPhoto="0" userDrawn="0"/>
          </p:nvSpPr>
          <p:spPr bwMode="auto">
            <a:xfrm>
              <a:off x="7110477" y="1859758"/>
              <a:ext cx="845917" cy="1757628"/>
            </a:xfrm>
            <a:prstGeom prst="rect">
              <a:avLst/>
            </a:prstGeom>
            <a:solidFill>
              <a:srgbClr val="8CBAA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0" name="Textfeld 9" hidden="0"/>
            <p:cNvSpPr txBox="1"/>
            <p:nvPr isPhoto="0" userDrawn="0"/>
          </p:nvSpPr>
          <p:spPr bwMode="auto">
            <a:xfrm rot="16199999">
              <a:off x="5880267" y="2091377"/>
              <a:ext cx="1092217" cy="3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de-DE" sz="1600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collapse</a:t>
              </a:r>
              <a:endParaRPr lang="de-DE" sz="16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feld 10" hidden="0"/>
            <p:cNvSpPr txBox="1"/>
            <p:nvPr isPhoto="0" userDrawn="0"/>
          </p:nvSpPr>
          <p:spPr bwMode="auto">
            <a:xfrm rot="16199999">
              <a:off x="6801682" y="2415097"/>
              <a:ext cx="1461288" cy="35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de-DE" sz="1600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crystallisation</a:t>
              </a:r>
              <a:endParaRPr lang="de-DE" sz="16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Inhaltsplatzhalter 1" hidden="0"/>
          <p:cNvSpPr txBox="1"/>
          <p:nvPr isPhoto="0" userDrawn="0"/>
        </p:nvSpPr>
        <p:spPr bwMode="auto">
          <a:xfrm>
            <a:off x="536283" y="4523318"/>
            <a:ext cx="4044950" cy="120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AT" b="1"/>
              <a:t>…MLD </a:t>
            </a:r>
            <a:r>
              <a:rPr lang="de-AT" b="1"/>
              <a:t>deposition</a:t>
            </a:r>
            <a:r>
              <a:rPr lang="de-AT" b="1"/>
              <a:t> </a:t>
            </a:r>
            <a:r>
              <a:rPr lang="de-AT" b="1"/>
              <a:t>temperature</a:t>
            </a:r>
            <a:endParaRPr lang="de-AT" b="1"/>
          </a:p>
          <a:p>
            <a:pPr>
              <a:buFont typeface="Wingdings"/>
              <a:buChar char="§"/>
              <a:defRPr/>
            </a:pPr>
            <a:r>
              <a:rPr lang="de-AT"/>
              <a:t>different </a:t>
            </a:r>
            <a:r>
              <a:rPr lang="de-AT"/>
              <a:t>zincone</a:t>
            </a:r>
            <a:r>
              <a:rPr lang="de-AT"/>
              <a:t> </a:t>
            </a:r>
            <a:r>
              <a:rPr lang="de-AT"/>
              <a:t>composition</a:t>
            </a:r>
            <a:endParaRPr lang="de-AT"/>
          </a:p>
          <a:p>
            <a:pPr>
              <a:buFont typeface="Wingdings"/>
              <a:buChar char="§"/>
              <a:defRPr/>
            </a:pPr>
            <a:r>
              <a:rPr lang="de-AT"/>
              <a:t>different </a:t>
            </a:r>
            <a:r>
              <a:rPr lang="de-AT"/>
              <a:t>behavior</a:t>
            </a:r>
            <a:r>
              <a:rPr lang="de-AT"/>
              <a:t> </a:t>
            </a:r>
            <a:r>
              <a:rPr lang="de-AT"/>
              <a:t>during</a:t>
            </a:r>
            <a:r>
              <a:rPr lang="de-AT"/>
              <a:t> </a:t>
            </a:r>
            <a:r>
              <a:rPr lang="de-AT"/>
              <a:t>calcination</a:t>
            </a:r>
            <a:r>
              <a:rPr lang="de-AT"/>
              <a:t> </a:t>
            </a:r>
            <a:endParaRPr/>
          </a:p>
        </p:txBody>
      </p:sp>
      <p:sp>
        <p:nvSpPr>
          <p:cNvPr id="202" name="Textfeld 201" hidden="0"/>
          <p:cNvSpPr txBox="1"/>
          <p:nvPr isPhoto="0" userDrawn="0"/>
        </p:nvSpPr>
        <p:spPr bwMode="auto">
          <a:xfrm>
            <a:off x="3906979" y="6293597"/>
            <a:ext cx="421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B. Yoon., et al.; 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Chem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. 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Vap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. 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Deposition</a:t>
            </a:r>
            <a:r>
              <a:rPr lang="fr-FR" sz="1200">
                <a:solidFill>
                  <a:srgbClr val="525252"/>
                </a:solidFill>
                <a:latin typeface="Arial"/>
                <a:cs typeface="Arial"/>
              </a:rPr>
              <a:t> 2009, 15, 112–121</a:t>
            </a:r>
            <a:endParaRPr lang="de-AT" sz="1200">
              <a:solidFill>
                <a:srgbClr val="525252"/>
              </a:solidFill>
              <a:latin typeface="Arial"/>
              <a:cs typeface="Arial"/>
            </a:endParaRPr>
          </a:p>
        </p:txBody>
      </p:sp>
      <p:sp>
        <p:nvSpPr>
          <p:cNvPr id="205" name="Textfeld 204" hidden="0"/>
          <p:cNvSpPr txBox="1"/>
          <p:nvPr isPhoto="0" userDrawn="0"/>
        </p:nvSpPr>
        <p:spPr bwMode="auto">
          <a:xfrm>
            <a:off x="6949267" y="1534046"/>
            <a:ext cx="168835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 sz="16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110 °C</a:t>
            </a:r>
            <a:endParaRPr/>
          </a:p>
        </p:txBody>
      </p:sp>
      <p:grpSp>
        <p:nvGrpSpPr>
          <p:cNvPr id="234" name="Gruppieren 233" hidden="0"/>
          <p:cNvGrpSpPr/>
          <p:nvPr isPhoto="0" userDrawn="0"/>
        </p:nvGrpSpPr>
        <p:grpSpPr bwMode="auto">
          <a:xfrm>
            <a:off x="4841216" y="4237030"/>
            <a:ext cx="1662130" cy="1864477"/>
            <a:chOff x="4841216" y="4237030"/>
            <a:chExt cx="1662130" cy="1864477"/>
          </a:xfrm>
        </p:grpSpPr>
        <p:sp>
          <p:nvSpPr>
            <p:cNvPr id="102" name="Rechteck 101" hidden="0"/>
            <p:cNvSpPr/>
            <p:nvPr isPhoto="0" userDrawn="0"/>
          </p:nvSpPr>
          <p:spPr bwMode="auto">
            <a:xfrm>
              <a:off x="4898384" y="5280013"/>
              <a:ext cx="1604962" cy="4795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3" name="Gruppieren 102" hidden="0"/>
            <p:cNvGrpSpPr/>
            <p:nvPr isPhoto="0" userDrawn="0"/>
          </p:nvGrpSpPr>
          <p:grpSpPr bwMode="auto">
            <a:xfrm>
              <a:off x="4960654" y="4999258"/>
              <a:ext cx="174523" cy="280755"/>
              <a:chOff x="4704877" y="3753343"/>
              <a:chExt cx="174523" cy="280755"/>
            </a:xfrm>
          </p:grpSpPr>
          <p:cxnSp>
            <p:nvCxnSpPr>
              <p:cNvPr id="104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06" name="Gruppieren 105" hidden="0"/>
            <p:cNvGrpSpPr/>
            <p:nvPr isPhoto="0" userDrawn="0"/>
          </p:nvGrpSpPr>
          <p:grpSpPr bwMode="auto">
            <a:xfrm>
              <a:off x="5277596" y="4999258"/>
              <a:ext cx="174523" cy="280755"/>
              <a:chOff x="4704877" y="3753343"/>
              <a:chExt cx="174523" cy="280755"/>
            </a:xfrm>
          </p:grpSpPr>
          <p:cxnSp>
            <p:nvCxnSpPr>
              <p:cNvPr id="107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09" name="Gruppieren 108" hidden="0"/>
            <p:cNvGrpSpPr/>
            <p:nvPr isPhoto="0" userDrawn="0"/>
          </p:nvGrpSpPr>
          <p:grpSpPr bwMode="auto">
            <a:xfrm>
              <a:off x="5587596" y="4999258"/>
              <a:ext cx="174523" cy="280755"/>
              <a:chOff x="4704877" y="3753343"/>
              <a:chExt cx="174523" cy="280755"/>
            </a:xfrm>
          </p:grpSpPr>
          <p:cxnSp>
            <p:nvCxnSpPr>
              <p:cNvPr id="110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2" name="Gruppieren 121" hidden="0"/>
            <p:cNvGrpSpPr/>
            <p:nvPr isPhoto="0" userDrawn="0"/>
          </p:nvGrpSpPr>
          <p:grpSpPr bwMode="auto">
            <a:xfrm rot="12902583">
              <a:off x="5230561" y="4696184"/>
              <a:ext cx="274233" cy="346035"/>
              <a:chOff x="2520640" y="2306000"/>
              <a:chExt cx="274233" cy="346035"/>
            </a:xfrm>
          </p:grpSpPr>
          <p:sp>
            <p:nvSpPr>
              <p:cNvPr id="123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24" name="Straight Connector 232" hidden="0"/>
              <p:cNvCxnSpPr>
                <a:cxnSpLocks/>
                <a:stCxn id="123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7" name="Gruppieren 126" hidden="0"/>
            <p:cNvGrpSpPr/>
            <p:nvPr isPhoto="0" userDrawn="0"/>
          </p:nvGrpSpPr>
          <p:grpSpPr bwMode="auto">
            <a:xfrm rot="12902583">
              <a:off x="5837731" y="4697572"/>
              <a:ext cx="274233" cy="346035"/>
              <a:chOff x="2520640" y="2306000"/>
              <a:chExt cx="274233" cy="346035"/>
            </a:xfrm>
          </p:grpSpPr>
          <p:sp>
            <p:nvSpPr>
              <p:cNvPr id="128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29" name="Straight Connector 232" hidden="0"/>
              <p:cNvCxnSpPr>
                <a:cxnSpLocks/>
                <a:stCxn id="128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32" name="Gruppieren 131" hidden="0"/>
            <p:cNvGrpSpPr/>
            <p:nvPr isPhoto="0" userDrawn="0"/>
          </p:nvGrpSpPr>
          <p:grpSpPr bwMode="auto">
            <a:xfrm rot="12902583">
              <a:off x="5538932" y="4697450"/>
              <a:ext cx="274233" cy="346035"/>
              <a:chOff x="2520640" y="2306000"/>
              <a:chExt cx="274233" cy="346035"/>
            </a:xfrm>
          </p:grpSpPr>
          <p:sp>
            <p:nvSpPr>
              <p:cNvPr id="133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34" name="Straight Connector 232" hidden="0"/>
              <p:cNvCxnSpPr>
                <a:cxnSpLocks/>
                <a:stCxn id="133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37" name="Gruppieren 136" hidden="0"/>
            <p:cNvGrpSpPr/>
            <p:nvPr isPhoto="0" userDrawn="0"/>
          </p:nvGrpSpPr>
          <p:grpSpPr bwMode="auto">
            <a:xfrm rot="12902583">
              <a:off x="4912625" y="4697601"/>
              <a:ext cx="274233" cy="346035"/>
              <a:chOff x="2520640" y="2306000"/>
              <a:chExt cx="274233" cy="346035"/>
            </a:xfrm>
          </p:grpSpPr>
          <p:sp>
            <p:nvSpPr>
              <p:cNvPr id="138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39" name="Straight Connector 232" hidden="0"/>
              <p:cNvCxnSpPr>
                <a:cxnSpLocks/>
                <a:stCxn id="138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47" name="Gruppieren 146" hidden="0"/>
            <p:cNvGrpSpPr/>
            <p:nvPr isPhoto="0" userDrawn="0"/>
          </p:nvGrpSpPr>
          <p:grpSpPr bwMode="auto">
            <a:xfrm>
              <a:off x="5583874" y="4240889"/>
              <a:ext cx="178552" cy="498031"/>
              <a:chOff x="5902946" y="3626210"/>
              <a:chExt cx="112069" cy="451464"/>
            </a:xfrm>
          </p:grpSpPr>
          <p:sp>
            <p:nvSpPr>
              <p:cNvPr id="148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49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32" name="Gruppieren 231" hidden="0"/>
            <p:cNvGrpSpPr/>
            <p:nvPr isPhoto="0" userDrawn="0"/>
          </p:nvGrpSpPr>
          <p:grpSpPr bwMode="auto">
            <a:xfrm>
              <a:off x="5884257" y="4237030"/>
              <a:ext cx="178552" cy="1042983"/>
              <a:chOff x="5874732" y="4237030"/>
              <a:chExt cx="178552" cy="1042983"/>
            </a:xfrm>
          </p:grpSpPr>
          <p:grpSp>
            <p:nvGrpSpPr>
              <p:cNvPr id="112" name="Gruppieren 111" hidden="0"/>
              <p:cNvGrpSpPr/>
              <p:nvPr isPhoto="0" userDrawn="0"/>
            </p:nvGrpSpPr>
            <p:grpSpPr bwMode="auto">
              <a:xfrm>
                <a:off x="5876777" y="4999258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113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74" name="Gruppieren 173" hidden="0"/>
              <p:cNvGrpSpPr/>
              <p:nvPr isPhoto="0" userDrawn="0"/>
            </p:nvGrpSpPr>
            <p:grpSpPr bwMode="auto">
              <a:xfrm>
                <a:off x="5874732" y="4237030"/>
                <a:ext cx="178552" cy="498031"/>
                <a:chOff x="5902946" y="3626210"/>
                <a:chExt cx="112069" cy="451464"/>
              </a:xfrm>
            </p:grpSpPr>
            <p:sp>
              <p:nvSpPr>
                <p:cNvPr id="175" name="Arc 374" hidden="0"/>
                <p:cNvSpPr/>
                <p:nvPr isPhoto="0" userDrawn="0"/>
              </p:nvSpPr>
              <p:spPr bwMode="auto">
                <a:xfrm>
                  <a:off x="5902946" y="3968135"/>
                  <a:ext cx="109540" cy="109539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176" name="Straight Connector 377" hidden="0"/>
                <p:cNvCxnSpPr>
                  <a:cxnSpLocks/>
                </p:cNvCxnSpPr>
                <p:nvPr isPhoto="0" userDrawn="0"/>
              </p:nvCxnSpPr>
              <p:spPr bwMode="auto">
                <a:xfrm flipH="1" flipV="1">
                  <a:off x="5919159" y="3848352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5919347" y="3740991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Arc 376" hidden="0"/>
                <p:cNvSpPr/>
                <p:nvPr isPhoto="0" userDrawn="0"/>
              </p:nvSpPr>
              <p:spPr bwMode="auto">
                <a:xfrm rot="10800000">
                  <a:off x="5905475" y="3626210"/>
                  <a:ext cx="109540" cy="109539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grpSp>
          <p:nvGrpSpPr>
            <p:cNvPr id="231" name="Gruppieren 230" hidden="0"/>
            <p:cNvGrpSpPr/>
            <p:nvPr isPhoto="0" userDrawn="0"/>
          </p:nvGrpSpPr>
          <p:grpSpPr bwMode="auto">
            <a:xfrm>
              <a:off x="6230424" y="4239926"/>
              <a:ext cx="179268" cy="1040087"/>
              <a:chOff x="6176449" y="4239926"/>
              <a:chExt cx="179268" cy="1040087"/>
            </a:xfrm>
          </p:grpSpPr>
          <p:grpSp>
            <p:nvGrpSpPr>
              <p:cNvPr id="115" name="Gruppieren 114" hidden="0"/>
              <p:cNvGrpSpPr/>
              <p:nvPr isPhoto="0" userDrawn="0"/>
            </p:nvGrpSpPr>
            <p:grpSpPr bwMode="auto">
              <a:xfrm>
                <a:off x="6181194" y="4999258"/>
                <a:ext cx="174523" cy="280755"/>
                <a:chOff x="4704877" y="3753343"/>
                <a:chExt cx="174523" cy="280755"/>
              </a:xfrm>
            </p:grpSpPr>
            <p:cxnSp>
              <p:nvCxnSpPr>
                <p:cNvPr id="116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4796581" y="3877584"/>
                  <a:ext cx="0" cy="15651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Arc 376" hidden="0"/>
                <p:cNvSpPr/>
                <p:nvPr isPhoto="0" userDrawn="0"/>
              </p:nvSpPr>
              <p:spPr bwMode="auto">
                <a:xfrm rot="10800000">
                  <a:off x="4704877" y="3753343"/>
                  <a:ext cx="174523" cy="120838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18" name="Oval 229" hidden="0"/>
              <p:cNvSpPr/>
              <p:nvPr isPhoto="0" userDrawn="0"/>
            </p:nvSpPr>
            <p:spPr bwMode="auto">
              <a:xfrm rot="2582">
                <a:off x="6224273" y="4988435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19" name="Straight Connector 232" hidden="0"/>
              <p:cNvCxnSpPr>
                <a:cxnSpLocks/>
                <a:stCxn id="118" idx="0"/>
              </p:cNvCxnSpPr>
              <p:nvPr isPhoto="0" userDrawn="0"/>
            </p:nvCxnSpPr>
            <p:spPr bwMode="auto">
              <a:xfrm rot="2582" flipV="1">
                <a:off x="6267757" y="486921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233" hidden="0"/>
              <p:cNvCxnSpPr>
                <a:cxnSpLocks/>
              </p:cNvCxnSpPr>
              <p:nvPr isPhoto="0" userDrawn="0"/>
            </p:nvCxnSpPr>
            <p:spPr bwMode="auto">
              <a:xfrm rot="2582" flipH="1" flipV="1">
                <a:off x="6267653" y="4758796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231" hidden="0"/>
              <p:cNvSpPr/>
              <p:nvPr isPhoto="0" userDrawn="0"/>
            </p:nvSpPr>
            <p:spPr bwMode="auto">
              <a:xfrm rot="2582">
                <a:off x="6221644" y="4666266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179" name="Gruppieren 178" hidden="0"/>
              <p:cNvGrpSpPr/>
              <p:nvPr isPhoto="0" userDrawn="0"/>
            </p:nvGrpSpPr>
            <p:grpSpPr bwMode="auto">
              <a:xfrm>
                <a:off x="6176449" y="4239926"/>
                <a:ext cx="178552" cy="498031"/>
                <a:chOff x="5902946" y="3626210"/>
                <a:chExt cx="112069" cy="451464"/>
              </a:xfrm>
            </p:grpSpPr>
            <p:sp>
              <p:nvSpPr>
                <p:cNvPr id="180" name="Arc 374" hidden="0"/>
                <p:cNvSpPr/>
                <p:nvPr isPhoto="0" userDrawn="0"/>
              </p:nvSpPr>
              <p:spPr bwMode="auto">
                <a:xfrm>
                  <a:off x="5902946" y="3968135"/>
                  <a:ext cx="109540" cy="109539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181" name="Straight Connector 377" hidden="0"/>
                <p:cNvCxnSpPr>
                  <a:cxnSpLocks/>
                </p:cNvCxnSpPr>
                <p:nvPr isPhoto="0" userDrawn="0"/>
              </p:nvCxnSpPr>
              <p:spPr bwMode="auto">
                <a:xfrm flipH="1" flipV="1">
                  <a:off x="5919159" y="3848352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378" hidden="0"/>
                <p:cNvCxnSpPr>
                  <a:cxnSpLocks/>
                </p:cNvCxnSpPr>
                <p:nvPr isPhoto="0" userDrawn="0"/>
              </p:nvCxnSpPr>
              <p:spPr bwMode="auto">
                <a:xfrm flipV="1">
                  <a:off x="5919347" y="3740991"/>
                  <a:ext cx="43687" cy="119234"/>
                </a:xfrm>
                <a:prstGeom prst="line">
                  <a:avLst/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Arc 376" hidden="0"/>
                <p:cNvSpPr/>
                <p:nvPr isPhoto="0" userDrawn="0"/>
              </p:nvSpPr>
              <p:spPr bwMode="auto">
                <a:xfrm rot="10800000">
                  <a:off x="5905475" y="3626210"/>
                  <a:ext cx="109540" cy="109539"/>
                </a:xfrm>
                <a:prstGeom prst="arc">
                  <a:avLst>
                    <a:gd name="adj1" fmla="val 10745724"/>
                    <a:gd name="adj2" fmla="val 0"/>
                  </a:avLst>
                </a:prstGeom>
                <a:ln w="38100">
                  <a:solidFill>
                    <a:srgbClr val="30548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grpSp>
          <p:nvGrpSpPr>
            <p:cNvPr id="184" name="Gruppieren 183" hidden="0"/>
            <p:cNvGrpSpPr/>
            <p:nvPr isPhoto="0" userDrawn="0"/>
          </p:nvGrpSpPr>
          <p:grpSpPr bwMode="auto">
            <a:xfrm>
              <a:off x="5280183" y="4243044"/>
              <a:ext cx="178552" cy="498031"/>
              <a:chOff x="5902946" y="3626210"/>
              <a:chExt cx="112069" cy="451464"/>
            </a:xfrm>
          </p:grpSpPr>
          <p:sp>
            <p:nvSpPr>
              <p:cNvPr id="185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86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89" name="Gruppieren 188" hidden="0"/>
            <p:cNvGrpSpPr/>
            <p:nvPr isPhoto="0" userDrawn="0"/>
          </p:nvGrpSpPr>
          <p:grpSpPr bwMode="auto">
            <a:xfrm>
              <a:off x="4963010" y="4239926"/>
              <a:ext cx="178552" cy="498031"/>
              <a:chOff x="5902946" y="3626210"/>
              <a:chExt cx="112069" cy="451464"/>
            </a:xfrm>
          </p:grpSpPr>
          <p:sp>
            <p:nvSpPr>
              <p:cNvPr id="190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91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98" name="Textfeld 197" hidden="0"/>
            <p:cNvSpPr txBox="1"/>
            <p:nvPr isPhoto="0" userDrawn="0"/>
          </p:nvSpPr>
          <p:spPr bwMode="auto">
            <a:xfrm>
              <a:off x="4952478" y="5762953"/>
              <a:ext cx="1503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MLD @ low T</a:t>
              </a:r>
              <a:endParaRPr/>
            </a:p>
          </p:txBody>
        </p:sp>
        <p:grpSp>
          <p:nvGrpSpPr>
            <p:cNvPr id="216" name="Gruppieren 215" hidden="0"/>
            <p:cNvGrpSpPr/>
            <p:nvPr isPhoto="0" userDrawn="0"/>
          </p:nvGrpSpPr>
          <p:grpSpPr bwMode="auto">
            <a:xfrm>
              <a:off x="6022709" y="4808786"/>
              <a:ext cx="212088" cy="384941"/>
              <a:chOff x="6000484" y="4808786"/>
              <a:chExt cx="212088" cy="384941"/>
            </a:xfrm>
          </p:grpSpPr>
          <p:grpSp>
            <p:nvGrpSpPr>
              <p:cNvPr id="157" name="Gruppieren 156" hidden="0"/>
              <p:cNvGrpSpPr/>
              <p:nvPr isPhoto="0" userDrawn="0"/>
            </p:nvGrpSpPr>
            <p:grpSpPr bwMode="auto">
              <a:xfrm rot="12887131">
                <a:off x="6000484" y="4808786"/>
                <a:ext cx="212088" cy="268166"/>
                <a:chOff x="2582785" y="2383869"/>
                <a:chExt cx="212088" cy="268166"/>
              </a:xfrm>
            </p:grpSpPr>
            <p:cxnSp>
              <p:nvCxnSpPr>
                <p:cNvPr id="158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09" name="Oval 229" hidden="0"/>
              <p:cNvSpPr/>
              <p:nvPr isPhoto="0" userDrawn="0"/>
            </p:nvSpPr>
            <p:spPr bwMode="auto">
              <a:xfrm rot="2582">
                <a:off x="6056371" y="5109949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7" name="Gruppieren 216" hidden="0"/>
            <p:cNvGrpSpPr/>
            <p:nvPr isPhoto="0" userDrawn="0"/>
          </p:nvGrpSpPr>
          <p:grpSpPr bwMode="auto">
            <a:xfrm>
              <a:off x="5680120" y="4943479"/>
              <a:ext cx="265521" cy="304338"/>
              <a:chOff x="5673770" y="4953004"/>
              <a:chExt cx="265521" cy="304338"/>
            </a:xfrm>
          </p:grpSpPr>
          <p:grpSp>
            <p:nvGrpSpPr>
              <p:cNvPr id="161" name="Gruppieren 160" hidden="0"/>
              <p:cNvGrpSpPr/>
              <p:nvPr isPhoto="0" userDrawn="0"/>
            </p:nvGrpSpPr>
            <p:grpSpPr bwMode="auto">
              <a:xfrm rot="14185343">
                <a:off x="5699609" y="4927165"/>
                <a:ext cx="213844" cy="265521"/>
                <a:chOff x="2582785" y="2383869"/>
                <a:chExt cx="213844" cy="265521"/>
              </a:xfrm>
            </p:grpSpPr>
            <p:cxnSp>
              <p:nvCxnSpPr>
                <p:cNvPr id="162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Oval 231" hidden="0"/>
                <p:cNvSpPr/>
                <p:nvPr isPhoto="0" userDrawn="0"/>
              </p:nvSpPr>
              <p:spPr bwMode="auto">
                <a:xfrm rot="8699999">
                  <a:off x="2709535" y="2565612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10" name="Oval 229" hidden="0"/>
              <p:cNvSpPr/>
              <p:nvPr isPhoto="0" userDrawn="0"/>
            </p:nvSpPr>
            <p:spPr bwMode="auto">
              <a:xfrm rot="2582">
                <a:off x="5716019" y="5173564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8" name="Gruppieren 217" hidden="0"/>
            <p:cNvGrpSpPr/>
            <p:nvPr isPhoto="0" userDrawn="0"/>
          </p:nvGrpSpPr>
          <p:grpSpPr bwMode="auto">
            <a:xfrm rot="814637">
              <a:off x="5424176" y="4433918"/>
              <a:ext cx="200145" cy="370828"/>
              <a:chOff x="5447056" y="4526063"/>
              <a:chExt cx="200145" cy="370828"/>
            </a:xfrm>
          </p:grpSpPr>
          <p:grpSp>
            <p:nvGrpSpPr>
              <p:cNvPr id="194" name="Gruppieren 193" hidden="0"/>
              <p:cNvGrpSpPr/>
              <p:nvPr isPhoto="0" userDrawn="0"/>
            </p:nvGrpSpPr>
            <p:grpSpPr bwMode="auto">
              <a:xfrm rot="14185343">
                <a:off x="5393037" y="4580082"/>
                <a:ext cx="294890" cy="186852"/>
                <a:chOff x="2499983" y="2465183"/>
                <a:chExt cx="294890" cy="186852"/>
              </a:xfrm>
            </p:grpSpPr>
            <p:cxnSp>
              <p:nvCxnSpPr>
                <p:cNvPr id="195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7414655" flipH="1" flipV="1">
                  <a:off x="2517770" y="2447396"/>
                  <a:ext cx="75514" cy="111088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rgbClr val="8CBAA3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39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7414655" flipH="1" flipV="1">
                  <a:off x="2517771" y="2447396"/>
                  <a:ext cx="75514" cy="111088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1" name="Oval 229" hidden="0"/>
              <p:cNvSpPr/>
              <p:nvPr isPhoto="0" userDrawn="0"/>
            </p:nvSpPr>
            <p:spPr bwMode="auto">
              <a:xfrm rot="2582">
                <a:off x="5560107" y="4813113"/>
                <a:ext cx="87094" cy="83778"/>
              </a:xfrm>
              <a:prstGeom prst="ellipse">
                <a:avLst/>
              </a:prstGeom>
              <a:solidFill>
                <a:srgbClr val="A0B3A5"/>
              </a:solidFill>
              <a:ln w="38100">
                <a:solidFill>
                  <a:srgbClr val="A0B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0" name="Oval 229" hidden="0"/>
              <p:cNvSpPr/>
              <p:nvPr isPhoto="0" userDrawn="0"/>
            </p:nvSpPr>
            <p:spPr bwMode="auto">
              <a:xfrm rot="2582">
                <a:off x="5560107" y="4813112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3" name="Gruppieren 212" hidden="0"/>
            <p:cNvGrpSpPr/>
            <p:nvPr isPhoto="0" userDrawn="0"/>
          </p:nvGrpSpPr>
          <p:grpSpPr bwMode="auto">
            <a:xfrm rot="20812117">
              <a:off x="5068893" y="4903353"/>
              <a:ext cx="263812" cy="321797"/>
              <a:chOff x="5081857" y="4937536"/>
              <a:chExt cx="263812" cy="321797"/>
            </a:xfrm>
          </p:grpSpPr>
          <p:grpSp>
            <p:nvGrpSpPr>
              <p:cNvPr id="165" name="Gruppieren 164" hidden="0"/>
              <p:cNvGrpSpPr/>
              <p:nvPr isPhoto="0" userDrawn="0"/>
            </p:nvGrpSpPr>
            <p:grpSpPr bwMode="auto">
              <a:xfrm rot="14185343">
                <a:off x="5105408" y="4913985"/>
                <a:ext cx="216710" cy="263812"/>
                <a:chOff x="2582785" y="2383869"/>
                <a:chExt cx="216710" cy="263812"/>
              </a:xfrm>
            </p:grpSpPr>
            <p:cxnSp>
              <p:nvCxnSpPr>
                <p:cNvPr id="166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rgbClr val="8CBAA3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rgbClr val="8CBAA3"/>
                      </a:gs>
                      <a:gs pos="100000">
                        <a:srgbClr val="51866B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Oval 231" hidden="0"/>
                <p:cNvSpPr/>
                <p:nvPr isPhoto="0" userDrawn="0"/>
              </p:nvSpPr>
              <p:spPr bwMode="auto">
                <a:xfrm rot="8699999">
                  <a:off x="2712401" y="2563903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41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8699999" flipV="1">
                  <a:off x="2582786" y="2383869"/>
                  <a:ext cx="43687" cy="119233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5" y="2474215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Oval 229" hidden="0"/>
              <p:cNvSpPr/>
              <p:nvPr isPhoto="0" userDrawn="0"/>
            </p:nvSpPr>
            <p:spPr bwMode="auto">
              <a:xfrm rot="2582">
                <a:off x="5095712" y="5175554"/>
                <a:ext cx="87094" cy="83778"/>
              </a:xfrm>
              <a:prstGeom prst="ellipse">
                <a:avLst/>
              </a:prstGeom>
              <a:solidFill>
                <a:srgbClr val="A0B3A5"/>
              </a:solidFill>
              <a:ln w="38100">
                <a:solidFill>
                  <a:srgbClr val="A0B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3" name="Oval 229" hidden="0"/>
              <p:cNvSpPr/>
              <p:nvPr isPhoto="0" userDrawn="0"/>
            </p:nvSpPr>
            <p:spPr bwMode="auto">
              <a:xfrm rot="2582">
                <a:off x="5095712" y="5175554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5" name="Gruppieren 214" hidden="0"/>
            <p:cNvGrpSpPr/>
            <p:nvPr isPhoto="0" userDrawn="0"/>
          </p:nvGrpSpPr>
          <p:grpSpPr bwMode="auto">
            <a:xfrm>
              <a:off x="4841216" y="4524687"/>
              <a:ext cx="190026" cy="361920"/>
              <a:chOff x="4882491" y="4524687"/>
              <a:chExt cx="190026" cy="361920"/>
            </a:xfrm>
          </p:grpSpPr>
          <p:grpSp>
            <p:nvGrpSpPr>
              <p:cNvPr id="169" name="Gruppieren 168" hidden="0"/>
              <p:cNvGrpSpPr/>
              <p:nvPr isPhoto="0" userDrawn="0"/>
            </p:nvGrpSpPr>
            <p:grpSpPr bwMode="auto">
              <a:xfrm rot="14185343">
                <a:off x="4830673" y="4576505"/>
                <a:ext cx="293134" cy="189498"/>
                <a:chOff x="2501739" y="2462537"/>
                <a:chExt cx="293134" cy="189498"/>
              </a:xfrm>
            </p:grpSpPr>
            <p:cxnSp>
              <p:nvCxnSpPr>
                <p:cNvPr id="170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7414655" flipH="1" flipV="1">
                  <a:off x="2519526" y="2444750"/>
                  <a:ext cx="75514" cy="111088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rgbClr val="8CBAA3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rgbClr val="8CBAA3"/>
                      </a:gs>
                      <a:gs pos="100000">
                        <a:srgbClr val="51866B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44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7414655" flipH="1" flipV="1">
                  <a:off x="2519527" y="2444751"/>
                  <a:ext cx="75514" cy="111088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5" y="2474215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4" name="Oval 229" hidden="0"/>
              <p:cNvSpPr/>
              <p:nvPr isPhoto="0" userDrawn="0"/>
            </p:nvSpPr>
            <p:spPr bwMode="auto">
              <a:xfrm rot="20814701">
                <a:off x="4985423" y="4802829"/>
                <a:ext cx="87094" cy="83778"/>
              </a:xfrm>
              <a:prstGeom prst="ellipse">
                <a:avLst/>
              </a:prstGeom>
              <a:solidFill>
                <a:srgbClr val="A0B3A5"/>
              </a:solidFill>
              <a:ln w="38100">
                <a:solidFill>
                  <a:srgbClr val="A0B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6" name="Oval 229" hidden="0"/>
              <p:cNvSpPr/>
              <p:nvPr isPhoto="0" userDrawn="0"/>
            </p:nvSpPr>
            <p:spPr bwMode="auto">
              <a:xfrm rot="20814701">
                <a:off x="4985423" y="4802828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233" name="Gruppieren 232" hidden="0"/>
          <p:cNvGrpSpPr/>
          <p:nvPr isPhoto="0" userDrawn="0"/>
        </p:nvGrpSpPr>
        <p:grpSpPr bwMode="auto">
          <a:xfrm>
            <a:off x="6817739" y="4231660"/>
            <a:ext cx="1619936" cy="1859393"/>
            <a:chOff x="6817739" y="4231660"/>
            <a:chExt cx="1619936" cy="1859393"/>
          </a:xfrm>
        </p:grpSpPr>
        <p:sp>
          <p:nvSpPr>
            <p:cNvPr id="17" name="Rechteck 16" hidden="0"/>
            <p:cNvSpPr/>
            <p:nvPr isPhoto="0" userDrawn="0"/>
          </p:nvSpPr>
          <p:spPr bwMode="auto">
            <a:xfrm>
              <a:off x="6817739" y="5270784"/>
              <a:ext cx="1604962" cy="4795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8" name="Gruppieren 17" hidden="0"/>
            <p:cNvGrpSpPr/>
            <p:nvPr isPhoto="0" userDrawn="0"/>
          </p:nvGrpSpPr>
          <p:grpSpPr bwMode="auto">
            <a:xfrm>
              <a:off x="6921284" y="4990029"/>
              <a:ext cx="174523" cy="280755"/>
              <a:chOff x="4704877" y="3753343"/>
              <a:chExt cx="174523" cy="280755"/>
            </a:xfrm>
          </p:grpSpPr>
          <p:cxnSp>
            <p:nvCxnSpPr>
              <p:cNvPr id="31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9" name="Gruppieren 18" hidden="0"/>
            <p:cNvGrpSpPr/>
            <p:nvPr isPhoto="0" userDrawn="0"/>
          </p:nvGrpSpPr>
          <p:grpSpPr bwMode="auto">
            <a:xfrm>
              <a:off x="7209651" y="4990029"/>
              <a:ext cx="174523" cy="280755"/>
              <a:chOff x="4704877" y="3753343"/>
              <a:chExt cx="174523" cy="280755"/>
            </a:xfrm>
          </p:grpSpPr>
          <p:cxnSp>
            <p:nvCxnSpPr>
              <p:cNvPr id="29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0" name="Gruppieren 19" hidden="0"/>
            <p:cNvGrpSpPr/>
            <p:nvPr isPhoto="0" userDrawn="0"/>
          </p:nvGrpSpPr>
          <p:grpSpPr bwMode="auto">
            <a:xfrm>
              <a:off x="7500601" y="4990029"/>
              <a:ext cx="174523" cy="280755"/>
              <a:chOff x="4704877" y="3753343"/>
              <a:chExt cx="174523" cy="280755"/>
            </a:xfrm>
          </p:grpSpPr>
          <p:cxnSp>
            <p:nvCxnSpPr>
              <p:cNvPr id="27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" name="Gruppieren 20" hidden="0"/>
            <p:cNvGrpSpPr/>
            <p:nvPr isPhoto="0" userDrawn="0"/>
          </p:nvGrpSpPr>
          <p:grpSpPr bwMode="auto">
            <a:xfrm>
              <a:off x="7796132" y="4990029"/>
              <a:ext cx="174523" cy="280755"/>
              <a:chOff x="4704877" y="3753343"/>
              <a:chExt cx="174523" cy="280755"/>
            </a:xfrm>
          </p:grpSpPr>
          <p:cxnSp>
            <p:nvCxnSpPr>
              <p:cNvPr id="25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2" name="Gruppieren 21" hidden="0"/>
            <p:cNvGrpSpPr/>
            <p:nvPr isPhoto="0" userDrawn="0"/>
          </p:nvGrpSpPr>
          <p:grpSpPr bwMode="auto">
            <a:xfrm>
              <a:off x="8100549" y="4990029"/>
              <a:ext cx="174523" cy="280755"/>
              <a:chOff x="4704877" y="3753343"/>
              <a:chExt cx="174523" cy="280755"/>
            </a:xfrm>
          </p:grpSpPr>
          <p:cxnSp>
            <p:nvCxnSpPr>
              <p:cNvPr id="23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4796581" y="3877584"/>
                <a:ext cx="0" cy="15651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376" hidden="0"/>
              <p:cNvSpPr/>
              <p:nvPr isPhoto="0" userDrawn="0"/>
            </p:nvSpPr>
            <p:spPr bwMode="auto">
              <a:xfrm rot="10800000">
                <a:off x="4704877" y="3753343"/>
                <a:ext cx="174523" cy="120838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4" name="Oval 229" hidden="0"/>
            <p:cNvSpPr/>
            <p:nvPr isPhoto="0" userDrawn="0"/>
          </p:nvSpPr>
          <p:spPr bwMode="auto">
            <a:xfrm rot="2582">
              <a:off x="8143628" y="4979206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5" name="Straight Connector 232" hidden="0"/>
            <p:cNvCxnSpPr>
              <a:cxnSpLocks/>
              <a:stCxn id="34" idx="0"/>
            </p:cNvCxnSpPr>
            <p:nvPr isPhoto="0" userDrawn="0"/>
          </p:nvCxnSpPr>
          <p:spPr bwMode="auto">
            <a:xfrm rot="2582" flipV="1">
              <a:off x="8187112" y="4859990"/>
              <a:ext cx="43687" cy="119233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3" hidden="0"/>
            <p:cNvCxnSpPr>
              <a:cxnSpLocks/>
            </p:cNvCxnSpPr>
            <p:nvPr isPhoto="0" userDrawn="0"/>
          </p:nvCxnSpPr>
          <p:spPr bwMode="auto">
            <a:xfrm rot="2582" flipH="1" flipV="1">
              <a:off x="8187008" y="4749567"/>
              <a:ext cx="43687" cy="119234"/>
            </a:xfrm>
            <a:prstGeom prst="line">
              <a:avLst/>
            </a:prstGeom>
            <a:ln w="38100">
              <a:solidFill>
                <a:srgbClr val="5186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231" hidden="0"/>
            <p:cNvSpPr/>
            <p:nvPr isPhoto="0" userDrawn="0"/>
          </p:nvSpPr>
          <p:spPr bwMode="auto">
            <a:xfrm rot="2582">
              <a:off x="8140999" y="4657037"/>
              <a:ext cx="87094" cy="83778"/>
            </a:xfrm>
            <a:prstGeom prst="ellipse">
              <a:avLst/>
            </a:prstGeom>
            <a:solidFill>
              <a:srgbClr val="51866B"/>
            </a:solidFill>
            <a:ln w="38100">
              <a:solidFill>
                <a:srgbClr val="518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8" name="Gruppieren 37" hidden="0"/>
            <p:cNvGrpSpPr/>
            <p:nvPr isPhoto="0" userDrawn="0"/>
          </p:nvGrpSpPr>
          <p:grpSpPr bwMode="auto">
            <a:xfrm rot="12902583">
              <a:off x="7162616" y="4686955"/>
              <a:ext cx="274233" cy="346035"/>
              <a:chOff x="2520640" y="2306000"/>
              <a:chExt cx="274233" cy="346035"/>
            </a:xfrm>
          </p:grpSpPr>
          <p:sp>
            <p:nvSpPr>
              <p:cNvPr id="79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80" name="Straight Connector 232" hidden="0"/>
              <p:cNvCxnSpPr>
                <a:cxnSpLocks/>
                <a:stCxn id="79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9" name="Gruppieren 38" hidden="0"/>
            <p:cNvGrpSpPr/>
            <p:nvPr isPhoto="0" userDrawn="0"/>
          </p:nvGrpSpPr>
          <p:grpSpPr bwMode="auto">
            <a:xfrm rot="12902583">
              <a:off x="7747561" y="4688343"/>
              <a:ext cx="274233" cy="346035"/>
              <a:chOff x="2520640" y="2306000"/>
              <a:chExt cx="274233" cy="346035"/>
            </a:xfrm>
          </p:grpSpPr>
          <p:sp>
            <p:nvSpPr>
              <p:cNvPr id="75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76" name="Straight Connector 232" hidden="0"/>
              <p:cNvCxnSpPr>
                <a:cxnSpLocks/>
                <a:stCxn id="75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0" name="Gruppieren 39" hidden="0"/>
            <p:cNvGrpSpPr/>
            <p:nvPr isPhoto="0" userDrawn="0"/>
          </p:nvGrpSpPr>
          <p:grpSpPr bwMode="auto">
            <a:xfrm rot="12902583">
              <a:off x="7451937" y="4688221"/>
              <a:ext cx="274233" cy="346035"/>
              <a:chOff x="2520640" y="2306000"/>
              <a:chExt cx="274233" cy="346035"/>
            </a:xfrm>
          </p:grpSpPr>
          <p:sp>
            <p:nvSpPr>
              <p:cNvPr id="71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72" name="Straight Connector 232" hidden="0"/>
              <p:cNvCxnSpPr>
                <a:cxnSpLocks/>
                <a:stCxn id="71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1" name="Gruppieren 40" hidden="0"/>
            <p:cNvGrpSpPr/>
            <p:nvPr isPhoto="0" userDrawn="0"/>
          </p:nvGrpSpPr>
          <p:grpSpPr bwMode="auto">
            <a:xfrm rot="12902583">
              <a:off x="6870080" y="4682022"/>
              <a:ext cx="274233" cy="346035"/>
              <a:chOff x="2520640" y="2306000"/>
              <a:chExt cx="274233" cy="346035"/>
            </a:xfrm>
          </p:grpSpPr>
          <p:sp>
            <p:nvSpPr>
              <p:cNvPr id="67" name="Oval 229" hidden="0"/>
              <p:cNvSpPr/>
              <p:nvPr isPhoto="0" userDrawn="0"/>
            </p:nvSpPr>
            <p:spPr bwMode="auto">
              <a:xfrm rot="8699999">
                <a:off x="2520640" y="2306000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68" name="Straight Connector 232" hidden="0"/>
              <p:cNvCxnSpPr>
                <a:cxnSpLocks/>
                <a:stCxn id="67" idx="0"/>
              </p:cNvCxnSpPr>
              <p:nvPr isPhoto="0" userDrawn="0"/>
            </p:nvCxnSpPr>
            <p:spPr bwMode="auto">
              <a:xfrm rot="8699999" flipV="1">
                <a:off x="2582785" y="2383869"/>
                <a:ext cx="43687" cy="119233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33" hidden="0"/>
              <p:cNvCxnSpPr>
                <a:cxnSpLocks/>
              </p:cNvCxnSpPr>
              <p:nvPr isPhoto="0" userDrawn="0"/>
            </p:nvCxnSpPr>
            <p:spPr bwMode="auto">
              <a:xfrm rot="8699999" flipH="1" flipV="1">
                <a:off x="2646274" y="2474214"/>
                <a:ext cx="43687" cy="119234"/>
              </a:xfrm>
              <a:prstGeom prst="line">
                <a:avLst/>
              </a:prstGeom>
              <a:ln w="38100">
                <a:solidFill>
                  <a:srgbClr val="5186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231" hidden="0"/>
              <p:cNvSpPr/>
              <p:nvPr isPhoto="0" userDrawn="0"/>
            </p:nvSpPr>
            <p:spPr bwMode="auto">
              <a:xfrm rot="8699999">
                <a:off x="2707779" y="2568257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4" name="Gruppieren 43" hidden="0"/>
            <p:cNvGrpSpPr/>
            <p:nvPr isPhoto="0" userDrawn="0"/>
          </p:nvGrpSpPr>
          <p:grpSpPr bwMode="auto">
            <a:xfrm rot="5400000">
              <a:off x="7940766" y="4405449"/>
              <a:ext cx="196982" cy="458147"/>
              <a:chOff x="5990506" y="3778767"/>
              <a:chExt cx="123636" cy="415309"/>
            </a:xfrm>
          </p:grpSpPr>
          <p:sp>
            <p:nvSpPr>
              <p:cNvPr id="55" name="Arc 374" hidden="0"/>
              <p:cNvSpPr/>
              <p:nvPr isPhoto="0" userDrawn="0"/>
            </p:nvSpPr>
            <p:spPr bwMode="auto">
              <a:xfrm rot="18035703">
                <a:off x="5997117" y="4077051"/>
                <a:ext cx="158205" cy="75845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56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91812" y="3974526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90506" y="3869323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Arc 376" hidden="0"/>
              <p:cNvSpPr/>
              <p:nvPr isPhoto="0" userDrawn="0"/>
            </p:nvSpPr>
            <p:spPr bwMode="auto">
              <a:xfrm rot="15436141">
                <a:off x="5996679" y="3819948"/>
                <a:ext cx="158205" cy="75844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5" name="Gruppieren 44" hidden="0"/>
            <p:cNvGrpSpPr/>
            <p:nvPr isPhoto="0" userDrawn="0"/>
          </p:nvGrpSpPr>
          <p:grpSpPr bwMode="auto">
            <a:xfrm>
              <a:off x="7496879" y="4231660"/>
              <a:ext cx="178552" cy="498031"/>
              <a:chOff x="5902946" y="3626210"/>
              <a:chExt cx="112069" cy="451464"/>
            </a:xfrm>
          </p:grpSpPr>
          <p:sp>
            <p:nvSpPr>
              <p:cNvPr id="51" name="Arc 374" hidden="0"/>
              <p:cNvSpPr/>
              <p:nvPr isPhoto="0" userDrawn="0"/>
            </p:nvSpPr>
            <p:spPr bwMode="auto">
              <a:xfrm>
                <a:off x="5902946" y="3968135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52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19159" y="3848352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19347" y="3740991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376" hidden="0"/>
              <p:cNvSpPr/>
              <p:nvPr isPhoto="0" userDrawn="0"/>
            </p:nvSpPr>
            <p:spPr bwMode="auto">
              <a:xfrm rot="10800000">
                <a:off x="5905475" y="3626210"/>
                <a:ext cx="109540" cy="109539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3" name="Gruppieren 82" hidden="0"/>
            <p:cNvGrpSpPr/>
            <p:nvPr isPhoto="0" userDrawn="0"/>
          </p:nvGrpSpPr>
          <p:grpSpPr bwMode="auto">
            <a:xfrm rot="5400000">
              <a:off x="7058716" y="4404880"/>
              <a:ext cx="196982" cy="453384"/>
              <a:chOff x="5990506" y="3780926"/>
              <a:chExt cx="123636" cy="410992"/>
            </a:xfrm>
          </p:grpSpPr>
          <p:sp>
            <p:nvSpPr>
              <p:cNvPr id="84" name="Arc 374" hidden="0"/>
              <p:cNvSpPr/>
              <p:nvPr isPhoto="0" userDrawn="0"/>
            </p:nvSpPr>
            <p:spPr bwMode="auto">
              <a:xfrm rot="18035703">
                <a:off x="5997117" y="4074893"/>
                <a:ext cx="158205" cy="75845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85" name="Straight Connector 377" hidden="0"/>
              <p:cNvCxnSpPr>
                <a:cxnSpLocks/>
              </p:cNvCxnSpPr>
              <p:nvPr isPhoto="0" userDrawn="0"/>
            </p:nvCxnSpPr>
            <p:spPr bwMode="auto">
              <a:xfrm flipH="1" flipV="1">
                <a:off x="5991812" y="3974526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378" hidden="0"/>
              <p:cNvCxnSpPr>
                <a:cxnSpLocks/>
              </p:cNvCxnSpPr>
              <p:nvPr isPhoto="0" userDrawn="0"/>
            </p:nvCxnSpPr>
            <p:spPr bwMode="auto">
              <a:xfrm flipV="1">
                <a:off x="5990506" y="3869323"/>
                <a:ext cx="43687" cy="119234"/>
              </a:xfrm>
              <a:prstGeom prst="line">
                <a:avLst/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Arc 376" hidden="0"/>
              <p:cNvSpPr/>
              <p:nvPr isPhoto="0" userDrawn="0"/>
            </p:nvSpPr>
            <p:spPr bwMode="auto">
              <a:xfrm rot="15436141">
                <a:off x="5996679" y="3822107"/>
                <a:ext cx="158205" cy="75844"/>
              </a:xfrm>
              <a:prstGeom prst="arc">
                <a:avLst>
                  <a:gd name="adj1" fmla="val 10745724"/>
                  <a:gd name="adj2" fmla="val 0"/>
                </a:avLst>
              </a:prstGeom>
              <a:ln w="38100">
                <a:solidFill>
                  <a:srgbClr val="3054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99" name="Textfeld 198" hidden="0"/>
            <p:cNvSpPr txBox="1"/>
            <p:nvPr isPhoto="0" userDrawn="0"/>
          </p:nvSpPr>
          <p:spPr bwMode="auto">
            <a:xfrm>
              <a:off x="6832713" y="5752499"/>
              <a:ext cx="1604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MLD @ high T</a:t>
              </a:r>
              <a:endParaRPr/>
            </a:p>
          </p:txBody>
        </p:sp>
        <p:grpSp>
          <p:nvGrpSpPr>
            <p:cNvPr id="219" name="Gruppieren 218" hidden="0"/>
            <p:cNvGrpSpPr/>
            <p:nvPr isPhoto="0" userDrawn="0"/>
          </p:nvGrpSpPr>
          <p:grpSpPr bwMode="auto">
            <a:xfrm rot="814637">
              <a:off x="7662688" y="4856378"/>
              <a:ext cx="200145" cy="370828"/>
              <a:chOff x="5447056" y="4526063"/>
              <a:chExt cx="200145" cy="370828"/>
            </a:xfrm>
          </p:grpSpPr>
          <p:grpSp>
            <p:nvGrpSpPr>
              <p:cNvPr id="220" name="Gruppieren 219" hidden="0"/>
              <p:cNvGrpSpPr/>
              <p:nvPr isPhoto="0" userDrawn="0"/>
            </p:nvGrpSpPr>
            <p:grpSpPr bwMode="auto">
              <a:xfrm rot="14185343">
                <a:off x="5393037" y="4580082"/>
                <a:ext cx="294890" cy="186852"/>
                <a:chOff x="2499983" y="2465183"/>
                <a:chExt cx="294890" cy="186852"/>
              </a:xfrm>
            </p:grpSpPr>
            <p:cxnSp>
              <p:nvCxnSpPr>
                <p:cNvPr id="222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7414655" flipH="1" flipV="1">
                  <a:off x="2517770" y="2447396"/>
                  <a:ext cx="75514" cy="111088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rgbClr val="8CBAA3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35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7414655" flipH="1" flipV="1">
                  <a:off x="2517771" y="2447396"/>
                  <a:ext cx="75514" cy="111088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Oval 229" hidden="0"/>
              <p:cNvSpPr/>
              <p:nvPr isPhoto="0" userDrawn="0"/>
            </p:nvSpPr>
            <p:spPr bwMode="auto">
              <a:xfrm rot="2582">
                <a:off x="5560107" y="4813113"/>
                <a:ext cx="87094" cy="83778"/>
              </a:xfrm>
              <a:prstGeom prst="ellipse">
                <a:avLst/>
              </a:prstGeom>
              <a:solidFill>
                <a:srgbClr val="A0B3A5"/>
              </a:solidFill>
              <a:ln w="38100">
                <a:solidFill>
                  <a:srgbClr val="A0B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6" name="Oval 229" hidden="0"/>
              <p:cNvSpPr/>
              <p:nvPr isPhoto="0" userDrawn="0"/>
            </p:nvSpPr>
            <p:spPr bwMode="auto">
              <a:xfrm rot="2582">
                <a:off x="5560107" y="4813112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25" name="Gruppieren 224" hidden="0"/>
            <p:cNvGrpSpPr/>
            <p:nvPr isPhoto="0" userDrawn="0"/>
          </p:nvGrpSpPr>
          <p:grpSpPr bwMode="auto">
            <a:xfrm rot="21019236">
              <a:off x="7299008" y="4460997"/>
              <a:ext cx="212088" cy="384941"/>
              <a:chOff x="6000484" y="4808786"/>
              <a:chExt cx="212088" cy="384941"/>
            </a:xfrm>
          </p:grpSpPr>
          <p:grpSp>
            <p:nvGrpSpPr>
              <p:cNvPr id="226" name="Gruppieren 225" hidden="0"/>
              <p:cNvGrpSpPr/>
              <p:nvPr isPhoto="0" userDrawn="0"/>
            </p:nvGrpSpPr>
            <p:grpSpPr bwMode="auto">
              <a:xfrm rot="12887131">
                <a:off x="6000484" y="4808786"/>
                <a:ext cx="212088" cy="268166"/>
                <a:chOff x="2582785" y="2383869"/>
                <a:chExt cx="212088" cy="268166"/>
              </a:xfrm>
            </p:grpSpPr>
            <p:cxnSp>
              <p:nvCxnSpPr>
                <p:cNvPr id="228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ln w="38100"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rgbClr val="8CBAA3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33" hidden="0"/>
                <p:cNvCxnSpPr>
                  <a:cxnSpLocks/>
                </p:cNvCxnSpPr>
                <p:nvPr isPhoto="0" userDrawn="0"/>
              </p:nvCxnSpPr>
              <p:spPr bwMode="auto">
                <a:xfrm rot="8699999" flipH="1" flipV="1">
                  <a:off x="2646274" y="2474214"/>
                  <a:ext cx="43687" cy="119234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Oval 231" hidden="0"/>
                <p:cNvSpPr/>
                <p:nvPr isPhoto="0" userDrawn="0"/>
              </p:nvSpPr>
              <p:spPr bwMode="auto">
                <a:xfrm rot="8699999">
                  <a:off x="2707779" y="2568257"/>
                  <a:ext cx="87094" cy="83778"/>
                </a:xfrm>
                <a:prstGeom prst="ellips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37" name="Straight Connector 232" hidden="0"/>
                <p:cNvCxnSpPr>
                  <a:cxnSpLocks/>
                </p:cNvCxnSpPr>
                <p:nvPr isPhoto="0" userDrawn="0"/>
              </p:nvCxnSpPr>
              <p:spPr bwMode="auto">
                <a:xfrm rot="8699999" flipV="1">
                  <a:off x="2582785" y="2383869"/>
                  <a:ext cx="43687" cy="119233"/>
                </a:xfrm>
                <a:prstGeom prst="line">
                  <a:avLst/>
                </a:prstGeom>
                <a:solidFill>
                  <a:srgbClr val="51866B"/>
                </a:solidFill>
                <a:ln w="38100">
                  <a:solidFill>
                    <a:srgbClr val="5186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7" name="Oval 229" hidden="0"/>
              <p:cNvSpPr/>
              <p:nvPr isPhoto="0" userDrawn="0"/>
            </p:nvSpPr>
            <p:spPr bwMode="auto">
              <a:xfrm rot="2582">
                <a:off x="6056371" y="5109949"/>
                <a:ext cx="87094" cy="83778"/>
              </a:xfrm>
              <a:prstGeom prst="ellipse">
                <a:avLst/>
              </a:prstGeom>
              <a:solidFill>
                <a:srgbClr val="A0B3A5"/>
              </a:solidFill>
              <a:ln w="38100">
                <a:solidFill>
                  <a:srgbClr val="A0B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8" name="Oval 229" hidden="0"/>
              <p:cNvSpPr/>
              <p:nvPr isPhoto="0" userDrawn="0"/>
            </p:nvSpPr>
            <p:spPr bwMode="auto">
              <a:xfrm rot="2582">
                <a:off x="6056371" y="5109948"/>
                <a:ext cx="87094" cy="83778"/>
              </a:xfrm>
              <a:prstGeom prst="ellipse">
                <a:avLst/>
              </a:prstGeom>
              <a:solidFill>
                <a:srgbClr val="51866B"/>
              </a:solidFill>
              <a:ln w="38100">
                <a:solidFill>
                  <a:srgbClr val="518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208" name="Gruppieren 207" hidden="0"/>
          <p:cNvGrpSpPr/>
          <p:nvPr isPhoto="0" userDrawn="0"/>
        </p:nvGrpSpPr>
        <p:grpSpPr bwMode="auto">
          <a:xfrm>
            <a:off x="4789548" y="3972516"/>
            <a:ext cx="3725802" cy="2132750"/>
            <a:chOff x="4771076" y="4036290"/>
            <a:chExt cx="3725802" cy="2132750"/>
          </a:xfrm>
        </p:grpSpPr>
        <p:pic>
          <p:nvPicPr>
            <p:cNvPr id="204" name="Grafik 203" hidden="0"/>
            <p:cNvPicPr>
              <a:picLocks noChangeAspect="1"/>
            </p:cNvPicPr>
            <p:nvPr isPhoto="0" userDrawn="0"/>
          </p:nvPicPr>
          <p:blipFill>
            <a:blip r:embed="rId3"/>
            <a:srcRect l="10763" t="12256" r="13198" b="32218"/>
            <a:stretch/>
          </p:blipFill>
          <p:spPr bwMode="auto">
            <a:xfrm>
              <a:off x="4771076" y="4128105"/>
              <a:ext cx="3651625" cy="2040935"/>
            </a:xfrm>
            <a:prstGeom prst="rect">
              <a:avLst/>
            </a:prstGeom>
          </p:spPr>
        </p:pic>
        <p:sp>
          <p:nvSpPr>
            <p:cNvPr id="206" name="Textfeld 205" hidden="0"/>
            <p:cNvSpPr txBox="1"/>
            <p:nvPr isPhoto="0" userDrawn="0"/>
          </p:nvSpPr>
          <p:spPr bwMode="auto">
            <a:xfrm>
              <a:off x="6841710" y="4169704"/>
              <a:ext cx="1580991" cy="3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de-DE" sz="1600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MLD @ 125 °C</a:t>
              </a:r>
              <a:endParaRPr/>
            </a:p>
          </p:txBody>
        </p:sp>
        <p:sp>
          <p:nvSpPr>
            <p:cNvPr id="207" name="Rechteck 206" hidden="0"/>
            <p:cNvSpPr/>
            <p:nvPr isPhoto="0" userDrawn="0"/>
          </p:nvSpPr>
          <p:spPr bwMode="auto">
            <a:xfrm>
              <a:off x="7652930" y="4036290"/>
              <a:ext cx="843948" cy="139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</p:spPr>
        <p:txBody>
          <a:bodyPr/>
          <a:lstStyle/>
          <a:p>
            <a:pPr>
              <a:defRPr/>
            </a:pPr>
            <a:r>
              <a:rPr lang="de-AT"/>
              <a:t>Story 2: </a:t>
            </a:r>
            <a:r>
              <a:rPr lang="de-AT"/>
              <a:t>Conclusion</a:t>
            </a:r>
            <a:endParaRPr lang="de-AT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31</a:t>
            </a:fld>
            <a:endParaRPr lang="de-AT"/>
          </a:p>
        </p:txBody>
      </p:sp>
      <p:sp>
        <p:nvSpPr>
          <p:cNvPr id="9" name="Textfeld 8" hidden="0"/>
          <p:cNvSpPr txBox="1"/>
          <p:nvPr isPhoto="0" userDrawn="0"/>
        </p:nvSpPr>
        <p:spPr bwMode="auto">
          <a:xfrm>
            <a:off x="1056368" y="1359597"/>
            <a:ext cx="67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Porosity of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ZnO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can be tuned via </a:t>
            </a: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calcination temperature.</a:t>
            </a:r>
            <a:endParaRPr/>
          </a:p>
        </p:txBody>
      </p:sp>
      <p:sp>
        <p:nvSpPr>
          <p:cNvPr id="15" name="Textfeld 14" hidden="0"/>
          <p:cNvSpPr txBox="1"/>
          <p:nvPr isPhoto="0" userDrawn="0"/>
        </p:nvSpPr>
        <p:spPr bwMode="auto">
          <a:xfrm>
            <a:off x="1056368" y="1884167"/>
            <a:ext cx="67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MLD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deposition temperature 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also influences the porosity.</a:t>
            </a:r>
            <a:endParaRPr/>
          </a:p>
        </p:txBody>
      </p:sp>
      <p:sp>
        <p:nvSpPr>
          <p:cNvPr id="16" name="Textfeld 15" hidden="0"/>
          <p:cNvSpPr txBox="1"/>
          <p:nvPr isPhoto="0" userDrawn="0"/>
        </p:nvSpPr>
        <p:spPr bwMode="auto">
          <a:xfrm>
            <a:off x="1056368" y="2470348"/>
            <a:ext cx="67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Open porosity of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up to 24% 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could be achieved.</a:t>
            </a:r>
            <a:endParaRPr/>
          </a:p>
        </p:txBody>
      </p:sp>
      <p:pic>
        <p:nvPicPr>
          <p:cNvPr id="19" name="Grafik 18" hidden="0"/>
          <p:cNvPicPr>
            <a:picLocks noChangeAspect="1"/>
          </p:cNvPicPr>
          <p:nvPr isPhoto="0" userDrawn="0"/>
        </p:nvPicPr>
        <p:blipFill>
          <a:blip r:embed="rId2"/>
          <a:srcRect l="10764" t="34180" r="12920" b="7314"/>
          <a:stretch/>
        </p:blipFill>
        <p:spPr bwMode="auto">
          <a:xfrm>
            <a:off x="1888968" y="3300850"/>
            <a:ext cx="4739048" cy="2780704"/>
          </a:xfrm>
          <a:prstGeom prst="rect">
            <a:avLst/>
          </a:prstGeom>
        </p:spPr>
      </p:pic>
      <p:pic>
        <p:nvPicPr>
          <p:cNvPr id="21" name="Grafik 20" hidden="0"/>
          <p:cNvPicPr>
            <a:picLocks noChangeAspect="1"/>
          </p:cNvPicPr>
          <p:nvPr isPhoto="0" userDrawn="0"/>
        </p:nvPicPr>
        <p:blipFill>
          <a:blip r:embed="rId3"/>
          <a:srcRect l="14598" t="1785" r="67796" b="91214"/>
          <a:stretch/>
        </p:blipFill>
        <p:spPr bwMode="auto">
          <a:xfrm>
            <a:off x="2443426" y="3456993"/>
            <a:ext cx="1019629" cy="685800"/>
          </a:xfrm>
          <a:prstGeom prst="rect">
            <a:avLst/>
          </a:prstGeom>
        </p:spPr>
      </p:pic>
      <p:sp>
        <p:nvSpPr>
          <p:cNvPr id="22" name="Textfeld 21" hidden="0"/>
          <p:cNvSpPr txBox="1"/>
          <p:nvPr isPhoto="0" userDrawn="0"/>
        </p:nvSpPr>
        <p:spPr bwMode="auto">
          <a:xfrm>
            <a:off x="4865916" y="5256629"/>
            <a:ext cx="1885545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de-DE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MLD @ 125°C</a:t>
            </a:r>
            <a:endParaRPr lang="de-AT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Take-Home Message</a:t>
            </a:r>
            <a:endParaRPr/>
          </a:p>
        </p:txBody>
      </p:sp>
      <p:sp>
        <p:nvSpPr>
          <p:cNvPr id="8" name="Foliennummernplatzhalter 7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32</a:t>
            </a:fld>
            <a:endParaRPr lang="en-GB"/>
          </a:p>
        </p:txBody>
      </p:sp>
      <p:pic>
        <p:nvPicPr>
          <p:cNvPr id="6" name="Grafik 5" hidden="0"/>
          <p:cNvPicPr>
            <a:picLocks noChangeAspect="1"/>
          </p:cNvPicPr>
          <p:nvPr isPhoto="0" userDrawn="0"/>
        </p:nvPicPr>
        <p:blipFill>
          <a:blip r:embed="rId2"/>
          <a:srcRect l="0" t="7761" r="0" b="0"/>
          <a:stretch/>
        </p:blipFill>
        <p:spPr bwMode="auto">
          <a:xfrm>
            <a:off x="577456" y="4060944"/>
            <a:ext cx="1976220" cy="1822837"/>
          </a:xfrm>
          <a:prstGeom prst="rect">
            <a:avLst/>
          </a:prstGeom>
        </p:spPr>
      </p:pic>
      <p:grpSp>
        <p:nvGrpSpPr>
          <p:cNvPr id="10" name="Gruppieren 9" hidden="0"/>
          <p:cNvGrpSpPr/>
          <p:nvPr isPhoto="0" userDrawn="0"/>
        </p:nvGrpSpPr>
        <p:grpSpPr bwMode="auto">
          <a:xfrm>
            <a:off x="2668835" y="3969116"/>
            <a:ext cx="2067866" cy="1931080"/>
            <a:chOff x="754144" y="1259140"/>
            <a:chExt cx="2339585" cy="2184825"/>
          </a:xfrm>
        </p:grpSpPr>
        <p:pic>
          <p:nvPicPr>
            <p:cNvPr id="12" name="Grafik 11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987285" y="1259140"/>
              <a:ext cx="2106444" cy="2106444"/>
            </a:xfrm>
            <a:prstGeom prst="rect">
              <a:avLst/>
            </a:prstGeom>
          </p:spPr>
        </p:pic>
        <p:sp>
          <p:nvSpPr>
            <p:cNvPr id="13" name="Rechteck 12" hidden="0"/>
            <p:cNvSpPr/>
            <p:nvPr isPhoto="0" userDrawn="0"/>
          </p:nvSpPr>
          <p:spPr bwMode="auto">
            <a:xfrm>
              <a:off x="754144" y="3190651"/>
              <a:ext cx="593889" cy="253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14" name="Gruppieren 13" hidden="0"/>
          <p:cNvGrpSpPr/>
          <p:nvPr isPhoto="0" userDrawn="0"/>
        </p:nvGrpSpPr>
        <p:grpSpPr bwMode="auto">
          <a:xfrm>
            <a:off x="5186562" y="4512404"/>
            <a:ext cx="3341328" cy="922852"/>
            <a:chOff x="950404" y="2052581"/>
            <a:chExt cx="6787179" cy="1968759"/>
          </a:xfrm>
        </p:grpSpPr>
        <p:grpSp>
          <p:nvGrpSpPr>
            <p:cNvPr id="15" name="Gruppieren 14" hidden="0"/>
            <p:cNvGrpSpPr/>
            <p:nvPr isPhoto="0" userDrawn="0"/>
          </p:nvGrpSpPr>
          <p:grpSpPr bwMode="auto">
            <a:xfrm>
              <a:off x="950404" y="2052581"/>
              <a:ext cx="6787179" cy="1968759"/>
              <a:chOff x="944767" y="2052581"/>
              <a:chExt cx="6787179" cy="1968759"/>
            </a:xfrm>
          </p:grpSpPr>
          <p:sp>
            <p:nvSpPr>
              <p:cNvPr id="60" name="Rechteck 59" hidden="0"/>
              <p:cNvSpPr/>
              <p:nvPr isPhoto="0" userDrawn="0"/>
            </p:nvSpPr>
            <p:spPr bwMode="auto">
              <a:xfrm>
                <a:off x="1156996" y="2799184"/>
                <a:ext cx="1548882" cy="73711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61" name="Rechteck 60" hidden="0"/>
              <p:cNvSpPr/>
              <p:nvPr isPhoto="0" userDrawn="0"/>
            </p:nvSpPr>
            <p:spPr bwMode="auto">
              <a:xfrm>
                <a:off x="6008914" y="2799184"/>
                <a:ext cx="1548882" cy="73711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62" name="Rechteck: abgerundete Ecken 61" hidden="0"/>
              <p:cNvSpPr/>
              <p:nvPr isPhoto="0" userDrawn="0"/>
            </p:nvSpPr>
            <p:spPr bwMode="auto">
              <a:xfrm>
                <a:off x="2528596" y="2052581"/>
                <a:ext cx="3657600" cy="196875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63" name="Rechteck 62" hidden="0"/>
              <p:cNvSpPr/>
              <p:nvPr isPhoto="0" userDrawn="0"/>
            </p:nvSpPr>
            <p:spPr bwMode="auto">
              <a:xfrm>
                <a:off x="5826169" y="2839720"/>
                <a:ext cx="1905776" cy="66040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64" name="Rechteck 63" hidden="0"/>
              <p:cNvSpPr/>
              <p:nvPr isPhoto="0" userDrawn="0"/>
            </p:nvSpPr>
            <p:spPr bwMode="auto">
              <a:xfrm>
                <a:off x="944767" y="2837542"/>
                <a:ext cx="1771020" cy="66040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</p:grpSp>
        <p:sp>
          <p:nvSpPr>
            <p:cNvPr id="16" name="Rechteck 15" hidden="0"/>
            <p:cNvSpPr/>
            <p:nvPr isPhoto="0" userDrawn="0"/>
          </p:nvSpPr>
          <p:spPr bwMode="auto">
            <a:xfrm>
              <a:off x="3582955" y="3638862"/>
              <a:ext cx="1548882" cy="2799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7" name="Pfeil nach unten 28" hidden="0"/>
            <p:cNvSpPr/>
            <p:nvPr isPhoto="0" userDrawn="0"/>
          </p:nvSpPr>
          <p:spPr bwMode="auto">
            <a:xfrm rot="16199999">
              <a:off x="1769040" y="2661438"/>
              <a:ext cx="284671" cy="102367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Pfeil nach unten 28" hidden="0"/>
            <p:cNvSpPr/>
            <p:nvPr isPhoto="0" userDrawn="0"/>
          </p:nvSpPr>
          <p:spPr bwMode="auto">
            <a:xfrm rot="16199999">
              <a:off x="6645726" y="2661438"/>
              <a:ext cx="284671" cy="102367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2" name="Gruppieren 21" hidden="0"/>
            <p:cNvGrpSpPr/>
            <p:nvPr isPhoto="0" userDrawn="0"/>
          </p:nvGrpSpPr>
          <p:grpSpPr bwMode="auto">
            <a:xfrm>
              <a:off x="3737778" y="3166663"/>
              <a:ext cx="140801" cy="471716"/>
              <a:chOff x="7307871" y="2779077"/>
              <a:chExt cx="118703" cy="397697"/>
            </a:xfrm>
          </p:grpSpPr>
          <p:sp>
            <p:nvSpPr>
              <p:cNvPr id="57" name="Rechteck 56" hidden="0"/>
              <p:cNvSpPr/>
              <p:nvPr isPhoto="0" userDrawn="0"/>
            </p:nvSpPr>
            <p:spPr bwMode="auto">
              <a:xfrm>
                <a:off x="7332018" y="2996937"/>
                <a:ext cx="70410" cy="179837"/>
              </a:xfrm>
              <a:prstGeom prst="rect">
                <a:avLst/>
              </a:prstGeom>
              <a:solidFill>
                <a:srgbClr val="2D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8" name="Ellipse 57" hidden="0"/>
              <p:cNvSpPr/>
              <p:nvPr isPhoto="0" userDrawn="0"/>
            </p:nvSpPr>
            <p:spPr bwMode="auto">
              <a:xfrm>
                <a:off x="7307871" y="285890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9" name="Ellipse 58" hidden="0"/>
              <p:cNvSpPr/>
              <p:nvPr isPhoto="0" userDrawn="0"/>
            </p:nvSpPr>
            <p:spPr bwMode="auto">
              <a:xfrm>
                <a:off x="7307871" y="2779077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3" name="Gruppieren 22" hidden="0"/>
            <p:cNvGrpSpPr/>
            <p:nvPr isPhoto="0" userDrawn="0"/>
          </p:nvGrpSpPr>
          <p:grpSpPr bwMode="auto">
            <a:xfrm>
              <a:off x="5200645" y="2777875"/>
              <a:ext cx="231977" cy="259085"/>
              <a:chOff x="8448188" y="3687442"/>
              <a:chExt cx="188480" cy="210505"/>
            </a:xfrm>
          </p:grpSpPr>
          <p:sp>
            <p:nvSpPr>
              <p:cNvPr id="54" name="Ellipse 53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5" name="Ellipse 54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Ellipse 55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4" name="Gruppieren 23" hidden="0"/>
            <p:cNvGrpSpPr/>
            <p:nvPr isPhoto="0" userDrawn="0"/>
          </p:nvGrpSpPr>
          <p:grpSpPr bwMode="auto">
            <a:xfrm rot="9027469">
              <a:off x="5777214" y="3129568"/>
              <a:ext cx="231977" cy="259085"/>
              <a:chOff x="8448188" y="3687442"/>
              <a:chExt cx="188480" cy="210505"/>
            </a:xfrm>
          </p:grpSpPr>
          <p:sp>
            <p:nvSpPr>
              <p:cNvPr id="51" name="Ellipse 50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2" name="Ellipse 51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3" name="Ellipse 52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5" name="Gruppieren 24" hidden="0"/>
            <p:cNvGrpSpPr/>
            <p:nvPr isPhoto="0" userDrawn="0"/>
          </p:nvGrpSpPr>
          <p:grpSpPr bwMode="auto">
            <a:xfrm rot="13902228">
              <a:off x="7466580" y="2970347"/>
              <a:ext cx="231977" cy="259085"/>
              <a:chOff x="8448188" y="3687442"/>
              <a:chExt cx="188480" cy="210505"/>
            </a:xfrm>
          </p:grpSpPr>
          <p:sp>
            <p:nvSpPr>
              <p:cNvPr id="48" name="Ellipse 47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9" name="Ellipse 48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0" name="Ellipse 49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6" name="Gruppieren 25" hidden="0"/>
            <p:cNvGrpSpPr/>
            <p:nvPr isPhoto="0" userDrawn="0"/>
          </p:nvGrpSpPr>
          <p:grpSpPr bwMode="auto">
            <a:xfrm>
              <a:off x="4678596" y="3165247"/>
              <a:ext cx="164362" cy="471716"/>
              <a:chOff x="7307871" y="2779077"/>
              <a:chExt cx="138566" cy="397697"/>
            </a:xfrm>
          </p:grpSpPr>
          <p:sp>
            <p:nvSpPr>
              <p:cNvPr id="45" name="Rechteck 44" hidden="0"/>
              <p:cNvSpPr/>
              <p:nvPr isPhoto="0" userDrawn="0"/>
            </p:nvSpPr>
            <p:spPr bwMode="auto">
              <a:xfrm>
                <a:off x="7332018" y="2996937"/>
                <a:ext cx="70410" cy="179837"/>
              </a:xfrm>
              <a:prstGeom prst="rect">
                <a:avLst/>
              </a:prstGeom>
              <a:solidFill>
                <a:srgbClr val="2D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6" name="Ellipse 45" hidden="0"/>
              <p:cNvSpPr/>
              <p:nvPr isPhoto="0" userDrawn="0"/>
            </p:nvSpPr>
            <p:spPr bwMode="auto">
              <a:xfrm>
                <a:off x="7307871" y="285890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7" name="Ellipse 46" hidden="0"/>
              <p:cNvSpPr/>
              <p:nvPr isPhoto="0" userDrawn="0"/>
            </p:nvSpPr>
            <p:spPr bwMode="auto">
              <a:xfrm>
                <a:off x="7378535" y="2779077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7" name="Gruppieren 26" hidden="0"/>
            <p:cNvGrpSpPr/>
            <p:nvPr isPhoto="0" userDrawn="0"/>
          </p:nvGrpSpPr>
          <p:grpSpPr bwMode="auto">
            <a:xfrm>
              <a:off x="4454430" y="3165247"/>
              <a:ext cx="140801" cy="471716"/>
              <a:chOff x="7307871" y="2779077"/>
              <a:chExt cx="118703" cy="397697"/>
            </a:xfrm>
          </p:grpSpPr>
          <p:sp>
            <p:nvSpPr>
              <p:cNvPr id="42" name="Rechteck 41" hidden="0"/>
              <p:cNvSpPr/>
              <p:nvPr isPhoto="0" userDrawn="0"/>
            </p:nvSpPr>
            <p:spPr bwMode="auto">
              <a:xfrm>
                <a:off x="7332018" y="2996937"/>
                <a:ext cx="70410" cy="179837"/>
              </a:xfrm>
              <a:prstGeom prst="rect">
                <a:avLst/>
              </a:prstGeom>
              <a:solidFill>
                <a:srgbClr val="2D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3" name="Ellipse 42" hidden="0"/>
              <p:cNvSpPr/>
              <p:nvPr isPhoto="0" userDrawn="0"/>
            </p:nvSpPr>
            <p:spPr bwMode="auto">
              <a:xfrm>
                <a:off x="7307871" y="285890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" name="Ellipse 43" hidden="0"/>
              <p:cNvSpPr/>
              <p:nvPr isPhoto="0" userDrawn="0"/>
            </p:nvSpPr>
            <p:spPr bwMode="auto">
              <a:xfrm>
                <a:off x="7307871" y="2779077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8" name="Ellipse 27" hidden="0"/>
            <p:cNvSpPr/>
            <p:nvPr isPhoto="0" userDrawn="0"/>
          </p:nvSpPr>
          <p:spPr bwMode="auto">
            <a:xfrm>
              <a:off x="5623632" y="2934437"/>
              <a:ext cx="82508" cy="82508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Ellipse 28" hidden="0"/>
            <p:cNvSpPr/>
            <p:nvPr isPhoto="0" userDrawn="0"/>
          </p:nvSpPr>
          <p:spPr bwMode="auto">
            <a:xfrm>
              <a:off x="7332628" y="3352124"/>
              <a:ext cx="82508" cy="82508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Ellipse 29" hidden="0"/>
            <p:cNvSpPr/>
            <p:nvPr isPhoto="0" userDrawn="0"/>
          </p:nvSpPr>
          <p:spPr bwMode="auto">
            <a:xfrm>
              <a:off x="6025430" y="3033830"/>
              <a:ext cx="82508" cy="82508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echteck 30" hidden="0"/>
            <p:cNvSpPr/>
            <p:nvPr isPhoto="0" userDrawn="0"/>
          </p:nvSpPr>
          <p:spPr bwMode="auto">
            <a:xfrm rot="2179779">
              <a:off x="2592059" y="3188494"/>
              <a:ext cx="83518" cy="213308"/>
            </a:xfrm>
            <a:prstGeom prst="rect">
              <a:avLst/>
            </a:prstGeom>
            <a:solidFill>
              <a:srgbClr val="2D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hteck 31" hidden="0"/>
            <p:cNvSpPr/>
            <p:nvPr isPhoto="0" userDrawn="0"/>
          </p:nvSpPr>
          <p:spPr bwMode="auto">
            <a:xfrm rot="19980321">
              <a:off x="2751035" y="2860119"/>
              <a:ext cx="83518" cy="213308"/>
            </a:xfrm>
            <a:prstGeom prst="rect">
              <a:avLst/>
            </a:prstGeom>
            <a:solidFill>
              <a:srgbClr val="2D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3" name="Gruppieren 32" hidden="0"/>
            <p:cNvGrpSpPr/>
            <p:nvPr isPhoto="0" userDrawn="0"/>
          </p:nvGrpSpPr>
          <p:grpSpPr bwMode="auto">
            <a:xfrm rot="10800000">
              <a:off x="2874752" y="3075976"/>
              <a:ext cx="231977" cy="259085"/>
              <a:chOff x="8448188" y="3687442"/>
              <a:chExt cx="188480" cy="210505"/>
            </a:xfrm>
          </p:grpSpPr>
          <p:sp>
            <p:nvSpPr>
              <p:cNvPr id="39" name="Ellipse 38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" name="Ellipse 39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" name="Ellipse 40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4" name="Rechteck 33" hidden="0"/>
            <p:cNvSpPr/>
            <p:nvPr isPhoto="0" userDrawn="0"/>
          </p:nvSpPr>
          <p:spPr bwMode="auto">
            <a:xfrm rot="20159150">
              <a:off x="976424" y="3003442"/>
              <a:ext cx="83518" cy="213308"/>
            </a:xfrm>
            <a:prstGeom prst="rect">
              <a:avLst/>
            </a:prstGeom>
            <a:solidFill>
              <a:srgbClr val="2D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5" name="Gruppieren 34" hidden="0"/>
            <p:cNvGrpSpPr/>
            <p:nvPr isPhoto="0" userDrawn="0"/>
          </p:nvGrpSpPr>
          <p:grpSpPr bwMode="auto">
            <a:xfrm rot="18901672">
              <a:off x="1083706" y="3236609"/>
              <a:ext cx="231977" cy="259085"/>
              <a:chOff x="8448188" y="3687442"/>
              <a:chExt cx="188480" cy="210505"/>
            </a:xfrm>
          </p:grpSpPr>
          <p:sp>
            <p:nvSpPr>
              <p:cNvPr id="36" name="Ellipse 35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Ellipse 36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Ellipse 37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65" name="Textfeld 64" hidden="0"/>
          <p:cNvSpPr txBox="1"/>
          <p:nvPr isPhoto="0" userDrawn="0"/>
        </p:nvSpPr>
        <p:spPr bwMode="auto">
          <a:xfrm>
            <a:off x="681518" y="1451944"/>
            <a:ext cx="778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High surface area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of porous materials leads to new possibilities.</a:t>
            </a:r>
            <a:endParaRPr lang="en-GB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6" name="Textfeld 65" hidden="0"/>
          <p:cNvSpPr txBox="1"/>
          <p:nvPr isPhoto="0" userDrawn="0"/>
        </p:nvSpPr>
        <p:spPr bwMode="auto">
          <a:xfrm>
            <a:off x="681518" y="2011158"/>
            <a:ext cx="764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Chemical vapor deposition 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well suited to deposit porous materials.</a:t>
            </a:r>
            <a:endParaRPr/>
          </a:p>
        </p:txBody>
      </p:sp>
      <p:sp>
        <p:nvSpPr>
          <p:cNvPr id="67" name="Textfeld 66" hidden="0"/>
          <p:cNvSpPr txBox="1"/>
          <p:nvPr isPhoto="0" userDrawn="0"/>
        </p:nvSpPr>
        <p:spPr bwMode="auto">
          <a:xfrm>
            <a:off x="681518" y="2575943"/>
            <a:ext cx="764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Still a lot of room left to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explore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properties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 and </a:t>
            </a:r>
            <a:r>
              <a:rPr lang="en-GB" b="1">
                <a:solidFill>
                  <a:srgbClr val="525252"/>
                </a:solidFill>
                <a:latin typeface="Arial"/>
                <a:cs typeface="Arial"/>
              </a:rPr>
              <a:t>applications</a:t>
            </a:r>
            <a:r>
              <a:rPr lang="en-GB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/>
          </a:p>
        </p:txBody>
      </p:sp>
      <p:sp>
        <p:nvSpPr>
          <p:cNvPr id="68" name="Textfeld 67" hidden="0"/>
          <p:cNvSpPr txBox="1"/>
          <p:nvPr isPhoto="0" userDrawn="0"/>
        </p:nvSpPr>
        <p:spPr bwMode="auto">
          <a:xfrm>
            <a:off x="1139759" y="3604868"/>
            <a:ext cx="6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ZnO</a:t>
            </a:r>
            <a:endParaRPr lang="en-GB">
              <a:solidFill>
                <a:schemeClr val="accent3">
                  <a:lumMod val="50000"/>
                </a:schemeClr>
              </a:solidFill>
              <a:latin typeface="Arial  "/>
              <a:cs typeface="Arial"/>
            </a:endParaRPr>
          </a:p>
        </p:txBody>
      </p:sp>
      <p:sp>
        <p:nvSpPr>
          <p:cNvPr id="69" name="Textfeld 68" hidden="0"/>
          <p:cNvSpPr txBox="1"/>
          <p:nvPr isPhoto="0" userDrawn="0"/>
        </p:nvSpPr>
        <p:spPr bwMode="auto">
          <a:xfrm>
            <a:off x="3397181" y="3604868"/>
            <a:ext cx="81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ZIF-8</a:t>
            </a:r>
            <a:endParaRPr/>
          </a:p>
        </p:txBody>
      </p:sp>
      <p:sp>
        <p:nvSpPr>
          <p:cNvPr id="70" name="Textfeld 69" hidden="0"/>
          <p:cNvSpPr txBox="1"/>
          <p:nvPr isPhoto="0" userDrawn="0"/>
        </p:nvSpPr>
        <p:spPr bwMode="auto">
          <a:xfrm>
            <a:off x="5506079" y="4021626"/>
            <a:ext cx="300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rPr>
              <a:t>chemical vapor deposition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Thank</a:t>
            </a:r>
            <a:r>
              <a:rPr lang="de-DE"/>
              <a:t> </a:t>
            </a:r>
            <a:r>
              <a:rPr lang="de-DE"/>
              <a:t>You</a:t>
            </a:r>
            <a:r>
              <a:rPr lang="de-DE"/>
              <a:t>!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41FB375E-F04A-49FC-A3F1-144AC7111904}" type="slidenum">
              <a:rPr lang="en-GB"/>
              <a:t>33</a:t>
            </a:fld>
            <a:endParaRPr lang="en-GB"/>
          </a:p>
        </p:txBody>
      </p:sp>
      <p:pic>
        <p:nvPicPr>
          <p:cNvPr id="5" name="Grafik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678911" y="1219869"/>
            <a:ext cx="4128393" cy="3193054"/>
          </a:xfrm>
          <a:prstGeom prst="rect">
            <a:avLst/>
          </a:prstGeom>
        </p:spPr>
      </p:pic>
      <p:sp>
        <p:nvSpPr>
          <p:cNvPr id="7" name="TextBox 1" hidden="0"/>
          <p:cNvSpPr txBox="1"/>
          <p:nvPr isPhoto="0" userDrawn="0"/>
        </p:nvSpPr>
        <p:spPr bwMode="auto">
          <a:xfrm>
            <a:off x="178408" y="3035488"/>
            <a:ext cx="275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Prof. Roland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Resel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 &amp;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group</a:t>
            </a:r>
            <a:endParaRPr lang="de-AT" sz="1400" b="1">
              <a:solidFill>
                <a:srgbClr val="525252"/>
              </a:solidFill>
              <a:latin typeface="Arial"/>
              <a:cs typeface="Arial"/>
            </a:endParaRPr>
          </a:p>
        </p:txBody>
      </p:sp>
      <p:pic>
        <p:nvPicPr>
          <p:cNvPr id="8" name="Grafik 7" hidden="0"/>
          <p:cNvPicPr>
            <a:picLocks noChangeAspect="1"/>
          </p:cNvPicPr>
          <p:nvPr isPhoto="0" userDrawn="0"/>
        </p:nvPicPr>
        <p:blipFill>
          <a:blip r:embed="rId3"/>
          <a:srcRect l="0" t="21035" r="0" b="12354"/>
          <a:stretch/>
        </p:blipFill>
        <p:spPr bwMode="auto">
          <a:xfrm>
            <a:off x="271223" y="4087735"/>
            <a:ext cx="4128392" cy="2062481"/>
          </a:xfrm>
          <a:prstGeom prst="rect">
            <a:avLst/>
          </a:prstGeom>
        </p:spPr>
      </p:pic>
      <p:pic>
        <p:nvPicPr>
          <p:cNvPr id="9" name="Grafik 8" hidden="0"/>
          <p:cNvPicPr>
            <a:picLocks noChangeAspect="1"/>
          </p:cNvPicPr>
          <p:nvPr isPhoto="0" userDrawn="0"/>
        </p:nvPicPr>
        <p:blipFill>
          <a:blip r:embed="rId4"/>
          <a:srcRect l="13354" t="0" r="11168" b="0"/>
          <a:stretch/>
        </p:blipFill>
        <p:spPr bwMode="auto">
          <a:xfrm>
            <a:off x="267470" y="3816149"/>
            <a:ext cx="726744" cy="962850"/>
          </a:xfrm>
          <a:prstGeom prst="rect">
            <a:avLst/>
          </a:prstGeom>
        </p:spPr>
      </p:pic>
      <p:sp>
        <p:nvSpPr>
          <p:cNvPr id="10" name="TextBox 1" hidden="0"/>
          <p:cNvSpPr txBox="1"/>
          <p:nvPr isPhoto="0" userDrawn="0"/>
        </p:nvSpPr>
        <p:spPr bwMode="auto">
          <a:xfrm>
            <a:off x="2044757" y="3806722"/>
            <a:ext cx="2486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Prof. Rob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Ameloot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 &amp;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group</a:t>
            </a:r>
            <a:endParaRPr lang="de-AT" sz="1400" b="1">
              <a:solidFill>
                <a:srgbClr val="525252"/>
              </a:solidFill>
              <a:latin typeface="Arial"/>
              <a:cs typeface="Arial"/>
            </a:endParaRPr>
          </a:p>
        </p:txBody>
      </p:sp>
      <p:sp>
        <p:nvSpPr>
          <p:cNvPr id="11" name="TextBox 6" hidden="0"/>
          <p:cNvSpPr txBox="1"/>
          <p:nvPr isPhoto="0" userDrawn="0"/>
        </p:nvSpPr>
        <p:spPr bwMode="auto">
          <a:xfrm>
            <a:off x="5952831" y="4369721"/>
            <a:ext cx="3037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Prof. Anna Maria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Coclite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 &amp;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group</a:t>
            </a:r>
            <a:endParaRPr lang="de-AT" sz="1400" b="1">
              <a:solidFill>
                <a:srgbClr val="525252"/>
              </a:solidFill>
              <a:latin typeface="Arial"/>
              <a:cs typeface="Arial"/>
            </a:endParaRPr>
          </a:p>
        </p:txBody>
      </p:sp>
      <p:pic>
        <p:nvPicPr>
          <p:cNvPr id="12" name="Grafik 11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678911" y="4694181"/>
            <a:ext cx="1926604" cy="1456035"/>
          </a:xfrm>
          <a:prstGeom prst="rect">
            <a:avLst/>
          </a:prstGeom>
        </p:spPr>
      </p:pic>
      <p:sp>
        <p:nvSpPr>
          <p:cNvPr id="13" name="TextBox 6" hidden="0"/>
          <p:cNvSpPr txBox="1"/>
          <p:nvPr isPhoto="0" userDrawn="0"/>
        </p:nvSpPr>
        <p:spPr bwMode="auto">
          <a:xfrm>
            <a:off x="6571052" y="5399436"/>
            <a:ext cx="142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LEAD </a:t>
            </a: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lang="de-AT" sz="1400" b="1">
              <a:solidFill>
                <a:srgbClr val="525252"/>
              </a:solidFill>
              <a:latin typeface="Arial"/>
              <a:cs typeface="Arial"/>
            </a:endParaRPr>
          </a:p>
        </p:txBody>
      </p:sp>
      <p:sp>
        <p:nvSpPr>
          <p:cNvPr id="14" name="TextBox 6" hidden="0"/>
          <p:cNvSpPr txBox="1"/>
          <p:nvPr isPhoto="0" userDrawn="0"/>
        </p:nvSpPr>
        <p:spPr bwMode="auto">
          <a:xfrm>
            <a:off x="7186781" y="4630532"/>
            <a:ext cx="172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annacoclite.com</a:t>
            </a:r>
            <a:endParaRPr/>
          </a:p>
        </p:txBody>
      </p:sp>
      <p:sp>
        <p:nvSpPr>
          <p:cNvPr id="15" name="TextBox 1" hidden="0"/>
          <p:cNvSpPr txBox="1"/>
          <p:nvPr isPhoto="0" userDrawn="0"/>
        </p:nvSpPr>
        <p:spPr bwMode="auto">
          <a:xfrm>
            <a:off x="178408" y="3291588"/>
            <a:ext cx="275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525252"/>
                </a:solidFill>
                <a:latin typeface="Arial"/>
                <a:cs typeface="Arial"/>
              </a:rPr>
              <a:t>if.tugraz</a:t>
            </a:r>
            <a:r>
              <a:rPr lang="de-DE" sz="1400" b="1">
                <a:solidFill>
                  <a:srgbClr val="525252"/>
                </a:solidFill>
                <a:latin typeface="Arial"/>
                <a:cs typeface="Arial"/>
              </a:rPr>
              <a:t>/</a:t>
            </a:r>
            <a:r>
              <a:rPr lang="de-DE" sz="1400" b="1">
                <a:solidFill>
                  <a:srgbClr val="525252"/>
                </a:solidFill>
                <a:latin typeface="Arial"/>
                <a:cs typeface="Arial"/>
              </a:rPr>
              <a:t>users</a:t>
            </a:r>
            <a:r>
              <a:rPr lang="de-DE" sz="1400" b="1">
                <a:solidFill>
                  <a:srgbClr val="525252"/>
                </a:solidFill>
                <a:latin typeface="Arial"/>
                <a:cs typeface="Arial"/>
              </a:rPr>
              <a:t>/</a:t>
            </a:r>
            <a:r>
              <a:rPr lang="de-DE" sz="1400" b="1">
                <a:solidFill>
                  <a:srgbClr val="525252"/>
                </a:solidFill>
                <a:latin typeface="Arial"/>
                <a:cs typeface="Arial"/>
              </a:rPr>
              <a:t>resel</a:t>
            </a:r>
            <a:endParaRPr lang="de-AT" sz="1400" b="1">
              <a:solidFill>
                <a:srgbClr val="525252"/>
              </a:solidFill>
              <a:latin typeface="Arial"/>
              <a:cs typeface="Arial"/>
            </a:endParaRPr>
          </a:p>
        </p:txBody>
      </p:sp>
      <p:sp>
        <p:nvSpPr>
          <p:cNvPr id="16" name="TextBox 6" hidden="0"/>
          <p:cNvSpPr txBox="1"/>
          <p:nvPr isPhoto="0" userDrawn="0"/>
        </p:nvSpPr>
        <p:spPr bwMode="auto">
          <a:xfrm>
            <a:off x="2772465" y="3557656"/>
            <a:ext cx="172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amelootgroup.org</a:t>
            </a:r>
            <a:endParaRPr/>
          </a:p>
        </p:txBody>
      </p:sp>
      <p:sp>
        <p:nvSpPr>
          <p:cNvPr id="17" name="TextBox 6" hidden="0"/>
          <p:cNvSpPr txBox="1"/>
          <p:nvPr isPhoto="0" userDrawn="0"/>
        </p:nvSpPr>
        <p:spPr bwMode="auto">
          <a:xfrm>
            <a:off x="6588283" y="5664618"/>
            <a:ext cx="153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sz="1400" b="1">
                <a:solidFill>
                  <a:srgbClr val="525252"/>
                </a:solidFill>
                <a:latin typeface="Arial"/>
                <a:cs typeface="Arial"/>
              </a:rPr>
              <a:t>www.tugraz.at/projekte/pmw</a:t>
            </a:r>
            <a:endParaRPr/>
          </a:p>
        </p:txBody>
      </p:sp>
      <p:pic>
        <p:nvPicPr>
          <p:cNvPr id="18" name="Grafik 17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271223" y="1222205"/>
            <a:ext cx="3892731" cy="1830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 hidden="0"/>
          <p:cNvSpPr txBox="1"/>
          <p:nvPr isPhoto="0" userDrawn="0"/>
        </p:nvSpPr>
        <p:spPr bwMode="auto">
          <a:xfrm>
            <a:off x="2158960" y="3515533"/>
            <a:ext cx="6494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chemeClr val="bg1"/>
                </a:solidFill>
                <a:latin typeface="Arial Black"/>
              </a:rPr>
              <a:t>Thank you for your</a:t>
            </a:r>
            <a:endParaRPr/>
          </a:p>
          <a:p>
            <a:pPr algn="ctr">
              <a:defRPr/>
            </a:pPr>
            <a:r>
              <a:rPr lang="en-US" sz="3000" b="1">
                <a:solidFill>
                  <a:schemeClr val="bg1"/>
                </a:solidFill>
                <a:latin typeface="Arial Black"/>
              </a:rPr>
              <a:t>attention!</a:t>
            </a:r>
            <a:endParaRPr/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3849293" y="5623607"/>
            <a:ext cx="3018037" cy="3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AT" sz="1450" u="sng">
                <a:solidFill>
                  <a:schemeClr val="bg1"/>
                </a:solidFill>
                <a:latin typeface="Arial  "/>
              </a:rPr>
              <a:t>Marianne Kräuter</a:t>
            </a:r>
            <a:endParaRPr lang="de-AT" sz="1450">
              <a:solidFill>
                <a:schemeClr val="bg1"/>
              </a:solidFill>
              <a:latin typeface="Arial  "/>
            </a:endParaRPr>
          </a:p>
        </p:txBody>
      </p:sp>
      <p:sp>
        <p:nvSpPr>
          <p:cNvPr id="8" name="Rectangle 2" hidden="0"/>
          <p:cNvSpPr/>
          <p:nvPr isPhoto="0" userDrawn="0"/>
        </p:nvSpPr>
        <p:spPr bwMode="auto">
          <a:xfrm>
            <a:off x="3811970" y="5911085"/>
            <a:ext cx="3084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marianne.kraeuter@tugraz.at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Setting </a:t>
            </a:r>
            <a:r>
              <a:rPr lang="de-AT"/>
              <a:t>the</a:t>
            </a:r>
            <a:r>
              <a:rPr lang="de-AT"/>
              <a:t> Stage</a:t>
            </a:r>
            <a:endParaRPr/>
          </a:p>
        </p:txBody>
      </p:sp>
      <p:sp>
        <p:nvSpPr>
          <p:cNvPr id="5" name="Textfeld 4" hidden="0"/>
          <p:cNvSpPr txBox="1"/>
          <p:nvPr isPhoto="0" userDrawn="0"/>
        </p:nvSpPr>
        <p:spPr bwMode="auto">
          <a:xfrm>
            <a:off x="956512" y="4804973"/>
            <a:ext cx="2437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ZIF-8</a:t>
            </a:r>
            <a:endParaRPr/>
          </a:p>
          <a:p>
            <a:pPr algn="ctr">
              <a:spcAft>
                <a:spcPts val="600"/>
              </a:spcAft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de-DE" b="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Arial"/>
                        </a:rPr>
                        <m:t> </m:t>
                      </m:r>
                    </m:oMath>
                  </m:oMathPara>
                </a14:m>
              </mc:Choice>
              <mc:Fallback/>
            </mc:AlternateContent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Zn(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mIM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r>
              <a:rPr lang="en-GB" baseline="-25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endParaRPr/>
          </a:p>
          <a:p>
            <a:pPr algn="ctr">
              <a:spcAft>
                <a:spcPts val="600"/>
              </a:spcAft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lang="en-GB" baseline="-25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6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lang="en-GB" baseline="-25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6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lang="en-GB" baseline="-25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Zn</a:t>
            </a:r>
            <a:endParaRPr/>
          </a:p>
        </p:txBody>
      </p:sp>
      <p:grpSp>
        <p:nvGrpSpPr>
          <p:cNvPr id="6" name="Gruppieren 5" hidden="0"/>
          <p:cNvGrpSpPr/>
          <p:nvPr isPhoto="0" userDrawn="0"/>
        </p:nvGrpSpPr>
        <p:grpSpPr bwMode="auto">
          <a:xfrm>
            <a:off x="449116" y="2018450"/>
            <a:ext cx="3022471" cy="2921981"/>
            <a:chOff x="1979776" y="1351867"/>
            <a:chExt cx="2339585" cy="2261799"/>
          </a:xfrm>
        </p:grpSpPr>
        <p:grpSp>
          <p:nvGrpSpPr>
            <p:cNvPr id="7" name="Gruppieren 6" hidden="0"/>
            <p:cNvGrpSpPr/>
            <p:nvPr isPhoto="0" userDrawn="0"/>
          </p:nvGrpSpPr>
          <p:grpSpPr bwMode="auto">
            <a:xfrm>
              <a:off x="1979776" y="1351867"/>
              <a:ext cx="2339585" cy="2184825"/>
              <a:chOff x="754144" y="1259140"/>
              <a:chExt cx="2339585" cy="2184825"/>
            </a:xfrm>
          </p:grpSpPr>
          <p:pic>
            <p:nvPicPr>
              <p:cNvPr id="9" name="Grafik 8" hidden="0"/>
              <p:cNvPicPr>
                <a:picLocks noChangeAspect="1"/>
              </p:cNvPicPr>
              <p:nvPr isPhoto="0" userDrawn="0"/>
            </p:nvPicPr>
            <p:blipFill>
              <a:blip r:embed="rId2"/>
              <a:stretch/>
            </p:blipFill>
            <p:spPr bwMode="auto">
              <a:xfrm>
                <a:off x="987285" y="1259140"/>
                <a:ext cx="2106444" cy="2106444"/>
              </a:xfrm>
              <a:prstGeom prst="rect">
                <a:avLst/>
              </a:prstGeom>
            </p:spPr>
          </p:pic>
          <p:sp>
            <p:nvSpPr>
              <p:cNvPr id="10" name="Rechteck 9" hidden="0"/>
              <p:cNvSpPr/>
              <p:nvPr isPhoto="0" userDrawn="0"/>
            </p:nvSpPr>
            <p:spPr bwMode="auto">
              <a:xfrm>
                <a:off x="754144" y="3190651"/>
                <a:ext cx="593889" cy="253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</p:grpSp>
        <p:sp>
          <p:nvSpPr>
            <p:cNvPr id="8" name="Textfeld 7" hidden="0"/>
            <p:cNvSpPr txBox="1"/>
            <p:nvPr isPhoto="0" userDrawn="0"/>
          </p:nvSpPr>
          <p:spPr bwMode="auto">
            <a:xfrm>
              <a:off x="3802599" y="3244334"/>
              <a:ext cx="356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*</a:t>
              </a:r>
              <a:endParaRPr/>
            </a:p>
          </p:txBody>
        </p:sp>
      </p:grpSp>
      <p:sp>
        <p:nvSpPr>
          <p:cNvPr id="11" name="Textfeld 10" hidden="0"/>
          <p:cNvSpPr txBox="1"/>
          <p:nvPr isPhoto="0" userDrawn="0"/>
        </p:nvSpPr>
        <p:spPr bwMode="auto">
          <a:xfrm>
            <a:off x="3667992" y="6267778"/>
            <a:ext cx="445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* Hara N. (2016) ZIF-8 Membrane. In: </a:t>
            </a: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Drioli</a:t>
            </a: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E., </a:t>
            </a: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Giorno</a:t>
            </a: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L. (eds)</a:t>
            </a:r>
            <a:endParaRPr/>
          </a:p>
          <a:p>
            <a:pPr>
              <a:defRPr/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  Encyclopedia of Membranes. Springer, Berlin, Heidelberg</a:t>
            </a:r>
            <a:endParaRPr lang="de-AT" sz="12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feld 11" hidden="0"/>
          <p:cNvSpPr txBox="1"/>
          <p:nvPr isPhoto="0" userDrawn="0"/>
        </p:nvSpPr>
        <p:spPr bwMode="auto">
          <a:xfrm>
            <a:off x="4303012" y="2792976"/>
            <a:ext cx="4312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robust porosity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good resistance to thermal changes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high chemical stability</a:t>
            </a:r>
            <a:endParaRPr/>
          </a:p>
        </p:txBody>
      </p:sp>
      <p:sp>
        <p:nvSpPr>
          <p:cNvPr id="16" name="Inhaltsplatzhalter 2" hidden="0"/>
          <p:cNvSpPr txBox="1"/>
          <p:nvPr isPhoto="0" userDrawn="0"/>
        </p:nvSpPr>
        <p:spPr bwMode="auto">
          <a:xfrm>
            <a:off x="298579" y="1247126"/>
            <a:ext cx="8742783" cy="42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“Chemical Vapor Deposition of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Porous Metal-Organic Materials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and Metal Oxides“</a:t>
            </a:r>
            <a:endParaRPr/>
          </a:p>
        </p:txBody>
      </p:sp>
      <p:sp>
        <p:nvSpPr>
          <p:cNvPr id="17" name="Foliennummernplatzhalter 16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Setting </a:t>
            </a:r>
            <a:r>
              <a:rPr lang="de-AT"/>
              <a:t>the</a:t>
            </a:r>
            <a:r>
              <a:rPr lang="de-AT"/>
              <a:t> Stage</a:t>
            </a:r>
            <a:endParaRPr/>
          </a:p>
        </p:txBody>
      </p:sp>
      <p:grpSp>
        <p:nvGrpSpPr>
          <p:cNvPr id="5" name="Gruppieren 4" hidden="0"/>
          <p:cNvGrpSpPr/>
          <p:nvPr isPhoto="0" userDrawn="0"/>
        </p:nvGrpSpPr>
        <p:grpSpPr bwMode="auto">
          <a:xfrm>
            <a:off x="4406401" y="2045324"/>
            <a:ext cx="2387993" cy="2301057"/>
            <a:chOff x="4493904" y="3633012"/>
            <a:chExt cx="2387993" cy="2301057"/>
          </a:xfrm>
        </p:grpSpPr>
        <p:sp>
          <p:nvSpPr>
            <p:cNvPr id="6" name="Sechseck 5" hidden="0"/>
            <p:cNvSpPr/>
            <p:nvPr isPhoto="0" userDrawn="0"/>
          </p:nvSpPr>
          <p:spPr bwMode="auto">
            <a:xfrm>
              <a:off x="4493904" y="4217474"/>
              <a:ext cx="1302339" cy="11227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18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7" name="Sechseck 6" hidden="0"/>
            <p:cNvSpPr/>
            <p:nvPr isPhoto="0" userDrawn="0"/>
          </p:nvSpPr>
          <p:spPr bwMode="auto">
            <a:xfrm>
              <a:off x="5579558" y="3633012"/>
              <a:ext cx="1302339" cy="11227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18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8" name="Sechseck 7" hidden="0"/>
            <p:cNvSpPr/>
            <p:nvPr isPhoto="0" userDrawn="0"/>
          </p:nvSpPr>
          <p:spPr bwMode="auto">
            <a:xfrm>
              <a:off x="5579558" y="4811363"/>
              <a:ext cx="1302339" cy="11227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18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9" name="Gruppieren 8" hidden="0"/>
          <p:cNvGrpSpPr/>
          <p:nvPr isPhoto="0" userDrawn="0"/>
        </p:nvGrpSpPr>
        <p:grpSpPr bwMode="auto">
          <a:xfrm>
            <a:off x="2245235" y="2045324"/>
            <a:ext cx="2387993" cy="2301057"/>
            <a:chOff x="4493904" y="3633012"/>
            <a:chExt cx="2387993" cy="2301057"/>
          </a:xfrm>
        </p:grpSpPr>
        <p:sp>
          <p:nvSpPr>
            <p:cNvPr id="10" name="Sechseck 9" hidden="0"/>
            <p:cNvSpPr/>
            <p:nvPr isPhoto="0" userDrawn="0"/>
          </p:nvSpPr>
          <p:spPr bwMode="auto">
            <a:xfrm>
              <a:off x="4493904" y="4217474"/>
              <a:ext cx="1302339" cy="11227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1" name="Sechseck 10" hidden="0"/>
            <p:cNvSpPr/>
            <p:nvPr isPhoto="0" userDrawn="0"/>
          </p:nvSpPr>
          <p:spPr bwMode="auto">
            <a:xfrm>
              <a:off x="5579558" y="3633012"/>
              <a:ext cx="1302339" cy="11227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2" name="Sechseck 11" hidden="0"/>
            <p:cNvSpPr/>
            <p:nvPr isPhoto="0" userDrawn="0"/>
          </p:nvSpPr>
          <p:spPr bwMode="auto">
            <a:xfrm>
              <a:off x="5579558" y="4811363"/>
              <a:ext cx="1302339" cy="11227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13" name="Gruppieren 9" hidden="0"/>
          <p:cNvGrpSpPr/>
          <p:nvPr isPhoto="0" userDrawn="0"/>
        </p:nvGrpSpPr>
        <p:grpSpPr bwMode="auto">
          <a:xfrm rot="959131">
            <a:off x="7521184" y="2145719"/>
            <a:ext cx="962025" cy="1658938"/>
            <a:chOff x="6149978" y="3492499"/>
            <a:chExt cx="1435094" cy="2255838"/>
          </a:xfrm>
        </p:grpSpPr>
        <p:sp>
          <p:nvSpPr>
            <p:cNvPr id="14" name="Rechteck 8" hidden="0"/>
            <p:cNvSpPr/>
            <p:nvPr isPhoto="0" userDrawn="0"/>
          </p:nvSpPr>
          <p:spPr bwMode="auto">
            <a:xfrm>
              <a:off x="6181726" y="4902200"/>
              <a:ext cx="1377948" cy="837431"/>
            </a:xfrm>
            <a:custGeom>
              <a:avLst/>
              <a:gdLst>
                <a:gd name="connsiteX0" fmla="*/ 0 w 2101850"/>
                <a:gd name="connsiteY0" fmla="*/ 0 h 885825"/>
                <a:gd name="connsiteX1" fmla="*/ 2101850 w 2101850"/>
                <a:gd name="connsiteY1" fmla="*/ 0 h 885825"/>
                <a:gd name="connsiteX2" fmla="*/ 2101850 w 2101850"/>
                <a:gd name="connsiteY2" fmla="*/ 885825 h 885825"/>
                <a:gd name="connsiteX3" fmla="*/ 0 w 2101850"/>
                <a:gd name="connsiteY3" fmla="*/ 885825 h 885825"/>
                <a:gd name="connsiteX4" fmla="*/ 0 w 2101850"/>
                <a:gd name="connsiteY4" fmla="*/ 0 h 885825"/>
                <a:gd name="connsiteX0" fmla="*/ 0 w 2101850"/>
                <a:gd name="connsiteY0" fmla="*/ 0 h 885825"/>
                <a:gd name="connsiteX1" fmla="*/ 1524000 w 2101850"/>
                <a:gd name="connsiteY1" fmla="*/ 12700 h 885825"/>
                <a:gd name="connsiteX2" fmla="*/ 2101850 w 2101850"/>
                <a:gd name="connsiteY2" fmla="*/ 885825 h 885825"/>
                <a:gd name="connsiteX3" fmla="*/ 0 w 2101850"/>
                <a:gd name="connsiteY3" fmla="*/ 885825 h 885825"/>
                <a:gd name="connsiteX4" fmla="*/ 0 w 2101850"/>
                <a:gd name="connsiteY4" fmla="*/ 0 h 885825"/>
                <a:gd name="connsiteX0" fmla="*/ 0 w 1692275"/>
                <a:gd name="connsiteY0" fmla="*/ 0 h 885825"/>
                <a:gd name="connsiteX1" fmla="*/ 1524000 w 1692275"/>
                <a:gd name="connsiteY1" fmla="*/ 12700 h 885825"/>
                <a:gd name="connsiteX2" fmla="*/ 1692275 w 1692275"/>
                <a:gd name="connsiteY2" fmla="*/ 520700 h 885825"/>
                <a:gd name="connsiteX3" fmla="*/ 0 w 1692275"/>
                <a:gd name="connsiteY3" fmla="*/ 885825 h 885825"/>
                <a:gd name="connsiteX4" fmla="*/ 0 w 1692275"/>
                <a:gd name="connsiteY4" fmla="*/ 0 h 885825"/>
                <a:gd name="connsiteX0" fmla="*/ 466725 w 1692275"/>
                <a:gd name="connsiteY0" fmla="*/ 0 h 885825"/>
                <a:gd name="connsiteX1" fmla="*/ 1524000 w 1692275"/>
                <a:gd name="connsiteY1" fmla="*/ 12700 h 885825"/>
                <a:gd name="connsiteX2" fmla="*/ 1692275 w 1692275"/>
                <a:gd name="connsiteY2" fmla="*/ 520700 h 885825"/>
                <a:gd name="connsiteX3" fmla="*/ 0 w 1692275"/>
                <a:gd name="connsiteY3" fmla="*/ 885825 h 885825"/>
                <a:gd name="connsiteX4" fmla="*/ 466725 w 1692275"/>
                <a:gd name="connsiteY4" fmla="*/ 0 h 885825"/>
                <a:gd name="connsiteX0" fmla="*/ 142875 w 1368425"/>
                <a:gd name="connsiteY0" fmla="*/ 0 h 520700"/>
                <a:gd name="connsiteX1" fmla="*/ 1200150 w 1368425"/>
                <a:gd name="connsiteY1" fmla="*/ 12700 h 520700"/>
                <a:gd name="connsiteX2" fmla="*/ 1368425 w 1368425"/>
                <a:gd name="connsiteY2" fmla="*/ 520700 h 520700"/>
                <a:gd name="connsiteX3" fmla="*/ 0 w 1368425"/>
                <a:gd name="connsiteY3" fmla="*/ 492125 h 520700"/>
                <a:gd name="connsiteX4" fmla="*/ 142875 w 1368425"/>
                <a:gd name="connsiteY4" fmla="*/ 0 h 520700"/>
                <a:gd name="connsiteX0" fmla="*/ 152399 w 1377949"/>
                <a:gd name="connsiteY0" fmla="*/ 0 h 622481"/>
                <a:gd name="connsiteX1" fmla="*/ 1209674 w 1377949"/>
                <a:gd name="connsiteY1" fmla="*/ 12700 h 622481"/>
                <a:gd name="connsiteX2" fmla="*/ 1377949 w 1377949"/>
                <a:gd name="connsiteY2" fmla="*/ 520700 h 622481"/>
                <a:gd name="connsiteX3" fmla="*/ 0 w 1377949"/>
                <a:gd name="connsiteY3" fmla="*/ 622300 h 622481"/>
                <a:gd name="connsiteX4" fmla="*/ 9524 w 1377949"/>
                <a:gd name="connsiteY4" fmla="*/ 492125 h 622481"/>
                <a:gd name="connsiteX5" fmla="*/ 152399 w 1377949"/>
                <a:gd name="connsiteY5" fmla="*/ 0 h 622481"/>
                <a:gd name="connsiteX0" fmla="*/ 152399 w 1377949"/>
                <a:gd name="connsiteY0" fmla="*/ 0 h 829652"/>
                <a:gd name="connsiteX1" fmla="*/ 1209674 w 1377949"/>
                <a:gd name="connsiteY1" fmla="*/ 12700 h 829652"/>
                <a:gd name="connsiteX2" fmla="*/ 1377949 w 1377949"/>
                <a:gd name="connsiteY2" fmla="*/ 520700 h 829652"/>
                <a:gd name="connsiteX3" fmla="*/ 317500 w 1377949"/>
                <a:gd name="connsiteY3" fmla="*/ 828675 h 829652"/>
                <a:gd name="connsiteX4" fmla="*/ 0 w 1377949"/>
                <a:gd name="connsiteY4" fmla="*/ 622300 h 829652"/>
                <a:gd name="connsiteX5" fmla="*/ 9524 w 1377949"/>
                <a:gd name="connsiteY5" fmla="*/ 492125 h 829652"/>
                <a:gd name="connsiteX6" fmla="*/ 152399 w 1377949"/>
                <a:gd name="connsiteY6" fmla="*/ 0 h 829652"/>
                <a:gd name="connsiteX0" fmla="*/ 152399 w 1377949"/>
                <a:gd name="connsiteY0" fmla="*/ 0 h 846664"/>
                <a:gd name="connsiteX1" fmla="*/ 1209674 w 1377949"/>
                <a:gd name="connsiteY1" fmla="*/ 12700 h 846664"/>
                <a:gd name="connsiteX2" fmla="*/ 1377949 w 1377949"/>
                <a:gd name="connsiteY2" fmla="*/ 520700 h 846664"/>
                <a:gd name="connsiteX3" fmla="*/ 1200150 w 1377949"/>
                <a:gd name="connsiteY3" fmla="*/ 819149 h 846664"/>
                <a:gd name="connsiteX4" fmla="*/ 317500 w 1377949"/>
                <a:gd name="connsiteY4" fmla="*/ 828675 h 846664"/>
                <a:gd name="connsiteX5" fmla="*/ 0 w 1377949"/>
                <a:gd name="connsiteY5" fmla="*/ 622300 h 846664"/>
                <a:gd name="connsiteX6" fmla="*/ 9524 w 1377949"/>
                <a:gd name="connsiteY6" fmla="*/ 492125 h 846664"/>
                <a:gd name="connsiteX7" fmla="*/ 152399 w 1377949"/>
                <a:gd name="connsiteY7" fmla="*/ 0 h 846664"/>
                <a:gd name="connsiteX0" fmla="*/ 152399 w 1377949"/>
                <a:gd name="connsiteY0" fmla="*/ 0 h 837431"/>
                <a:gd name="connsiteX1" fmla="*/ 1209674 w 1377949"/>
                <a:gd name="connsiteY1" fmla="*/ 12700 h 837431"/>
                <a:gd name="connsiteX2" fmla="*/ 1377949 w 1377949"/>
                <a:gd name="connsiteY2" fmla="*/ 520700 h 837431"/>
                <a:gd name="connsiteX3" fmla="*/ 1200150 w 1377949"/>
                <a:gd name="connsiteY3" fmla="*/ 819149 h 837431"/>
                <a:gd name="connsiteX4" fmla="*/ 317500 w 1377949"/>
                <a:gd name="connsiteY4" fmla="*/ 828675 h 837431"/>
                <a:gd name="connsiteX5" fmla="*/ 0 w 1377949"/>
                <a:gd name="connsiteY5" fmla="*/ 622300 h 837431"/>
                <a:gd name="connsiteX6" fmla="*/ 9524 w 1377949"/>
                <a:gd name="connsiteY6" fmla="*/ 492125 h 837431"/>
                <a:gd name="connsiteX7" fmla="*/ 152399 w 1377949"/>
                <a:gd name="connsiteY7" fmla="*/ 0 h 837431"/>
                <a:gd name="connsiteX0" fmla="*/ 152399 w 1377949"/>
                <a:gd name="connsiteY0" fmla="*/ 0 h 837431"/>
                <a:gd name="connsiteX1" fmla="*/ 1209674 w 1377949"/>
                <a:gd name="connsiteY1" fmla="*/ 12700 h 837431"/>
                <a:gd name="connsiteX2" fmla="*/ 1377949 w 1377949"/>
                <a:gd name="connsiteY2" fmla="*/ 520700 h 837431"/>
                <a:gd name="connsiteX3" fmla="*/ 1200150 w 1377949"/>
                <a:gd name="connsiteY3" fmla="*/ 819149 h 837431"/>
                <a:gd name="connsiteX4" fmla="*/ 317500 w 1377949"/>
                <a:gd name="connsiteY4" fmla="*/ 828675 h 837431"/>
                <a:gd name="connsiteX5" fmla="*/ 0 w 1377949"/>
                <a:gd name="connsiteY5" fmla="*/ 622300 h 837431"/>
                <a:gd name="connsiteX6" fmla="*/ 9524 w 1377949"/>
                <a:gd name="connsiteY6" fmla="*/ 492125 h 837431"/>
                <a:gd name="connsiteX7" fmla="*/ 152399 w 1377949"/>
                <a:gd name="connsiteY7" fmla="*/ 0 h 8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949" h="837431" fill="norm" stroke="1" extrusionOk="0">
                  <a:moveTo>
                    <a:pt x="152399" y="0"/>
                  </a:moveTo>
                  <a:lnTo>
                    <a:pt x="1209674" y="12700"/>
                  </a:lnTo>
                  <a:lnTo>
                    <a:pt x="1377949" y="520700"/>
                  </a:lnTo>
                  <a:cubicBezTo>
                    <a:pt x="1348845" y="629179"/>
                    <a:pt x="1376891" y="767820"/>
                    <a:pt x="1200150" y="819149"/>
                  </a:cubicBezTo>
                  <a:cubicBezTo>
                    <a:pt x="978959" y="848253"/>
                    <a:pt x="490008" y="835554"/>
                    <a:pt x="317500" y="828675"/>
                  </a:cubicBezTo>
                  <a:cubicBezTo>
                    <a:pt x="144992" y="821796"/>
                    <a:pt x="104775" y="843492"/>
                    <a:pt x="0" y="622300"/>
                  </a:cubicBezTo>
                  <a:lnTo>
                    <a:pt x="9524" y="492125"/>
                  </a:lnTo>
                  <a:lnTo>
                    <a:pt x="1523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" name="Picture 2" descr="https://upload.wikimedia.org/wikipedia/commons/thumb/d/de/Erlenmeyer-flask.svg/1000px-Erlenmeyer-flask.svg.png" hidden="0"/>
            <p:cNvPicPr>
              <a:picLocks noChangeAspect="1" noChangeArrowheads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6149978" y="3492499"/>
              <a:ext cx="1435094" cy="2255838"/>
            </a:xfrm>
            <a:prstGeom prst="rect">
              <a:avLst/>
            </a:prstGeom>
            <a:noFill/>
          </p:spPr>
        </p:pic>
      </p:grpSp>
      <p:sp>
        <p:nvSpPr>
          <p:cNvPr id="16" name="Kreuz 11" hidden="0"/>
          <p:cNvSpPr/>
          <p:nvPr isPhoto="0" userDrawn="0"/>
        </p:nvSpPr>
        <p:spPr bwMode="auto">
          <a:xfrm rot="2700000">
            <a:off x="7229413" y="2442391"/>
            <a:ext cx="1419638" cy="1419638"/>
          </a:xfrm>
          <a:prstGeom prst="plus">
            <a:avLst>
              <a:gd name="adj" fmla="val 43489"/>
            </a:avLst>
          </a:prstGeom>
          <a:solidFill>
            <a:srgbClr val="FF6F61"/>
          </a:solidFill>
          <a:ln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Geschweifte Klammer links 16" hidden="0"/>
          <p:cNvSpPr/>
          <p:nvPr isPhoto="0" userDrawn="0"/>
        </p:nvSpPr>
        <p:spPr bwMode="auto">
          <a:xfrm rot="10800000">
            <a:off x="6752575" y="2030081"/>
            <a:ext cx="457463" cy="2267041"/>
          </a:xfrm>
          <a:prstGeom prst="leftBrace">
            <a:avLst>
              <a:gd name="adj1" fmla="val 0"/>
              <a:gd name="adj2" fmla="val 48278"/>
            </a:avLst>
          </a:prstGeom>
          <a:noFill/>
          <a:ln w="57150">
            <a:solidFill>
              <a:srgbClr val="518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Geschweifte Klammer links 17" hidden="0"/>
          <p:cNvSpPr/>
          <p:nvPr isPhoto="0" userDrawn="0"/>
        </p:nvSpPr>
        <p:spPr bwMode="auto">
          <a:xfrm>
            <a:off x="1906084" y="2028159"/>
            <a:ext cx="457463" cy="2267041"/>
          </a:xfrm>
          <a:prstGeom prst="leftBrace">
            <a:avLst>
              <a:gd name="adj1" fmla="val 0"/>
              <a:gd name="adj2" fmla="val 51639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feld 18" hidden="0"/>
          <p:cNvSpPr txBox="1"/>
          <p:nvPr isPhoto="0" userDrawn="0"/>
        </p:nvSpPr>
        <p:spPr bwMode="auto">
          <a:xfrm>
            <a:off x="-4477" y="2844864"/>
            <a:ext cx="170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solution based methods</a:t>
            </a:r>
            <a:endParaRPr/>
          </a:p>
        </p:txBody>
      </p:sp>
      <p:sp>
        <p:nvSpPr>
          <p:cNvPr id="20" name="Textfeld 19" hidden="0"/>
          <p:cNvSpPr txBox="1"/>
          <p:nvPr isPhoto="0" userDrawn="0"/>
        </p:nvSpPr>
        <p:spPr bwMode="auto">
          <a:xfrm>
            <a:off x="3252260" y="2424581"/>
            <a:ext cx="146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catalysis</a:t>
            </a:r>
            <a:endParaRPr/>
          </a:p>
        </p:txBody>
      </p:sp>
      <p:sp>
        <p:nvSpPr>
          <p:cNvPr id="21" name="Textfeld 20" hidden="0"/>
          <p:cNvSpPr txBox="1"/>
          <p:nvPr isPhoto="0" userDrawn="0"/>
        </p:nvSpPr>
        <p:spPr bwMode="auto">
          <a:xfrm>
            <a:off x="3243293" y="3312298"/>
            <a:ext cx="1468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storage</a:t>
            </a:r>
            <a:endParaRPr/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&amp;</a:t>
            </a:r>
            <a:endParaRPr/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release</a:t>
            </a:r>
            <a:endParaRPr/>
          </a:p>
        </p:txBody>
      </p:sp>
      <p:sp>
        <p:nvSpPr>
          <p:cNvPr id="22" name="Textfeld 21" hidden="0"/>
          <p:cNvSpPr txBox="1"/>
          <p:nvPr isPhoto="0" userDrawn="0"/>
        </p:nvSpPr>
        <p:spPr bwMode="auto">
          <a:xfrm>
            <a:off x="2162249" y="2816871"/>
            <a:ext cx="146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drug delivery</a:t>
            </a:r>
            <a:endParaRPr/>
          </a:p>
        </p:txBody>
      </p:sp>
      <p:sp>
        <p:nvSpPr>
          <p:cNvPr id="23" name="Textfeld 22" hidden="0"/>
          <p:cNvSpPr txBox="1"/>
          <p:nvPr isPhoto="0" userDrawn="0"/>
        </p:nvSpPr>
        <p:spPr bwMode="auto">
          <a:xfrm>
            <a:off x="5400319" y="2306357"/>
            <a:ext cx="146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electronic sensing</a:t>
            </a:r>
            <a:endParaRPr/>
          </a:p>
        </p:txBody>
      </p:sp>
      <p:sp>
        <p:nvSpPr>
          <p:cNvPr id="24" name="Textfeld 23" hidden="0"/>
          <p:cNvSpPr txBox="1"/>
          <p:nvPr isPhoto="0" userDrawn="0"/>
        </p:nvSpPr>
        <p:spPr bwMode="auto">
          <a:xfrm>
            <a:off x="5400319" y="3448497"/>
            <a:ext cx="146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AT">
                <a:solidFill>
                  <a:schemeClr val="bg1"/>
                </a:solidFill>
                <a:latin typeface="Arial"/>
                <a:cs typeface="Arial"/>
              </a:rPr>
              <a:t>photonic</a:t>
            </a:r>
            <a:endParaRPr lang="de-AT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AT">
                <a:solidFill>
                  <a:schemeClr val="bg1"/>
                </a:solidFill>
                <a:latin typeface="Arial"/>
                <a:cs typeface="Arial"/>
              </a:rPr>
              <a:t>crystals</a:t>
            </a:r>
            <a:endParaRPr lang="en-GB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feld 24" hidden="0"/>
          <p:cNvSpPr txBox="1"/>
          <p:nvPr isPhoto="0" userDrawn="0"/>
        </p:nvSpPr>
        <p:spPr bwMode="auto">
          <a:xfrm>
            <a:off x="4328487" y="2820464"/>
            <a:ext cx="146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energy</a:t>
            </a:r>
            <a:endParaRPr/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harvesting</a:t>
            </a:r>
            <a:endParaRPr/>
          </a:p>
        </p:txBody>
      </p:sp>
      <p:sp>
        <p:nvSpPr>
          <p:cNvPr id="28" name="Textfeld 27" hidden="0"/>
          <p:cNvSpPr txBox="1"/>
          <p:nvPr isPhoto="0" userDrawn="0"/>
        </p:nvSpPr>
        <p:spPr bwMode="auto">
          <a:xfrm>
            <a:off x="2529320" y="4773472"/>
            <a:ext cx="4596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Chemical vapor deposition enables:</a:t>
            </a:r>
            <a:endParaRPr/>
          </a:p>
          <a:p>
            <a:pPr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deposition on large areas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up-scaling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device integration</a:t>
            </a:r>
            <a:endParaRPr/>
          </a:p>
        </p:txBody>
      </p:sp>
      <p:sp>
        <p:nvSpPr>
          <p:cNvPr id="33" name="Inhaltsplatzhalter 2" hidden="0"/>
          <p:cNvSpPr txBox="1"/>
          <p:nvPr isPhoto="0" userDrawn="0"/>
        </p:nvSpPr>
        <p:spPr bwMode="auto">
          <a:xfrm>
            <a:off x="298579" y="1247126"/>
            <a:ext cx="8742783" cy="42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Chemical Vapor Deposition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of Porous Metal-Organic Materials and Metal Oxides“</a:t>
            </a:r>
            <a:endParaRPr/>
          </a:p>
        </p:txBody>
      </p:sp>
      <p:sp>
        <p:nvSpPr>
          <p:cNvPr id="34" name="Foliennummernplatzhalter 3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Setting </a:t>
            </a:r>
            <a:r>
              <a:rPr lang="de-AT"/>
              <a:t>the</a:t>
            </a:r>
            <a:r>
              <a:rPr lang="de-AT"/>
              <a:t> Stage</a:t>
            </a:r>
            <a:endParaRPr/>
          </a:p>
        </p:txBody>
      </p:sp>
      <p:grpSp>
        <p:nvGrpSpPr>
          <p:cNvPr id="99" name="Gruppieren 98" hidden="0"/>
          <p:cNvGrpSpPr/>
          <p:nvPr isPhoto="0" userDrawn="0"/>
        </p:nvGrpSpPr>
        <p:grpSpPr bwMode="auto">
          <a:xfrm>
            <a:off x="1288756" y="2071242"/>
            <a:ext cx="6735686" cy="1968759"/>
            <a:chOff x="976424" y="2052581"/>
            <a:chExt cx="6735686" cy="1968759"/>
          </a:xfrm>
        </p:grpSpPr>
        <p:grpSp>
          <p:nvGrpSpPr>
            <p:cNvPr id="31" name="Gruppieren 30" hidden="0"/>
            <p:cNvGrpSpPr/>
            <p:nvPr isPhoto="0" userDrawn="0"/>
          </p:nvGrpSpPr>
          <p:grpSpPr bwMode="auto">
            <a:xfrm>
              <a:off x="1058752" y="2052581"/>
              <a:ext cx="6585961" cy="1968759"/>
              <a:chOff x="1053115" y="2052581"/>
              <a:chExt cx="6585961" cy="1968759"/>
            </a:xfrm>
          </p:grpSpPr>
          <p:sp>
            <p:nvSpPr>
              <p:cNvPr id="27" name="Rechteck 26" hidden="0"/>
              <p:cNvSpPr/>
              <p:nvPr isPhoto="0" userDrawn="0"/>
            </p:nvSpPr>
            <p:spPr bwMode="auto">
              <a:xfrm>
                <a:off x="1156996" y="2799184"/>
                <a:ext cx="1548882" cy="73711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28" name="Rechteck 27" hidden="0"/>
              <p:cNvSpPr/>
              <p:nvPr isPhoto="0" userDrawn="0"/>
            </p:nvSpPr>
            <p:spPr bwMode="auto">
              <a:xfrm>
                <a:off x="6008914" y="2799184"/>
                <a:ext cx="1548882" cy="73711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4" name="Rechteck: abgerundete Ecken 3" hidden="0"/>
              <p:cNvSpPr/>
              <p:nvPr isPhoto="0" userDrawn="0"/>
            </p:nvSpPr>
            <p:spPr bwMode="auto">
              <a:xfrm>
                <a:off x="2528596" y="2052581"/>
                <a:ext cx="3657600" cy="196875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29" name="Rechteck 28" hidden="0"/>
              <p:cNvSpPr/>
              <p:nvPr isPhoto="0" userDrawn="0"/>
            </p:nvSpPr>
            <p:spPr bwMode="auto">
              <a:xfrm>
                <a:off x="6090194" y="2839720"/>
                <a:ext cx="1548882" cy="66040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30" name="Rechteck 29" hidden="0"/>
              <p:cNvSpPr/>
              <p:nvPr isPhoto="0" userDrawn="0"/>
            </p:nvSpPr>
            <p:spPr bwMode="auto">
              <a:xfrm>
                <a:off x="1053115" y="2837543"/>
                <a:ext cx="1548882" cy="66040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AT"/>
              </a:p>
            </p:txBody>
          </p:sp>
        </p:grpSp>
        <p:sp>
          <p:nvSpPr>
            <p:cNvPr id="32" name="Rechteck 31" hidden="0"/>
            <p:cNvSpPr/>
            <p:nvPr isPhoto="0" userDrawn="0"/>
          </p:nvSpPr>
          <p:spPr bwMode="auto">
            <a:xfrm>
              <a:off x="3582955" y="3638862"/>
              <a:ext cx="1548882" cy="2799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33" name="Pfeil nach unten 28" hidden="0"/>
            <p:cNvSpPr/>
            <p:nvPr isPhoto="0" userDrawn="0"/>
          </p:nvSpPr>
          <p:spPr bwMode="auto">
            <a:xfrm rot="16199999">
              <a:off x="1769040" y="2758974"/>
              <a:ext cx="284672" cy="10236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Pfeil nach unten 28" hidden="0"/>
            <p:cNvSpPr/>
            <p:nvPr isPhoto="0" userDrawn="0"/>
          </p:nvSpPr>
          <p:spPr bwMode="auto">
            <a:xfrm rot="16199999">
              <a:off x="6645726" y="2758974"/>
              <a:ext cx="284672" cy="10236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Textfeld 34" hidden="0"/>
            <p:cNvSpPr txBox="1"/>
            <p:nvPr isPhoto="0" userDrawn="0"/>
          </p:nvSpPr>
          <p:spPr bwMode="auto">
            <a:xfrm>
              <a:off x="1021806" y="2806748"/>
              <a:ext cx="1768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reactant gases</a:t>
              </a:r>
              <a:endParaRPr/>
            </a:p>
          </p:txBody>
        </p:sp>
        <p:sp>
          <p:nvSpPr>
            <p:cNvPr id="36" name="Textfeld 35" hidden="0"/>
            <p:cNvSpPr txBox="1"/>
            <p:nvPr isPhoto="0" userDrawn="0"/>
          </p:nvSpPr>
          <p:spPr bwMode="auto">
            <a:xfrm>
              <a:off x="3389416" y="2115423"/>
              <a:ext cx="2134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reaction chamber</a:t>
              </a:r>
              <a:endParaRPr/>
            </a:p>
          </p:txBody>
        </p:sp>
        <p:sp>
          <p:nvSpPr>
            <p:cNvPr id="37" name="Textfeld 36" hidden="0"/>
            <p:cNvSpPr txBox="1"/>
            <p:nvPr isPhoto="0" userDrawn="0"/>
          </p:nvSpPr>
          <p:spPr bwMode="auto">
            <a:xfrm>
              <a:off x="6090194" y="2806748"/>
              <a:ext cx="145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by-products</a:t>
              </a:r>
              <a:endParaRPr/>
            </a:p>
          </p:txBody>
        </p:sp>
        <p:grpSp>
          <p:nvGrpSpPr>
            <p:cNvPr id="41" name="Gruppieren 40" hidden="0"/>
            <p:cNvGrpSpPr/>
            <p:nvPr isPhoto="0" userDrawn="0"/>
          </p:nvGrpSpPr>
          <p:grpSpPr bwMode="auto">
            <a:xfrm>
              <a:off x="3737778" y="3166663"/>
              <a:ext cx="140801" cy="471716"/>
              <a:chOff x="7307871" y="2779077"/>
              <a:chExt cx="118703" cy="397697"/>
            </a:xfrm>
          </p:grpSpPr>
          <p:sp>
            <p:nvSpPr>
              <p:cNvPr id="38" name="Rechteck 37" hidden="0"/>
              <p:cNvSpPr/>
              <p:nvPr isPhoto="0" userDrawn="0"/>
            </p:nvSpPr>
            <p:spPr bwMode="auto">
              <a:xfrm>
                <a:off x="7332018" y="2996937"/>
                <a:ext cx="70410" cy="179837"/>
              </a:xfrm>
              <a:prstGeom prst="rect">
                <a:avLst/>
              </a:prstGeom>
              <a:solidFill>
                <a:srgbClr val="2D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Ellipse 38" hidden="0"/>
              <p:cNvSpPr/>
              <p:nvPr isPhoto="0" userDrawn="0"/>
            </p:nvSpPr>
            <p:spPr bwMode="auto">
              <a:xfrm>
                <a:off x="7307871" y="285890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" name="Ellipse 39" hidden="0"/>
              <p:cNvSpPr/>
              <p:nvPr isPhoto="0" userDrawn="0"/>
            </p:nvSpPr>
            <p:spPr bwMode="auto">
              <a:xfrm>
                <a:off x="7307871" y="2779077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3" name="Gruppieren 52" hidden="0"/>
            <p:cNvGrpSpPr/>
            <p:nvPr isPhoto="0" userDrawn="0"/>
          </p:nvGrpSpPr>
          <p:grpSpPr bwMode="auto">
            <a:xfrm>
              <a:off x="5200645" y="2777875"/>
              <a:ext cx="231977" cy="259085"/>
              <a:chOff x="8448188" y="3687442"/>
              <a:chExt cx="188480" cy="210505"/>
            </a:xfrm>
          </p:grpSpPr>
          <p:sp>
            <p:nvSpPr>
              <p:cNvPr id="50" name="Ellipse 49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1" name="Ellipse 50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2" name="Ellipse 51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4" name="Gruppieren 53" hidden="0"/>
            <p:cNvGrpSpPr/>
            <p:nvPr isPhoto="0" userDrawn="0"/>
          </p:nvGrpSpPr>
          <p:grpSpPr bwMode="auto">
            <a:xfrm rot="9027469">
              <a:off x="5777214" y="3129568"/>
              <a:ext cx="231977" cy="259085"/>
              <a:chOff x="8448188" y="3687442"/>
              <a:chExt cx="188480" cy="210505"/>
            </a:xfrm>
          </p:grpSpPr>
          <p:sp>
            <p:nvSpPr>
              <p:cNvPr id="55" name="Ellipse 54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Ellipse 55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7" name="Ellipse 56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8" name="Gruppieren 57" hidden="0"/>
            <p:cNvGrpSpPr/>
            <p:nvPr isPhoto="0" userDrawn="0"/>
          </p:nvGrpSpPr>
          <p:grpSpPr bwMode="auto">
            <a:xfrm rot="13902228">
              <a:off x="7466580" y="2970347"/>
              <a:ext cx="231977" cy="259085"/>
              <a:chOff x="8448188" y="3687442"/>
              <a:chExt cx="188480" cy="210505"/>
            </a:xfrm>
          </p:grpSpPr>
          <p:sp>
            <p:nvSpPr>
              <p:cNvPr id="59" name="Ellipse 58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" name="Ellipse 59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" name="Ellipse 60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0" name="Gruppieren 69" hidden="0"/>
            <p:cNvGrpSpPr/>
            <p:nvPr isPhoto="0" userDrawn="0"/>
          </p:nvGrpSpPr>
          <p:grpSpPr bwMode="auto">
            <a:xfrm>
              <a:off x="4678596" y="3165247"/>
              <a:ext cx="164362" cy="471716"/>
              <a:chOff x="7307871" y="2779077"/>
              <a:chExt cx="138566" cy="397697"/>
            </a:xfrm>
          </p:grpSpPr>
          <p:sp>
            <p:nvSpPr>
              <p:cNvPr id="71" name="Rechteck 70" hidden="0"/>
              <p:cNvSpPr/>
              <p:nvPr isPhoto="0" userDrawn="0"/>
            </p:nvSpPr>
            <p:spPr bwMode="auto">
              <a:xfrm>
                <a:off x="7332018" y="2996937"/>
                <a:ext cx="70410" cy="179837"/>
              </a:xfrm>
              <a:prstGeom prst="rect">
                <a:avLst/>
              </a:prstGeom>
              <a:solidFill>
                <a:srgbClr val="2D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Ellipse 71" hidden="0"/>
              <p:cNvSpPr/>
              <p:nvPr isPhoto="0" userDrawn="0"/>
            </p:nvSpPr>
            <p:spPr bwMode="auto">
              <a:xfrm>
                <a:off x="7307871" y="285890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3" name="Ellipse 72" hidden="0"/>
              <p:cNvSpPr/>
              <p:nvPr isPhoto="0" userDrawn="0"/>
            </p:nvSpPr>
            <p:spPr bwMode="auto">
              <a:xfrm>
                <a:off x="7378535" y="2779077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75" name="Gruppieren 74" hidden="0"/>
            <p:cNvGrpSpPr/>
            <p:nvPr isPhoto="0" userDrawn="0"/>
          </p:nvGrpSpPr>
          <p:grpSpPr bwMode="auto">
            <a:xfrm>
              <a:off x="4454430" y="3165247"/>
              <a:ext cx="140801" cy="471716"/>
              <a:chOff x="7307871" y="2779077"/>
              <a:chExt cx="118703" cy="397697"/>
            </a:xfrm>
          </p:grpSpPr>
          <p:sp>
            <p:nvSpPr>
              <p:cNvPr id="76" name="Rechteck 75" hidden="0"/>
              <p:cNvSpPr/>
              <p:nvPr isPhoto="0" userDrawn="0"/>
            </p:nvSpPr>
            <p:spPr bwMode="auto">
              <a:xfrm>
                <a:off x="7332018" y="2996937"/>
                <a:ext cx="70410" cy="179837"/>
              </a:xfrm>
              <a:prstGeom prst="rect">
                <a:avLst/>
              </a:prstGeom>
              <a:solidFill>
                <a:srgbClr val="2D5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7" name="Ellipse 76" hidden="0"/>
              <p:cNvSpPr/>
              <p:nvPr isPhoto="0" userDrawn="0"/>
            </p:nvSpPr>
            <p:spPr bwMode="auto">
              <a:xfrm>
                <a:off x="7307871" y="285890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Ellipse 77" hidden="0"/>
              <p:cNvSpPr/>
              <p:nvPr isPhoto="0" userDrawn="0"/>
            </p:nvSpPr>
            <p:spPr bwMode="auto">
              <a:xfrm>
                <a:off x="7307871" y="2779077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80" name="Ellipse 79" hidden="0"/>
            <p:cNvSpPr/>
            <p:nvPr isPhoto="0" userDrawn="0"/>
          </p:nvSpPr>
          <p:spPr bwMode="auto">
            <a:xfrm>
              <a:off x="5623632" y="2934437"/>
              <a:ext cx="82508" cy="82508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Ellipse 80" hidden="0"/>
            <p:cNvSpPr/>
            <p:nvPr isPhoto="0" userDrawn="0"/>
          </p:nvSpPr>
          <p:spPr bwMode="auto">
            <a:xfrm>
              <a:off x="7332628" y="3352124"/>
              <a:ext cx="82508" cy="82508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" name="Ellipse 81" hidden="0"/>
            <p:cNvSpPr/>
            <p:nvPr isPhoto="0" userDrawn="0"/>
          </p:nvSpPr>
          <p:spPr bwMode="auto">
            <a:xfrm>
              <a:off x="6025430" y="3033830"/>
              <a:ext cx="82508" cy="82508"/>
            </a:xfrm>
            <a:prstGeom prst="ellipse">
              <a:avLst/>
            </a:prstGeom>
            <a:solidFill>
              <a:srgbClr val="FF6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Rechteck 82" hidden="0"/>
            <p:cNvSpPr/>
            <p:nvPr isPhoto="0" userDrawn="0"/>
          </p:nvSpPr>
          <p:spPr bwMode="auto">
            <a:xfrm rot="2179779">
              <a:off x="2592059" y="3188494"/>
              <a:ext cx="83518" cy="213308"/>
            </a:xfrm>
            <a:prstGeom prst="rect">
              <a:avLst/>
            </a:prstGeom>
            <a:solidFill>
              <a:srgbClr val="2D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Rechteck 83" hidden="0"/>
            <p:cNvSpPr/>
            <p:nvPr isPhoto="0" userDrawn="0"/>
          </p:nvSpPr>
          <p:spPr bwMode="auto">
            <a:xfrm rot="19980321">
              <a:off x="2751035" y="2860119"/>
              <a:ext cx="83518" cy="213308"/>
            </a:xfrm>
            <a:prstGeom prst="rect">
              <a:avLst/>
            </a:prstGeom>
            <a:solidFill>
              <a:srgbClr val="2D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85" name="Gruppieren 84" hidden="0"/>
            <p:cNvGrpSpPr/>
            <p:nvPr isPhoto="0" userDrawn="0"/>
          </p:nvGrpSpPr>
          <p:grpSpPr bwMode="auto">
            <a:xfrm rot="10800000">
              <a:off x="2874752" y="3075976"/>
              <a:ext cx="231977" cy="259085"/>
              <a:chOff x="8448188" y="3687442"/>
              <a:chExt cx="188480" cy="210505"/>
            </a:xfrm>
          </p:grpSpPr>
          <p:sp>
            <p:nvSpPr>
              <p:cNvPr id="86" name="Ellipse 85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7" name="Ellipse 86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8" name="Ellipse 87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94" name="Rechteck 93" hidden="0"/>
            <p:cNvSpPr/>
            <p:nvPr isPhoto="0" userDrawn="0"/>
          </p:nvSpPr>
          <p:spPr bwMode="auto">
            <a:xfrm rot="20159150">
              <a:off x="976424" y="3003442"/>
              <a:ext cx="83518" cy="213308"/>
            </a:xfrm>
            <a:prstGeom prst="rect">
              <a:avLst/>
            </a:prstGeom>
            <a:solidFill>
              <a:srgbClr val="2D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95" name="Gruppieren 94" hidden="0"/>
            <p:cNvGrpSpPr/>
            <p:nvPr isPhoto="0" userDrawn="0"/>
          </p:nvGrpSpPr>
          <p:grpSpPr bwMode="auto">
            <a:xfrm rot="18901672">
              <a:off x="1083706" y="3236609"/>
              <a:ext cx="231977" cy="259085"/>
              <a:chOff x="8448188" y="3687442"/>
              <a:chExt cx="188480" cy="210505"/>
            </a:xfrm>
          </p:grpSpPr>
          <p:sp>
            <p:nvSpPr>
              <p:cNvPr id="96" name="Ellipse 95" hidden="0"/>
              <p:cNvSpPr/>
              <p:nvPr isPhoto="0" userDrawn="0"/>
            </p:nvSpPr>
            <p:spPr bwMode="auto">
              <a:xfrm>
                <a:off x="8517965" y="3695945"/>
                <a:ext cx="118703" cy="118703"/>
              </a:xfrm>
              <a:prstGeom prst="ellipse">
                <a:avLst/>
              </a:prstGeom>
              <a:solidFill>
                <a:srgbClr val="429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7" name="Ellipse 96" hidden="0"/>
              <p:cNvSpPr/>
              <p:nvPr isPhoto="0" userDrawn="0"/>
            </p:nvSpPr>
            <p:spPr bwMode="auto">
              <a:xfrm>
                <a:off x="8448188" y="3687442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8" name="Ellipse 97" hidden="0"/>
              <p:cNvSpPr/>
              <p:nvPr isPhoto="0" userDrawn="0"/>
            </p:nvSpPr>
            <p:spPr bwMode="auto">
              <a:xfrm>
                <a:off x="8516090" y="3830045"/>
                <a:ext cx="67902" cy="67902"/>
              </a:xfrm>
              <a:prstGeom prst="ellipse">
                <a:avLst/>
              </a:prstGeom>
              <a:solidFill>
                <a:srgbClr val="FF6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100" name="Textfeld 99" hidden="0"/>
          <p:cNvSpPr txBox="1"/>
          <p:nvPr isPhoto="0" userDrawn="0"/>
        </p:nvSpPr>
        <p:spPr bwMode="auto">
          <a:xfrm>
            <a:off x="2635368" y="4606735"/>
            <a:ext cx="48519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CVD is a family of techniques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endParaRPr/>
          </a:p>
          <a:p>
            <a:pPr>
              <a:defRPr/>
            </a:pPr>
            <a:endParaRPr lang="en-GB" sz="10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Initiated chemical vapor deposition (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iCVD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Atomic layer deposition (ALD)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Molecular layer deposition (MLD)</a:t>
            </a:r>
            <a:endParaRPr/>
          </a:p>
        </p:txBody>
      </p:sp>
      <p:sp>
        <p:nvSpPr>
          <p:cNvPr id="104" name="Inhaltsplatzhalter 2" hidden="0"/>
          <p:cNvSpPr txBox="1"/>
          <p:nvPr isPhoto="0" userDrawn="0"/>
        </p:nvSpPr>
        <p:spPr bwMode="auto">
          <a:xfrm>
            <a:off x="298579" y="1247126"/>
            <a:ext cx="8742783" cy="42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Chemical Vapor Deposition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of Porous Metal-Organic Materials and Metal Oxides“</a:t>
            </a:r>
            <a:endParaRPr/>
          </a:p>
        </p:txBody>
      </p:sp>
      <p:sp>
        <p:nvSpPr>
          <p:cNvPr id="105" name="Foliennummernplatzhalter 10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Two</a:t>
            </a:r>
            <a:r>
              <a:rPr lang="de-AT"/>
              <a:t> Stories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81134" y="1436808"/>
            <a:ext cx="2112042" cy="4230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Oriented</a:t>
            </a: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 ZIF-8</a:t>
            </a:r>
            <a:endParaRPr/>
          </a:p>
        </p:txBody>
      </p:sp>
      <p:sp>
        <p:nvSpPr>
          <p:cNvPr id="5" name="Inhaltsplatzhalter 2" hidden="0"/>
          <p:cNvSpPr txBox="1"/>
          <p:nvPr isPhoto="0" userDrawn="0"/>
        </p:nvSpPr>
        <p:spPr bwMode="auto">
          <a:xfrm>
            <a:off x="681132" y="3846218"/>
            <a:ext cx="1902425" cy="42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 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Porous</a:t>
            </a: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AT">
                <a:solidFill>
                  <a:schemeClr val="accent3">
                    <a:lumMod val="50000"/>
                  </a:schemeClr>
                </a:solidFill>
              </a:rPr>
              <a:t>ZnO</a:t>
            </a:r>
            <a:endParaRPr lang="de-A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hteck: abgerundete Ecken 7" hidden="0"/>
          <p:cNvSpPr/>
          <p:nvPr isPhoto="0" userDrawn="0"/>
        </p:nvSpPr>
        <p:spPr bwMode="auto">
          <a:xfrm>
            <a:off x="759791" y="4393872"/>
            <a:ext cx="7524482" cy="130287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6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>
              <a:solidFill>
                <a:srgbClr val="BF0006"/>
              </a:solidFill>
            </a:endParaRPr>
          </a:p>
        </p:txBody>
      </p:sp>
      <p:sp>
        <p:nvSpPr>
          <p:cNvPr id="7" name="Rechteck: abgerundete Ecken 6" hidden="0"/>
          <p:cNvSpPr/>
          <p:nvPr isPhoto="0" userDrawn="0"/>
        </p:nvSpPr>
        <p:spPr bwMode="auto">
          <a:xfrm>
            <a:off x="759791" y="1942054"/>
            <a:ext cx="7524482" cy="130287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305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grpSp>
        <p:nvGrpSpPr>
          <p:cNvPr id="49" name="Gruppieren 48" hidden="0"/>
          <p:cNvGrpSpPr/>
          <p:nvPr isPhoto="0" userDrawn="0"/>
        </p:nvGrpSpPr>
        <p:grpSpPr bwMode="auto">
          <a:xfrm>
            <a:off x="1134322" y="2069805"/>
            <a:ext cx="7039433" cy="972031"/>
            <a:chOff x="1124162" y="1968205"/>
            <a:chExt cx="7039433" cy="972031"/>
          </a:xfrm>
        </p:grpSpPr>
        <p:grpSp>
          <p:nvGrpSpPr>
            <p:cNvPr id="19" name="Gruppieren 18" hidden="0"/>
            <p:cNvGrpSpPr/>
            <p:nvPr isPhoto="0" userDrawn="0"/>
          </p:nvGrpSpPr>
          <p:grpSpPr bwMode="auto">
            <a:xfrm>
              <a:off x="1124162" y="2561422"/>
              <a:ext cx="1793472" cy="369332"/>
              <a:chOff x="919063" y="2516760"/>
              <a:chExt cx="1793472" cy="369332"/>
            </a:xfrm>
          </p:grpSpPr>
          <p:sp>
            <p:nvSpPr>
              <p:cNvPr id="9" name="Rechteck 8" hidden="0"/>
              <p:cNvSpPr/>
              <p:nvPr isPhoto="0" userDrawn="0"/>
            </p:nvSpPr>
            <p:spPr bwMode="auto">
              <a:xfrm>
                <a:off x="919063" y="2597909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Textfeld 9" hidden="0"/>
              <p:cNvSpPr txBox="1"/>
              <p:nvPr isPhoto="0" userDrawn="0"/>
            </p:nvSpPr>
            <p:spPr bwMode="auto">
              <a:xfrm>
                <a:off x="2024062" y="2516760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</p:grpSp>
        <p:grpSp>
          <p:nvGrpSpPr>
            <p:cNvPr id="25" name="Gruppieren 24" hidden="0"/>
            <p:cNvGrpSpPr/>
            <p:nvPr isPhoto="0" userDrawn="0"/>
          </p:nvGrpSpPr>
          <p:grpSpPr bwMode="auto">
            <a:xfrm>
              <a:off x="6362317" y="2287402"/>
              <a:ext cx="1801278" cy="642230"/>
              <a:chOff x="6404767" y="2408934"/>
              <a:chExt cx="1801278" cy="642230"/>
            </a:xfrm>
          </p:grpSpPr>
          <p:sp>
            <p:nvSpPr>
              <p:cNvPr id="15" name="Rechteck 14" hidden="0"/>
              <p:cNvSpPr/>
              <p:nvPr isPhoto="0" userDrawn="0"/>
            </p:nvSpPr>
            <p:spPr bwMode="auto">
              <a:xfrm>
                <a:off x="6404767" y="2762248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Rechteck 15" hidden="0"/>
              <p:cNvSpPr/>
              <p:nvPr isPhoto="0" userDrawn="0"/>
            </p:nvSpPr>
            <p:spPr bwMode="auto">
              <a:xfrm>
                <a:off x="6439270" y="2425923"/>
                <a:ext cx="1380229" cy="320423"/>
              </a:xfrm>
              <a:prstGeom prst="rect">
                <a:avLst/>
              </a:prstGeom>
              <a:solidFill>
                <a:srgbClr val="FF6F61"/>
              </a:solidFill>
              <a:ln>
                <a:solidFill>
                  <a:srgbClr val="FF6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Textfeld 16" hidden="0"/>
              <p:cNvSpPr txBox="1"/>
              <p:nvPr isPhoto="0" userDrawn="0"/>
            </p:nvSpPr>
            <p:spPr bwMode="auto">
              <a:xfrm>
                <a:off x="7517571" y="2681832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18" name="Textfeld 17" hidden="0"/>
              <p:cNvSpPr txBox="1"/>
              <p:nvPr isPhoto="0" userDrawn="0"/>
            </p:nvSpPr>
            <p:spPr bwMode="auto">
              <a:xfrm>
                <a:off x="7129384" y="2408934"/>
                <a:ext cx="798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Arial  "/>
                    <a:cs typeface="Arial"/>
                  </a:rPr>
                  <a:t>ZIF-8</a:t>
                </a:r>
                <a:endParaRPr lang="en-GB">
                  <a:solidFill>
                    <a:schemeClr val="bg1"/>
                  </a:solidFill>
                  <a:latin typeface="Arial  "/>
                  <a:cs typeface="Arial"/>
                </a:endParaRPr>
              </a:p>
            </p:txBody>
          </p:sp>
        </p:grpSp>
        <p:grpSp>
          <p:nvGrpSpPr>
            <p:cNvPr id="24" name="Gruppieren 23" hidden="0"/>
            <p:cNvGrpSpPr/>
            <p:nvPr isPhoto="0" userDrawn="0"/>
          </p:nvGrpSpPr>
          <p:grpSpPr bwMode="auto">
            <a:xfrm>
              <a:off x="3649969" y="2172432"/>
              <a:ext cx="1793473" cy="767804"/>
              <a:chOff x="3656151" y="2128005"/>
              <a:chExt cx="1793473" cy="767804"/>
            </a:xfrm>
          </p:grpSpPr>
          <p:sp>
            <p:nvSpPr>
              <p:cNvPr id="20" name="Rechteck 19" hidden="0"/>
              <p:cNvSpPr/>
              <p:nvPr isPhoto="0" userDrawn="0"/>
            </p:nvSpPr>
            <p:spPr bwMode="auto">
              <a:xfrm>
                <a:off x="3656151" y="2598834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Rechteck 20" hidden="0"/>
              <p:cNvSpPr/>
              <p:nvPr isPhoto="0" userDrawn="0"/>
            </p:nvSpPr>
            <p:spPr bwMode="auto">
              <a:xfrm>
                <a:off x="3682027" y="2475197"/>
                <a:ext cx="1380229" cy="111768"/>
              </a:xfrm>
              <a:prstGeom prst="rect">
                <a:avLst/>
              </a:prstGeom>
              <a:solidFill>
                <a:srgbClr val="429067"/>
              </a:solidFill>
              <a:ln>
                <a:solidFill>
                  <a:srgbClr val="4290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Textfeld 21" hidden="0"/>
              <p:cNvSpPr txBox="1"/>
              <p:nvPr isPhoto="0" userDrawn="0"/>
            </p:nvSpPr>
            <p:spPr bwMode="auto">
              <a:xfrm>
                <a:off x="4761150" y="2526477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23" name="Textfeld 22" hidden="0"/>
              <p:cNvSpPr txBox="1"/>
              <p:nvPr isPhoto="0" userDrawn="0"/>
            </p:nvSpPr>
            <p:spPr bwMode="auto">
              <a:xfrm>
                <a:off x="4016545" y="2128005"/>
                <a:ext cx="1132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ZnO</a:t>
                </a:r>
                <a:endPara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endParaRPr>
              </a:p>
            </p:txBody>
          </p:sp>
        </p:grpSp>
        <p:sp>
          <p:nvSpPr>
            <p:cNvPr id="26" name="Pfeil nach unten 28" hidden="0"/>
            <p:cNvSpPr/>
            <p:nvPr isPhoto="0" userDrawn="0"/>
          </p:nvSpPr>
          <p:spPr bwMode="auto">
            <a:xfrm rot="16199999">
              <a:off x="2977110" y="2376810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Textfeld 26" hidden="0"/>
            <p:cNvSpPr txBox="1"/>
            <p:nvPr isPhoto="0" userDrawn="0"/>
          </p:nvSpPr>
          <p:spPr bwMode="auto">
            <a:xfrm>
              <a:off x="2732272" y="2268611"/>
              <a:ext cx="6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ALD</a:t>
              </a:r>
              <a:endParaRPr/>
            </a:p>
          </p:txBody>
        </p:sp>
        <p:sp>
          <p:nvSpPr>
            <p:cNvPr id="28" name="Pfeil nach unten 28" hidden="0"/>
            <p:cNvSpPr/>
            <p:nvPr isPhoto="0" userDrawn="0"/>
          </p:nvSpPr>
          <p:spPr bwMode="auto">
            <a:xfrm rot="16199999">
              <a:off x="5597679" y="2378229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Textfeld 28" hidden="0"/>
            <p:cNvSpPr txBox="1"/>
            <p:nvPr isPhoto="0" userDrawn="0"/>
          </p:nvSpPr>
          <p:spPr bwMode="auto">
            <a:xfrm>
              <a:off x="5262822" y="1968205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linker vapour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</p:grpSp>
      <p:grpSp>
        <p:nvGrpSpPr>
          <p:cNvPr id="50" name="Gruppieren 49" hidden="0"/>
          <p:cNvGrpSpPr/>
          <p:nvPr isPhoto="0" userDrawn="0"/>
        </p:nvGrpSpPr>
        <p:grpSpPr bwMode="auto">
          <a:xfrm>
            <a:off x="1083522" y="4628685"/>
            <a:ext cx="7122094" cy="782914"/>
            <a:chOff x="1124162" y="4547405"/>
            <a:chExt cx="7122094" cy="782914"/>
          </a:xfrm>
        </p:grpSpPr>
        <p:grpSp>
          <p:nvGrpSpPr>
            <p:cNvPr id="30" name="Gruppieren 29" hidden="0"/>
            <p:cNvGrpSpPr/>
            <p:nvPr isPhoto="0" userDrawn="0"/>
          </p:nvGrpSpPr>
          <p:grpSpPr bwMode="auto">
            <a:xfrm>
              <a:off x="1124162" y="4946987"/>
              <a:ext cx="1793472" cy="369332"/>
              <a:chOff x="919063" y="2516760"/>
              <a:chExt cx="1793472" cy="369332"/>
            </a:xfrm>
          </p:grpSpPr>
          <p:sp>
            <p:nvSpPr>
              <p:cNvPr id="31" name="Rechteck 30" hidden="0"/>
              <p:cNvSpPr/>
              <p:nvPr isPhoto="0" userDrawn="0"/>
            </p:nvSpPr>
            <p:spPr bwMode="auto">
              <a:xfrm>
                <a:off x="919063" y="2597909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Textfeld 31" hidden="0"/>
              <p:cNvSpPr txBox="1"/>
              <p:nvPr isPhoto="0" userDrawn="0"/>
            </p:nvSpPr>
            <p:spPr bwMode="auto">
              <a:xfrm>
                <a:off x="2024062" y="2516760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</p:grpSp>
        <p:sp>
          <p:nvSpPr>
            <p:cNvPr id="33" name="Pfeil nach unten 28" hidden="0"/>
            <p:cNvSpPr/>
            <p:nvPr isPhoto="0" userDrawn="0"/>
          </p:nvSpPr>
          <p:spPr bwMode="auto">
            <a:xfrm rot="16199999">
              <a:off x="2977110" y="4787543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Textfeld 33" hidden="0"/>
            <p:cNvSpPr txBox="1"/>
            <p:nvPr isPhoto="0" userDrawn="0"/>
          </p:nvSpPr>
          <p:spPr bwMode="auto">
            <a:xfrm>
              <a:off x="2732272" y="4679344"/>
              <a:ext cx="760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MLD</a:t>
              </a:r>
              <a:endParaRPr/>
            </a:p>
          </p:txBody>
        </p:sp>
        <p:grpSp>
          <p:nvGrpSpPr>
            <p:cNvPr id="35" name="Gruppieren 34" hidden="0"/>
            <p:cNvGrpSpPr/>
            <p:nvPr isPhoto="0" userDrawn="0"/>
          </p:nvGrpSpPr>
          <p:grpSpPr bwMode="auto">
            <a:xfrm>
              <a:off x="6330492" y="4562515"/>
              <a:ext cx="1915764" cy="767804"/>
              <a:chOff x="3533860" y="2128005"/>
              <a:chExt cx="1915764" cy="767804"/>
            </a:xfrm>
          </p:grpSpPr>
          <p:sp>
            <p:nvSpPr>
              <p:cNvPr id="36" name="Rechteck 35" hidden="0"/>
              <p:cNvSpPr/>
              <p:nvPr isPhoto="0" userDrawn="0"/>
            </p:nvSpPr>
            <p:spPr bwMode="auto">
              <a:xfrm>
                <a:off x="3656151" y="2598834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Rechteck 36" hidden="0"/>
              <p:cNvSpPr/>
              <p:nvPr isPhoto="0" userDrawn="0"/>
            </p:nvSpPr>
            <p:spPr bwMode="auto">
              <a:xfrm>
                <a:off x="3682027" y="2475292"/>
                <a:ext cx="1380229" cy="111768"/>
              </a:xfrm>
              <a:prstGeom prst="rect">
                <a:avLst/>
              </a:prstGeom>
              <a:pattFill prst="pct80">
                <a:fgClr>
                  <a:srgbClr val="429067"/>
                </a:fgClr>
                <a:bgClr>
                  <a:schemeClr val="bg1"/>
                </a:bgClr>
              </a:pattFill>
              <a:ln>
                <a:solidFill>
                  <a:srgbClr val="4290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Textfeld 37" hidden="0"/>
              <p:cNvSpPr txBox="1"/>
              <p:nvPr isPhoto="0" userDrawn="0"/>
            </p:nvSpPr>
            <p:spPr bwMode="auto">
              <a:xfrm>
                <a:off x="4761150" y="2526477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39" name="Textfeld 38" hidden="0"/>
              <p:cNvSpPr txBox="1"/>
              <p:nvPr isPhoto="0" userDrawn="0"/>
            </p:nvSpPr>
            <p:spPr bwMode="auto">
              <a:xfrm>
                <a:off x="3533860" y="2128005"/>
                <a:ext cx="1614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porous </a:t>
                </a: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ZnO</a:t>
                </a:r>
                <a:endPara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endParaRPr>
              </a:p>
            </p:txBody>
          </p:sp>
        </p:grpSp>
        <p:sp>
          <p:nvSpPr>
            <p:cNvPr id="41" name="Rechteck 40" hidden="0"/>
            <p:cNvSpPr/>
            <p:nvPr isPhoto="0" userDrawn="0"/>
          </p:nvSpPr>
          <p:spPr bwMode="auto">
            <a:xfrm>
              <a:off x="3701254" y="5031455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Rechteck 41" hidden="0"/>
            <p:cNvSpPr/>
            <p:nvPr isPhoto="0" userDrawn="0"/>
          </p:nvSpPr>
          <p:spPr bwMode="auto">
            <a:xfrm>
              <a:off x="3727130" y="4734915"/>
              <a:ext cx="1380229" cy="284672"/>
            </a:xfrm>
            <a:prstGeom prst="rect">
              <a:avLst/>
            </a:prstGeom>
            <a:solidFill>
              <a:srgbClr val="9FC5B2"/>
            </a:solidFill>
            <a:ln>
              <a:solidFill>
                <a:srgbClr val="9FC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Textfeld 42" hidden="0"/>
            <p:cNvSpPr txBox="1"/>
            <p:nvPr isPhoto="0" userDrawn="0"/>
          </p:nvSpPr>
          <p:spPr bwMode="auto">
            <a:xfrm>
              <a:off x="4806253" y="4959098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44" name="Textfeld 43" hidden="0"/>
            <p:cNvSpPr txBox="1"/>
            <p:nvPr isPhoto="0" userDrawn="0"/>
          </p:nvSpPr>
          <p:spPr bwMode="auto">
            <a:xfrm>
              <a:off x="3535012" y="4668567"/>
              <a:ext cx="1614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zincone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sp>
          <p:nvSpPr>
            <p:cNvPr id="45" name="Pfeil nach unten 28" hidden="0"/>
            <p:cNvSpPr/>
            <p:nvPr isPhoto="0" userDrawn="0"/>
          </p:nvSpPr>
          <p:spPr bwMode="auto">
            <a:xfrm rot="16199999">
              <a:off x="5705432" y="4787543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7" name="Grafik 46" descr="Feuer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5593705" y="4547405"/>
              <a:ext cx="432950" cy="432950"/>
            </a:xfrm>
            <a:prstGeom prst="rect">
              <a:avLst/>
            </a:prstGeom>
          </p:spPr>
        </p:pic>
      </p:grpSp>
      <p:sp>
        <p:nvSpPr>
          <p:cNvPr id="51" name="Foliennummernplatzhalter 50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Foliennummernplatzhalter 5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F2C3932-B366-4ABB-8185-67A6B1AA2F7B}" type="slidenum">
              <a:rPr lang="en-GB"/>
              <a:t>8</a:t>
            </a:fld>
            <a:endParaRPr lang="en-GB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Story 1: </a:t>
            </a:r>
            <a:r>
              <a:rPr lang="de-AT"/>
              <a:t>Oriented</a:t>
            </a:r>
            <a:r>
              <a:rPr lang="de-AT"/>
              <a:t> ZIF-8</a:t>
            </a:r>
            <a:endParaRPr/>
          </a:p>
        </p:txBody>
      </p:sp>
      <p:sp>
        <p:nvSpPr>
          <p:cNvPr id="7" name="Rechteck: abgerundete Ecken 6" hidden="0"/>
          <p:cNvSpPr/>
          <p:nvPr isPhoto="0" userDrawn="0"/>
        </p:nvSpPr>
        <p:spPr bwMode="auto">
          <a:xfrm>
            <a:off x="759791" y="1942054"/>
            <a:ext cx="7524482" cy="130287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305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grpSp>
        <p:nvGrpSpPr>
          <p:cNvPr id="49" name="Gruppieren 48" hidden="0"/>
          <p:cNvGrpSpPr/>
          <p:nvPr isPhoto="0" userDrawn="0"/>
        </p:nvGrpSpPr>
        <p:grpSpPr bwMode="auto">
          <a:xfrm>
            <a:off x="1134322" y="2069805"/>
            <a:ext cx="7039433" cy="972031"/>
            <a:chOff x="1124162" y="1968205"/>
            <a:chExt cx="7039433" cy="972031"/>
          </a:xfrm>
        </p:grpSpPr>
        <p:grpSp>
          <p:nvGrpSpPr>
            <p:cNvPr id="19" name="Gruppieren 18" hidden="0"/>
            <p:cNvGrpSpPr/>
            <p:nvPr isPhoto="0" userDrawn="0"/>
          </p:nvGrpSpPr>
          <p:grpSpPr bwMode="auto">
            <a:xfrm>
              <a:off x="1124162" y="2561422"/>
              <a:ext cx="1793472" cy="369332"/>
              <a:chOff x="919063" y="2516760"/>
              <a:chExt cx="1793472" cy="369332"/>
            </a:xfrm>
          </p:grpSpPr>
          <p:sp>
            <p:nvSpPr>
              <p:cNvPr id="9" name="Rechteck 8" hidden="0"/>
              <p:cNvSpPr/>
              <p:nvPr isPhoto="0" userDrawn="0"/>
            </p:nvSpPr>
            <p:spPr bwMode="auto">
              <a:xfrm>
                <a:off x="919063" y="2597909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Textfeld 9" hidden="0"/>
              <p:cNvSpPr txBox="1"/>
              <p:nvPr isPhoto="0" userDrawn="0"/>
            </p:nvSpPr>
            <p:spPr bwMode="auto">
              <a:xfrm>
                <a:off x="2024062" y="2516760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</p:grpSp>
        <p:grpSp>
          <p:nvGrpSpPr>
            <p:cNvPr id="25" name="Gruppieren 24" hidden="0"/>
            <p:cNvGrpSpPr/>
            <p:nvPr isPhoto="0" userDrawn="0"/>
          </p:nvGrpSpPr>
          <p:grpSpPr bwMode="auto">
            <a:xfrm>
              <a:off x="6362317" y="2287402"/>
              <a:ext cx="1801278" cy="642230"/>
              <a:chOff x="6404767" y="2408934"/>
              <a:chExt cx="1801278" cy="642230"/>
            </a:xfrm>
          </p:grpSpPr>
          <p:sp>
            <p:nvSpPr>
              <p:cNvPr id="15" name="Rechteck 14" hidden="0"/>
              <p:cNvSpPr/>
              <p:nvPr isPhoto="0" userDrawn="0"/>
            </p:nvSpPr>
            <p:spPr bwMode="auto">
              <a:xfrm>
                <a:off x="6404767" y="2762248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Rechteck 15" hidden="0"/>
              <p:cNvSpPr/>
              <p:nvPr isPhoto="0" userDrawn="0"/>
            </p:nvSpPr>
            <p:spPr bwMode="auto">
              <a:xfrm>
                <a:off x="6439270" y="2425923"/>
                <a:ext cx="1380229" cy="320423"/>
              </a:xfrm>
              <a:prstGeom prst="rect">
                <a:avLst/>
              </a:prstGeom>
              <a:solidFill>
                <a:srgbClr val="FF6F61"/>
              </a:solidFill>
              <a:ln>
                <a:solidFill>
                  <a:srgbClr val="FF6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Textfeld 16" hidden="0"/>
              <p:cNvSpPr txBox="1"/>
              <p:nvPr isPhoto="0" userDrawn="0"/>
            </p:nvSpPr>
            <p:spPr bwMode="auto">
              <a:xfrm>
                <a:off x="7517571" y="2681832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18" name="Textfeld 17" hidden="0"/>
              <p:cNvSpPr txBox="1"/>
              <p:nvPr isPhoto="0" userDrawn="0"/>
            </p:nvSpPr>
            <p:spPr bwMode="auto">
              <a:xfrm>
                <a:off x="7129384" y="2408934"/>
                <a:ext cx="798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Arial  "/>
                    <a:cs typeface="Arial"/>
                  </a:rPr>
                  <a:t>ZIF-8</a:t>
                </a:r>
                <a:endParaRPr lang="en-GB">
                  <a:solidFill>
                    <a:schemeClr val="bg1"/>
                  </a:solidFill>
                  <a:latin typeface="Arial  "/>
                  <a:cs typeface="Arial"/>
                </a:endParaRPr>
              </a:p>
            </p:txBody>
          </p:sp>
        </p:grpSp>
        <p:grpSp>
          <p:nvGrpSpPr>
            <p:cNvPr id="24" name="Gruppieren 23" hidden="0"/>
            <p:cNvGrpSpPr/>
            <p:nvPr isPhoto="0" userDrawn="0"/>
          </p:nvGrpSpPr>
          <p:grpSpPr bwMode="auto">
            <a:xfrm>
              <a:off x="3649969" y="2172432"/>
              <a:ext cx="1793473" cy="767804"/>
              <a:chOff x="3656151" y="2128005"/>
              <a:chExt cx="1793473" cy="767804"/>
            </a:xfrm>
          </p:grpSpPr>
          <p:sp>
            <p:nvSpPr>
              <p:cNvPr id="20" name="Rechteck 19" hidden="0"/>
              <p:cNvSpPr/>
              <p:nvPr isPhoto="0" userDrawn="0"/>
            </p:nvSpPr>
            <p:spPr bwMode="auto">
              <a:xfrm>
                <a:off x="3656151" y="2598834"/>
                <a:ext cx="1449237" cy="207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Rechteck 20" hidden="0"/>
              <p:cNvSpPr/>
              <p:nvPr isPhoto="0" userDrawn="0"/>
            </p:nvSpPr>
            <p:spPr bwMode="auto">
              <a:xfrm>
                <a:off x="3682027" y="2475197"/>
                <a:ext cx="1380229" cy="111768"/>
              </a:xfrm>
              <a:prstGeom prst="rect">
                <a:avLst/>
              </a:prstGeom>
              <a:solidFill>
                <a:srgbClr val="429067"/>
              </a:solidFill>
              <a:ln>
                <a:solidFill>
                  <a:srgbClr val="4290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Textfeld 21" hidden="0"/>
              <p:cNvSpPr txBox="1"/>
              <p:nvPr isPhoto="0" userDrawn="0"/>
            </p:nvSpPr>
            <p:spPr bwMode="auto">
              <a:xfrm>
                <a:off x="4761150" y="2526477"/>
                <a:ext cx="688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>
                    <a:solidFill>
                      <a:schemeClr val="bg1"/>
                    </a:solidFill>
                    <a:latin typeface="Arial  "/>
                    <a:cs typeface="Arial"/>
                  </a:rPr>
                  <a:t>Si</a:t>
                </a:r>
                <a:endParaRPr/>
              </a:p>
            </p:txBody>
          </p:sp>
          <p:sp>
            <p:nvSpPr>
              <p:cNvPr id="23" name="Textfeld 22" hidden="0"/>
              <p:cNvSpPr txBox="1"/>
              <p:nvPr isPhoto="0" userDrawn="0"/>
            </p:nvSpPr>
            <p:spPr bwMode="auto">
              <a:xfrm>
                <a:off x="4016545" y="2128005"/>
                <a:ext cx="1132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GB">
                    <a:solidFill>
                      <a:schemeClr val="accent3">
                        <a:lumMod val="50000"/>
                      </a:schemeClr>
                    </a:solidFill>
                    <a:latin typeface="Arial  "/>
                    <a:cs typeface="Arial"/>
                  </a:rPr>
                  <a:t>ZnO</a:t>
                </a:r>
                <a:endPara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endParaRPr>
              </a:p>
            </p:txBody>
          </p:sp>
        </p:grpSp>
        <p:sp>
          <p:nvSpPr>
            <p:cNvPr id="26" name="Pfeil nach unten 28" hidden="0"/>
            <p:cNvSpPr/>
            <p:nvPr isPhoto="0" userDrawn="0"/>
          </p:nvSpPr>
          <p:spPr bwMode="auto">
            <a:xfrm rot="16199999">
              <a:off x="2977110" y="2376810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Textfeld 26" hidden="0"/>
            <p:cNvSpPr txBox="1"/>
            <p:nvPr isPhoto="0" userDrawn="0"/>
          </p:nvSpPr>
          <p:spPr bwMode="auto">
            <a:xfrm>
              <a:off x="2732272" y="2268611"/>
              <a:ext cx="6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ALD</a:t>
              </a:r>
              <a:endParaRPr/>
            </a:p>
          </p:txBody>
        </p:sp>
        <p:sp>
          <p:nvSpPr>
            <p:cNvPr id="28" name="Pfeil nach unten 28" hidden="0"/>
            <p:cNvSpPr/>
            <p:nvPr isPhoto="0" userDrawn="0"/>
          </p:nvSpPr>
          <p:spPr bwMode="auto">
            <a:xfrm rot="16199999">
              <a:off x="5597679" y="2378229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Textfeld 28" hidden="0"/>
            <p:cNvSpPr txBox="1"/>
            <p:nvPr isPhoto="0" userDrawn="0"/>
          </p:nvSpPr>
          <p:spPr bwMode="auto">
            <a:xfrm>
              <a:off x="5262822" y="1968205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linker vapour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6368" y="316485"/>
            <a:ext cx="7886700" cy="619313"/>
          </a:xfrm>
        </p:spPr>
        <p:txBody>
          <a:bodyPr/>
          <a:lstStyle/>
          <a:p>
            <a:pPr>
              <a:defRPr/>
            </a:pPr>
            <a:r>
              <a:rPr lang="de-AT"/>
              <a:t>Synthesis: </a:t>
            </a:r>
            <a:r>
              <a:rPr lang="de-AT"/>
              <a:t>ZnO</a:t>
            </a:r>
            <a:endParaRPr lang="de-AT"/>
          </a:p>
        </p:txBody>
      </p:sp>
      <p:grpSp>
        <p:nvGrpSpPr>
          <p:cNvPr id="29" name="Gruppieren 28" hidden="0"/>
          <p:cNvGrpSpPr/>
          <p:nvPr isPhoto="0" userDrawn="0"/>
        </p:nvGrpSpPr>
        <p:grpSpPr bwMode="auto">
          <a:xfrm>
            <a:off x="956384" y="1798137"/>
            <a:ext cx="1801278" cy="3524785"/>
            <a:chOff x="956384" y="1798137"/>
            <a:chExt cx="1801278" cy="3524785"/>
          </a:xfrm>
        </p:grpSpPr>
        <p:sp>
          <p:nvSpPr>
            <p:cNvPr id="30" name="Rechteck 29" hidden="0"/>
            <p:cNvSpPr/>
            <p:nvPr isPhoto="0" userDrawn="0"/>
          </p:nvSpPr>
          <p:spPr bwMode="auto">
            <a:xfrm>
              <a:off x="956386" y="1879286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echteck 30" hidden="0"/>
            <p:cNvSpPr/>
            <p:nvPr isPhoto="0" userDrawn="0"/>
          </p:nvSpPr>
          <p:spPr bwMode="auto">
            <a:xfrm>
              <a:off x="956385" y="3282489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hteck 31" hidden="0"/>
            <p:cNvSpPr/>
            <p:nvPr isPhoto="0" userDrawn="0"/>
          </p:nvSpPr>
          <p:spPr bwMode="auto">
            <a:xfrm>
              <a:off x="956384" y="5034005"/>
              <a:ext cx="1449237" cy="207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Rechteck 32" hidden="0"/>
            <p:cNvSpPr/>
            <p:nvPr isPhoto="0" userDrawn="0"/>
          </p:nvSpPr>
          <p:spPr bwMode="auto">
            <a:xfrm>
              <a:off x="982261" y="3149616"/>
              <a:ext cx="1380229" cy="111768"/>
            </a:xfrm>
            <a:prstGeom prst="rect">
              <a:avLst/>
            </a:prstGeom>
            <a:solidFill>
              <a:srgbClr val="429067"/>
            </a:solidFill>
            <a:ln>
              <a:solidFill>
                <a:srgbClr val="429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echteck 33" hidden="0"/>
            <p:cNvSpPr/>
            <p:nvPr isPhoto="0" userDrawn="0"/>
          </p:nvSpPr>
          <p:spPr bwMode="auto">
            <a:xfrm>
              <a:off x="990887" y="4688350"/>
              <a:ext cx="1380229" cy="320423"/>
            </a:xfrm>
            <a:prstGeom prst="rect">
              <a:avLst/>
            </a:prstGeom>
            <a:solidFill>
              <a:srgbClr val="FF6F61"/>
            </a:solidFill>
            <a:ln>
              <a:solidFill>
                <a:srgbClr val="FF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Pfeil nach unten 28" hidden="0"/>
            <p:cNvSpPr/>
            <p:nvPr isPhoto="0" userDrawn="0"/>
          </p:nvSpPr>
          <p:spPr bwMode="auto">
            <a:xfrm>
              <a:off x="1176360" y="2206346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Pfeil nach unten 29" hidden="0"/>
            <p:cNvSpPr/>
            <p:nvPr isPhoto="0" userDrawn="0"/>
          </p:nvSpPr>
          <p:spPr bwMode="auto">
            <a:xfrm>
              <a:off x="1176360" y="3788697"/>
              <a:ext cx="284672" cy="672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2D5C9E"/>
            </a:solidFill>
            <a:ln>
              <a:solidFill>
                <a:srgbClr val="2D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Textfeld 36" hidden="0"/>
            <p:cNvSpPr txBox="1"/>
            <p:nvPr isPhoto="0" userDrawn="0"/>
          </p:nvSpPr>
          <p:spPr bwMode="auto">
            <a:xfrm>
              <a:off x="2061384" y="1798137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38" name="Textfeld 37" hidden="0"/>
            <p:cNvSpPr txBox="1"/>
            <p:nvPr isPhoto="0" userDrawn="0"/>
          </p:nvSpPr>
          <p:spPr bwMode="auto">
            <a:xfrm>
              <a:off x="2061384" y="3210132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39" name="Textfeld 38" hidden="0"/>
            <p:cNvSpPr txBox="1"/>
            <p:nvPr isPhoto="0" userDrawn="0"/>
          </p:nvSpPr>
          <p:spPr bwMode="auto">
            <a:xfrm>
              <a:off x="2069188" y="4953590"/>
              <a:ext cx="688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bg1"/>
                  </a:solidFill>
                  <a:latin typeface="Arial  "/>
                  <a:cs typeface="Arial"/>
                </a:rPr>
                <a:t>Si</a:t>
              </a:r>
              <a:endParaRPr/>
            </a:p>
          </p:txBody>
        </p:sp>
        <p:sp>
          <p:nvSpPr>
            <p:cNvPr id="40" name="Textfeld 39" hidden="0"/>
            <p:cNvSpPr txBox="1"/>
            <p:nvPr isPhoto="0" userDrawn="0"/>
          </p:nvSpPr>
          <p:spPr bwMode="auto">
            <a:xfrm>
              <a:off x="1681001" y="4680692"/>
              <a:ext cx="798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ZIF-8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  <p:sp>
          <p:nvSpPr>
            <p:cNvPr id="41" name="Textfeld 40" hidden="0"/>
            <p:cNvSpPr txBox="1"/>
            <p:nvPr isPhoto="0" userDrawn="0"/>
          </p:nvSpPr>
          <p:spPr bwMode="auto">
            <a:xfrm>
              <a:off x="1316779" y="2811660"/>
              <a:ext cx="1132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ZnO</a:t>
              </a:r>
              <a:endParaRPr lang="en-GB">
                <a:solidFill>
                  <a:schemeClr val="accent3">
                    <a:lumMod val="50000"/>
                  </a:schemeClr>
                </a:solidFill>
                <a:latin typeface="Arial  "/>
                <a:cs typeface="Arial"/>
              </a:endParaRPr>
            </a:p>
          </p:txBody>
        </p:sp>
        <p:sp>
          <p:nvSpPr>
            <p:cNvPr id="42" name="Textfeld 41" hidden="0"/>
            <p:cNvSpPr txBox="1"/>
            <p:nvPr isPhoto="0" userDrawn="0"/>
          </p:nvSpPr>
          <p:spPr bwMode="auto">
            <a:xfrm>
              <a:off x="1406313" y="2406392"/>
              <a:ext cx="6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accent3">
                      <a:lumMod val="50000"/>
                    </a:schemeClr>
                  </a:solidFill>
                  <a:latin typeface="Arial  "/>
                  <a:cs typeface="Arial"/>
                </a:rPr>
                <a:t>ALD</a:t>
              </a:r>
              <a:endParaRPr/>
            </a:p>
          </p:txBody>
        </p:sp>
        <p:sp>
          <p:nvSpPr>
            <p:cNvPr id="43" name="Textfeld 42" hidden="0"/>
            <p:cNvSpPr txBox="1"/>
            <p:nvPr isPhoto="0" userDrawn="0"/>
          </p:nvSpPr>
          <p:spPr bwMode="auto">
            <a:xfrm>
              <a:off x="1403527" y="3749473"/>
              <a:ext cx="992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>
                  <a:latin typeface="Arial  "/>
                  <a:cs typeface="Arial"/>
                </a:rPr>
                <a:t>HmIM vapour</a:t>
              </a:r>
              <a:endParaRPr lang="en-GB">
                <a:solidFill>
                  <a:schemeClr val="bg1"/>
                </a:solidFill>
                <a:latin typeface="Arial  "/>
                <a:cs typeface="Arial"/>
              </a:endParaRPr>
            </a:p>
          </p:txBody>
        </p:sp>
      </p:grpSp>
      <p:sp>
        <p:nvSpPr>
          <p:cNvPr id="44" name="Textfeld 43" hidden="0"/>
          <p:cNvSpPr txBox="1"/>
          <p:nvPr isPhoto="0" userDrawn="0"/>
        </p:nvSpPr>
        <p:spPr bwMode="auto">
          <a:xfrm>
            <a:off x="3951657" y="3889369"/>
            <a:ext cx="624018" cy="466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5" name="Textfeld 44" hidden="0"/>
          <p:cNvSpPr txBox="1"/>
          <p:nvPr isPhoto="0" userDrawn="0"/>
        </p:nvSpPr>
        <p:spPr bwMode="auto">
          <a:xfrm>
            <a:off x="5037506" y="4525620"/>
            <a:ext cx="1737349" cy="466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6" name="Rechteck 45" hidden="0"/>
          <p:cNvSpPr/>
          <p:nvPr isPhoto="0" userDrawn="0"/>
        </p:nvSpPr>
        <p:spPr bwMode="auto">
          <a:xfrm>
            <a:off x="6352672" y="3203882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echteck 46" hidden="0"/>
          <p:cNvSpPr/>
          <p:nvPr isPhoto="0" userDrawn="0"/>
        </p:nvSpPr>
        <p:spPr bwMode="auto">
          <a:xfrm>
            <a:off x="6352672" y="4526775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chteck 47" hidden="0"/>
          <p:cNvSpPr/>
          <p:nvPr isPhoto="0" userDrawn="0"/>
        </p:nvSpPr>
        <p:spPr bwMode="auto">
          <a:xfrm>
            <a:off x="3898306" y="4525357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Bogen 48" hidden="0"/>
          <p:cNvSpPr/>
          <p:nvPr isPhoto="0" userDrawn="0"/>
        </p:nvSpPr>
        <p:spPr bwMode="auto">
          <a:xfrm rot="746347">
            <a:off x="5245998" y="2319866"/>
            <a:ext cx="1404937" cy="1086370"/>
          </a:xfrm>
          <a:prstGeom prst="arc">
            <a:avLst>
              <a:gd name="adj1" fmla="val 11589687"/>
              <a:gd name="adj2" fmla="val 19464339"/>
            </a:avLst>
          </a:prstGeom>
          <a:ln w="952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Bogen 49" hidden="0"/>
          <p:cNvSpPr/>
          <p:nvPr isPhoto="0" userDrawn="0"/>
        </p:nvSpPr>
        <p:spPr bwMode="auto">
          <a:xfrm rot="6262127">
            <a:off x="7211586" y="3416134"/>
            <a:ext cx="1404937" cy="1086370"/>
          </a:xfrm>
          <a:prstGeom prst="arc">
            <a:avLst>
              <a:gd name="adj1" fmla="val 11589687"/>
              <a:gd name="adj2" fmla="val 19464339"/>
            </a:avLst>
          </a:prstGeom>
          <a:ln w="952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Bogen 50" hidden="0"/>
          <p:cNvSpPr/>
          <p:nvPr isPhoto="0" userDrawn="0"/>
        </p:nvSpPr>
        <p:spPr bwMode="auto">
          <a:xfrm rot="11721108">
            <a:off x="5129271" y="4146773"/>
            <a:ext cx="1404937" cy="1086370"/>
          </a:xfrm>
          <a:prstGeom prst="arc">
            <a:avLst>
              <a:gd name="adj1" fmla="val 11589687"/>
              <a:gd name="adj2" fmla="val 19464339"/>
            </a:avLst>
          </a:prstGeom>
          <a:ln w="952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Bogen 51" hidden="0"/>
          <p:cNvSpPr/>
          <p:nvPr isPhoto="0" userDrawn="0"/>
        </p:nvSpPr>
        <p:spPr bwMode="auto">
          <a:xfrm rot="17088536">
            <a:off x="3161588" y="3337948"/>
            <a:ext cx="1404937" cy="1086370"/>
          </a:xfrm>
          <a:prstGeom prst="arc">
            <a:avLst>
              <a:gd name="adj1" fmla="val 11589687"/>
              <a:gd name="adj2" fmla="val 19464339"/>
            </a:avLst>
          </a:prstGeom>
          <a:ln w="952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Rechteck 52" hidden="0"/>
          <p:cNvSpPr/>
          <p:nvPr isPhoto="0" userDrawn="0"/>
        </p:nvSpPr>
        <p:spPr bwMode="auto">
          <a:xfrm>
            <a:off x="4017009" y="4216130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Rechteck 53" hidden="0"/>
          <p:cNvSpPr/>
          <p:nvPr isPhoto="0" userDrawn="0"/>
        </p:nvSpPr>
        <p:spPr bwMode="auto">
          <a:xfrm>
            <a:off x="4240281" y="4210380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hteck 54" hidden="0"/>
          <p:cNvSpPr/>
          <p:nvPr isPhoto="0" userDrawn="0"/>
        </p:nvSpPr>
        <p:spPr bwMode="auto">
          <a:xfrm>
            <a:off x="4452907" y="4210380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hteck 55" hidden="0"/>
          <p:cNvSpPr/>
          <p:nvPr isPhoto="0" userDrawn="0"/>
        </p:nvSpPr>
        <p:spPr bwMode="auto">
          <a:xfrm>
            <a:off x="4669887" y="4207999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Rechteck 56" hidden="0"/>
          <p:cNvSpPr/>
          <p:nvPr isPhoto="0" userDrawn="0"/>
        </p:nvSpPr>
        <p:spPr bwMode="auto">
          <a:xfrm>
            <a:off x="4894253" y="4207999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Rechteck 57" hidden="0"/>
          <p:cNvSpPr/>
          <p:nvPr isPhoto="0" userDrawn="0"/>
        </p:nvSpPr>
        <p:spPr bwMode="auto">
          <a:xfrm>
            <a:off x="5108566" y="4207999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hteck 58" hidden="0"/>
          <p:cNvSpPr/>
          <p:nvPr isPhoto="0" userDrawn="0"/>
        </p:nvSpPr>
        <p:spPr bwMode="auto">
          <a:xfrm>
            <a:off x="5319046" y="4215391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Rechteck 59" hidden="0"/>
          <p:cNvSpPr/>
          <p:nvPr isPhoto="0" userDrawn="0"/>
        </p:nvSpPr>
        <p:spPr bwMode="auto">
          <a:xfrm>
            <a:off x="4022305" y="2870635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Rechteck 60" hidden="0"/>
          <p:cNvSpPr/>
          <p:nvPr isPhoto="0" userDrawn="0"/>
        </p:nvSpPr>
        <p:spPr bwMode="auto">
          <a:xfrm>
            <a:off x="4245577" y="286488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Rechteck 61" hidden="0"/>
          <p:cNvSpPr/>
          <p:nvPr isPhoto="0" userDrawn="0"/>
        </p:nvSpPr>
        <p:spPr bwMode="auto">
          <a:xfrm>
            <a:off x="4458203" y="286488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" name="Rechteck 62" hidden="0"/>
          <p:cNvSpPr/>
          <p:nvPr isPhoto="0" userDrawn="0"/>
        </p:nvSpPr>
        <p:spPr bwMode="auto">
          <a:xfrm>
            <a:off x="4675183" y="286250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hteck 63" hidden="0"/>
          <p:cNvSpPr/>
          <p:nvPr isPhoto="0" userDrawn="0"/>
        </p:nvSpPr>
        <p:spPr bwMode="auto">
          <a:xfrm>
            <a:off x="4899549" y="286250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" name="Rechteck 64" hidden="0"/>
          <p:cNvSpPr/>
          <p:nvPr isPhoto="0" userDrawn="0"/>
        </p:nvSpPr>
        <p:spPr bwMode="auto">
          <a:xfrm>
            <a:off x="5113862" y="286250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Rechteck 65" hidden="0"/>
          <p:cNvSpPr/>
          <p:nvPr isPhoto="0" userDrawn="0"/>
        </p:nvSpPr>
        <p:spPr bwMode="auto">
          <a:xfrm>
            <a:off x="5324342" y="2869896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hteck 66" hidden="0"/>
          <p:cNvSpPr/>
          <p:nvPr isPhoto="0" userDrawn="0"/>
        </p:nvSpPr>
        <p:spPr bwMode="auto">
          <a:xfrm>
            <a:off x="6454774" y="287182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Rechteck 67" hidden="0"/>
          <p:cNvSpPr/>
          <p:nvPr isPhoto="0" userDrawn="0"/>
        </p:nvSpPr>
        <p:spPr bwMode="auto">
          <a:xfrm>
            <a:off x="6678046" y="2866075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Rechteck 68" hidden="0"/>
          <p:cNvSpPr/>
          <p:nvPr isPhoto="0" userDrawn="0"/>
        </p:nvSpPr>
        <p:spPr bwMode="auto">
          <a:xfrm>
            <a:off x="6890672" y="2866075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Rechteck 69" hidden="0"/>
          <p:cNvSpPr/>
          <p:nvPr isPhoto="0" userDrawn="0"/>
        </p:nvSpPr>
        <p:spPr bwMode="auto">
          <a:xfrm>
            <a:off x="7107652" y="286369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Rechteck 70" hidden="0"/>
          <p:cNvSpPr/>
          <p:nvPr isPhoto="0" userDrawn="0"/>
        </p:nvSpPr>
        <p:spPr bwMode="auto">
          <a:xfrm>
            <a:off x="7332018" y="286369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Rechteck 71" hidden="0"/>
          <p:cNvSpPr/>
          <p:nvPr isPhoto="0" userDrawn="0"/>
        </p:nvSpPr>
        <p:spPr bwMode="auto">
          <a:xfrm>
            <a:off x="7546331" y="2863694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Rechteck 72" hidden="0"/>
          <p:cNvSpPr/>
          <p:nvPr isPhoto="0" userDrawn="0"/>
        </p:nvSpPr>
        <p:spPr bwMode="auto">
          <a:xfrm>
            <a:off x="7756811" y="2871086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Rechteck 73" hidden="0"/>
          <p:cNvSpPr/>
          <p:nvPr isPhoto="0" userDrawn="0"/>
        </p:nvSpPr>
        <p:spPr bwMode="auto">
          <a:xfrm>
            <a:off x="6455579" y="4204871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Rechteck 74" hidden="0"/>
          <p:cNvSpPr/>
          <p:nvPr isPhoto="0" userDrawn="0"/>
        </p:nvSpPr>
        <p:spPr bwMode="auto">
          <a:xfrm>
            <a:off x="6678851" y="4199121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hteck 75" hidden="0"/>
          <p:cNvSpPr/>
          <p:nvPr isPhoto="0" userDrawn="0"/>
        </p:nvSpPr>
        <p:spPr bwMode="auto">
          <a:xfrm>
            <a:off x="6891477" y="4199121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Rechteck 76" hidden="0"/>
          <p:cNvSpPr/>
          <p:nvPr isPhoto="0" userDrawn="0"/>
        </p:nvSpPr>
        <p:spPr bwMode="auto">
          <a:xfrm>
            <a:off x="7108457" y="4196740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Rechteck 77" hidden="0"/>
          <p:cNvSpPr/>
          <p:nvPr isPhoto="0" userDrawn="0"/>
        </p:nvSpPr>
        <p:spPr bwMode="auto">
          <a:xfrm>
            <a:off x="7332823" y="4196740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echteck 78" hidden="0"/>
          <p:cNvSpPr/>
          <p:nvPr isPhoto="0" userDrawn="0"/>
        </p:nvSpPr>
        <p:spPr bwMode="auto">
          <a:xfrm>
            <a:off x="7547136" y="4196740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0" name="Rechteck 79" hidden="0"/>
          <p:cNvSpPr/>
          <p:nvPr isPhoto="0" userDrawn="0"/>
        </p:nvSpPr>
        <p:spPr bwMode="auto">
          <a:xfrm>
            <a:off x="7757615" y="4204132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Rechteck 80" hidden="0"/>
          <p:cNvSpPr/>
          <p:nvPr isPhoto="0" userDrawn="0"/>
        </p:nvSpPr>
        <p:spPr bwMode="auto">
          <a:xfrm>
            <a:off x="4022305" y="3588082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hteck 81" hidden="0"/>
          <p:cNvSpPr/>
          <p:nvPr isPhoto="0" userDrawn="0"/>
        </p:nvSpPr>
        <p:spPr bwMode="auto">
          <a:xfrm>
            <a:off x="4675183" y="3579951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" name="Rechteck 82" hidden="0"/>
          <p:cNvSpPr/>
          <p:nvPr isPhoto="0" userDrawn="0"/>
        </p:nvSpPr>
        <p:spPr bwMode="auto">
          <a:xfrm>
            <a:off x="4899549" y="3579951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echteck 83" hidden="0"/>
          <p:cNvSpPr/>
          <p:nvPr isPhoto="0" userDrawn="0"/>
        </p:nvSpPr>
        <p:spPr bwMode="auto">
          <a:xfrm>
            <a:off x="5324342" y="3587343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5" name="Rechteck 84" hidden="0"/>
          <p:cNvSpPr/>
          <p:nvPr isPhoto="0" userDrawn="0"/>
        </p:nvSpPr>
        <p:spPr bwMode="auto">
          <a:xfrm rot="19361773" flipH="1">
            <a:off x="3557206" y="3878476"/>
            <a:ext cx="45719" cy="218748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Rechteck 85" hidden="0"/>
          <p:cNvSpPr/>
          <p:nvPr isPhoto="0" userDrawn="0"/>
        </p:nvSpPr>
        <p:spPr bwMode="auto">
          <a:xfrm rot="19361773" flipH="1">
            <a:off x="3361779" y="3625851"/>
            <a:ext cx="45719" cy="218748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echteck 86" hidden="0"/>
          <p:cNvSpPr/>
          <p:nvPr isPhoto="0" userDrawn="0"/>
        </p:nvSpPr>
        <p:spPr bwMode="auto">
          <a:xfrm flipH="1">
            <a:off x="3179637" y="3873585"/>
            <a:ext cx="45719" cy="218748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Rechteck 87" hidden="0"/>
          <p:cNvSpPr/>
          <p:nvPr isPhoto="0" userDrawn="0"/>
        </p:nvSpPr>
        <p:spPr bwMode="auto">
          <a:xfrm flipH="1">
            <a:off x="3183284" y="3554842"/>
            <a:ext cx="45719" cy="218748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Ellipse 88" hidden="0"/>
          <p:cNvSpPr/>
          <p:nvPr isPhoto="0" userDrawn="0"/>
        </p:nvSpPr>
        <p:spPr bwMode="auto">
          <a:xfrm>
            <a:off x="5653984" y="2130495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0" name="Ellipse 89" hidden="0"/>
          <p:cNvSpPr/>
          <p:nvPr isPhoto="0" userDrawn="0"/>
        </p:nvSpPr>
        <p:spPr bwMode="auto">
          <a:xfrm>
            <a:off x="5474687" y="235591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1" name="Ellipse 90" hidden="0"/>
          <p:cNvSpPr/>
          <p:nvPr isPhoto="0" userDrawn="0"/>
        </p:nvSpPr>
        <p:spPr bwMode="auto">
          <a:xfrm>
            <a:off x="5836587" y="2446407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" name="Ellipse 91" hidden="0"/>
          <p:cNvSpPr/>
          <p:nvPr isPhoto="0" userDrawn="0"/>
        </p:nvSpPr>
        <p:spPr bwMode="auto">
          <a:xfrm>
            <a:off x="6139135" y="233951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3" name="Ellipse 92" hidden="0"/>
          <p:cNvSpPr/>
          <p:nvPr isPhoto="0" userDrawn="0"/>
        </p:nvSpPr>
        <p:spPr bwMode="auto">
          <a:xfrm>
            <a:off x="5940675" y="2556985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4" name="Ellipse 93" hidden="0"/>
          <p:cNvSpPr/>
          <p:nvPr isPhoto="0" userDrawn="0"/>
        </p:nvSpPr>
        <p:spPr bwMode="auto">
          <a:xfrm>
            <a:off x="5884465" y="2361207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5" name="Ellipse 94" hidden="0"/>
          <p:cNvSpPr/>
          <p:nvPr isPhoto="0" userDrawn="0"/>
        </p:nvSpPr>
        <p:spPr bwMode="auto">
          <a:xfrm>
            <a:off x="6167145" y="2466539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6" name="Ellipse 95" hidden="0"/>
          <p:cNvSpPr/>
          <p:nvPr isPhoto="0" userDrawn="0"/>
        </p:nvSpPr>
        <p:spPr bwMode="auto">
          <a:xfrm>
            <a:off x="6065985" y="2339518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7" name="Ellipse 96" hidden="0"/>
          <p:cNvSpPr/>
          <p:nvPr isPhoto="0" userDrawn="0"/>
        </p:nvSpPr>
        <p:spPr bwMode="auto">
          <a:xfrm>
            <a:off x="5767808" y="2086889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8" name="Ellipse 97" hidden="0"/>
          <p:cNvSpPr/>
          <p:nvPr isPhoto="0" userDrawn="0"/>
        </p:nvSpPr>
        <p:spPr bwMode="auto">
          <a:xfrm>
            <a:off x="5726906" y="2256005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9" name="Ellipse 98" hidden="0"/>
          <p:cNvSpPr/>
          <p:nvPr isPhoto="0" userDrawn="0"/>
        </p:nvSpPr>
        <p:spPr bwMode="auto">
          <a:xfrm>
            <a:off x="5466136" y="2269242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0" name="Ellipse 99" hidden="0"/>
          <p:cNvSpPr/>
          <p:nvPr isPhoto="0" userDrawn="0"/>
        </p:nvSpPr>
        <p:spPr bwMode="auto">
          <a:xfrm>
            <a:off x="5417412" y="2470838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1" name="Ellipse 100" hidden="0"/>
          <p:cNvSpPr/>
          <p:nvPr isPhoto="0" userDrawn="0"/>
        </p:nvSpPr>
        <p:spPr bwMode="auto">
          <a:xfrm>
            <a:off x="6430627" y="2744997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" name="Ellipse 101" hidden="0"/>
          <p:cNvSpPr/>
          <p:nvPr isPhoto="0" userDrawn="0"/>
        </p:nvSpPr>
        <p:spPr bwMode="auto">
          <a:xfrm>
            <a:off x="7094831" y="2732620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" name="Ellipse 102" hidden="0"/>
          <p:cNvSpPr/>
          <p:nvPr isPhoto="0" userDrawn="0"/>
        </p:nvSpPr>
        <p:spPr bwMode="auto">
          <a:xfrm>
            <a:off x="7307871" y="2732619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4" name="Ellipse 103" hidden="0"/>
          <p:cNvSpPr/>
          <p:nvPr isPhoto="0" userDrawn="0"/>
        </p:nvSpPr>
        <p:spPr bwMode="auto">
          <a:xfrm>
            <a:off x="6385671" y="2687328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5" name="Ellipse 104" hidden="0"/>
          <p:cNvSpPr/>
          <p:nvPr isPhoto="0" userDrawn="0"/>
        </p:nvSpPr>
        <p:spPr bwMode="auto">
          <a:xfrm>
            <a:off x="7163317" y="2663502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Ellipse 105" hidden="0"/>
          <p:cNvSpPr/>
          <p:nvPr isPhoto="0" userDrawn="0"/>
        </p:nvSpPr>
        <p:spPr bwMode="auto">
          <a:xfrm>
            <a:off x="7307871" y="2652828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Ellipse 106" hidden="0"/>
          <p:cNvSpPr/>
          <p:nvPr isPhoto="0" userDrawn="0"/>
        </p:nvSpPr>
        <p:spPr bwMode="auto">
          <a:xfrm>
            <a:off x="7992829" y="3492315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8" name="Ellipse 107" hidden="0"/>
          <p:cNvSpPr/>
          <p:nvPr isPhoto="0" userDrawn="0"/>
        </p:nvSpPr>
        <p:spPr bwMode="auto">
          <a:xfrm>
            <a:off x="8310329" y="3680070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9" name="Ellipse 108" hidden="0"/>
          <p:cNvSpPr/>
          <p:nvPr isPhoto="0" userDrawn="0"/>
        </p:nvSpPr>
        <p:spPr bwMode="auto">
          <a:xfrm>
            <a:off x="8517965" y="3695945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0" name="Ellipse 109" hidden="0"/>
          <p:cNvSpPr/>
          <p:nvPr isPhoto="0" userDrawn="0"/>
        </p:nvSpPr>
        <p:spPr bwMode="auto">
          <a:xfrm>
            <a:off x="8112739" y="3475133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" name="Ellipse 110" hidden="0"/>
          <p:cNvSpPr/>
          <p:nvPr isPhoto="0" userDrawn="0"/>
        </p:nvSpPr>
        <p:spPr bwMode="auto">
          <a:xfrm>
            <a:off x="8052179" y="3617956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" name="Ellipse 111" hidden="0"/>
          <p:cNvSpPr/>
          <p:nvPr isPhoto="0" userDrawn="0"/>
        </p:nvSpPr>
        <p:spPr bwMode="auto">
          <a:xfrm>
            <a:off x="8226848" y="3721393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Ellipse 112" hidden="0"/>
          <p:cNvSpPr/>
          <p:nvPr isPhoto="0" userDrawn="0"/>
        </p:nvSpPr>
        <p:spPr bwMode="auto">
          <a:xfrm>
            <a:off x="8357955" y="3598831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4" name="Ellipse 113" hidden="0"/>
          <p:cNvSpPr/>
          <p:nvPr isPhoto="0" userDrawn="0"/>
        </p:nvSpPr>
        <p:spPr bwMode="auto">
          <a:xfrm>
            <a:off x="8260597" y="3439420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5" name="Ellipse 114" hidden="0"/>
          <p:cNvSpPr/>
          <p:nvPr isPhoto="0" userDrawn="0"/>
        </p:nvSpPr>
        <p:spPr bwMode="auto">
          <a:xfrm>
            <a:off x="8616450" y="3561706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6" name="Ellipse 115" hidden="0"/>
          <p:cNvSpPr/>
          <p:nvPr isPhoto="0" userDrawn="0"/>
        </p:nvSpPr>
        <p:spPr bwMode="auto">
          <a:xfrm>
            <a:off x="8448188" y="3687442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7" name="Ellipse 116" hidden="0"/>
          <p:cNvSpPr/>
          <p:nvPr isPhoto="0" userDrawn="0"/>
        </p:nvSpPr>
        <p:spPr bwMode="auto">
          <a:xfrm>
            <a:off x="8516090" y="3830045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8" name="Ellipse 117" hidden="0"/>
          <p:cNvSpPr/>
          <p:nvPr isPhoto="0" userDrawn="0"/>
        </p:nvSpPr>
        <p:spPr bwMode="auto">
          <a:xfrm>
            <a:off x="8396800" y="3937569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9" name="Ellipse 118" hidden="0"/>
          <p:cNvSpPr/>
          <p:nvPr isPhoto="0" userDrawn="0"/>
        </p:nvSpPr>
        <p:spPr bwMode="auto">
          <a:xfrm>
            <a:off x="8111532" y="3838157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0" name="Ellipse 119" hidden="0"/>
          <p:cNvSpPr/>
          <p:nvPr isPhoto="0" userDrawn="0"/>
        </p:nvSpPr>
        <p:spPr bwMode="auto">
          <a:xfrm>
            <a:off x="7735839" y="4068079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1" name="Ellipse 120" hidden="0"/>
          <p:cNvSpPr/>
          <p:nvPr isPhoto="0" userDrawn="0"/>
        </p:nvSpPr>
        <p:spPr bwMode="auto">
          <a:xfrm>
            <a:off x="7522184" y="406353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" name="Ellipse 121" hidden="0"/>
          <p:cNvSpPr/>
          <p:nvPr isPhoto="0" userDrawn="0"/>
        </p:nvSpPr>
        <p:spPr bwMode="auto">
          <a:xfrm>
            <a:off x="7301520" y="4065666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Ellipse 122" hidden="0"/>
          <p:cNvSpPr/>
          <p:nvPr isPhoto="0" userDrawn="0"/>
        </p:nvSpPr>
        <p:spPr bwMode="auto">
          <a:xfrm>
            <a:off x="7094830" y="406353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4" name="Ellipse 123" hidden="0"/>
          <p:cNvSpPr/>
          <p:nvPr isPhoto="0" userDrawn="0"/>
        </p:nvSpPr>
        <p:spPr bwMode="auto">
          <a:xfrm>
            <a:off x="6875554" y="4064406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5" name="Ellipse 124" hidden="0"/>
          <p:cNvSpPr/>
          <p:nvPr isPhoto="0" userDrawn="0"/>
        </p:nvSpPr>
        <p:spPr bwMode="auto">
          <a:xfrm>
            <a:off x="6660069" y="4065541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6" name="Ellipse 125" hidden="0"/>
          <p:cNvSpPr/>
          <p:nvPr isPhoto="0" userDrawn="0"/>
        </p:nvSpPr>
        <p:spPr bwMode="auto">
          <a:xfrm>
            <a:off x="6428165" y="4068576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7" name="Ellipse 126" hidden="0"/>
          <p:cNvSpPr/>
          <p:nvPr isPhoto="0" userDrawn="0"/>
        </p:nvSpPr>
        <p:spPr bwMode="auto">
          <a:xfrm>
            <a:off x="7832447" y="4014606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8" name="Ellipse 127" hidden="0"/>
          <p:cNvSpPr/>
          <p:nvPr isPhoto="0" userDrawn="0"/>
        </p:nvSpPr>
        <p:spPr bwMode="auto">
          <a:xfrm>
            <a:off x="7604368" y="4004846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9" name="Ellipse 128" hidden="0"/>
          <p:cNvSpPr/>
          <p:nvPr isPhoto="0" userDrawn="0"/>
        </p:nvSpPr>
        <p:spPr bwMode="auto">
          <a:xfrm>
            <a:off x="7273919" y="3992237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0" name="Ellipse 129" hidden="0"/>
          <p:cNvSpPr/>
          <p:nvPr isPhoto="0" userDrawn="0"/>
        </p:nvSpPr>
        <p:spPr bwMode="auto">
          <a:xfrm>
            <a:off x="7086279" y="3980179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1" name="Ellipse 130" hidden="0"/>
          <p:cNvSpPr/>
          <p:nvPr isPhoto="0" userDrawn="0"/>
        </p:nvSpPr>
        <p:spPr bwMode="auto">
          <a:xfrm>
            <a:off x="6965686" y="3998929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2" name="Ellipse 131" hidden="0"/>
          <p:cNvSpPr/>
          <p:nvPr isPhoto="0" userDrawn="0"/>
        </p:nvSpPr>
        <p:spPr bwMode="auto">
          <a:xfrm>
            <a:off x="6619886" y="4005597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Ellipse 132" hidden="0"/>
          <p:cNvSpPr/>
          <p:nvPr isPhoto="0" userDrawn="0"/>
        </p:nvSpPr>
        <p:spPr bwMode="auto">
          <a:xfrm>
            <a:off x="6360030" y="4031162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4" name="Ellipse 133" hidden="0"/>
          <p:cNvSpPr/>
          <p:nvPr isPhoto="0" userDrawn="0"/>
        </p:nvSpPr>
        <p:spPr bwMode="auto">
          <a:xfrm>
            <a:off x="5296948" y="4065151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5" name="Ellipse 134" hidden="0"/>
          <p:cNvSpPr/>
          <p:nvPr isPhoto="0" userDrawn="0"/>
        </p:nvSpPr>
        <p:spPr bwMode="auto">
          <a:xfrm>
            <a:off x="5083293" y="4060612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6" name="Ellipse 135" hidden="0"/>
          <p:cNvSpPr/>
          <p:nvPr isPhoto="0" userDrawn="0"/>
        </p:nvSpPr>
        <p:spPr bwMode="auto">
          <a:xfrm>
            <a:off x="4868979" y="4062739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7" name="Ellipse 136" hidden="0"/>
          <p:cNvSpPr/>
          <p:nvPr isPhoto="0" userDrawn="0"/>
        </p:nvSpPr>
        <p:spPr bwMode="auto">
          <a:xfrm>
            <a:off x="4655938" y="4060612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8" name="Ellipse 137" hidden="0"/>
          <p:cNvSpPr/>
          <p:nvPr isPhoto="0" userDrawn="0"/>
        </p:nvSpPr>
        <p:spPr bwMode="auto">
          <a:xfrm>
            <a:off x="4436663" y="4055130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9" name="Ellipse 138" hidden="0"/>
          <p:cNvSpPr/>
          <p:nvPr isPhoto="0" userDrawn="0"/>
        </p:nvSpPr>
        <p:spPr bwMode="auto">
          <a:xfrm>
            <a:off x="4221178" y="4068964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0" name="Ellipse 139" hidden="0"/>
          <p:cNvSpPr/>
          <p:nvPr isPhoto="0" userDrawn="0"/>
        </p:nvSpPr>
        <p:spPr bwMode="auto">
          <a:xfrm>
            <a:off x="3989274" y="4065649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1" name="Ellipse 140" hidden="0"/>
          <p:cNvSpPr/>
          <p:nvPr isPhoto="0" userDrawn="0"/>
        </p:nvSpPr>
        <p:spPr bwMode="auto">
          <a:xfrm>
            <a:off x="5299602" y="3921706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2" name="Ellipse 141" hidden="0"/>
          <p:cNvSpPr/>
          <p:nvPr isPhoto="0" userDrawn="0"/>
        </p:nvSpPr>
        <p:spPr bwMode="auto">
          <a:xfrm>
            <a:off x="4876396" y="3919293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" name="Ellipse 142" hidden="0"/>
          <p:cNvSpPr/>
          <p:nvPr isPhoto="0" userDrawn="0"/>
        </p:nvSpPr>
        <p:spPr bwMode="auto">
          <a:xfrm>
            <a:off x="4658593" y="3917166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4" name="Ellipse 143" hidden="0"/>
          <p:cNvSpPr/>
          <p:nvPr isPhoto="0" userDrawn="0"/>
        </p:nvSpPr>
        <p:spPr bwMode="auto">
          <a:xfrm>
            <a:off x="3996690" y="3922203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5" name="Ellipse 144" hidden="0"/>
          <p:cNvSpPr/>
          <p:nvPr isPhoto="0" userDrawn="0"/>
        </p:nvSpPr>
        <p:spPr bwMode="auto">
          <a:xfrm>
            <a:off x="5614198" y="5010047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6" name="Ellipse 145" hidden="0"/>
          <p:cNvSpPr/>
          <p:nvPr isPhoto="0" userDrawn="0"/>
        </p:nvSpPr>
        <p:spPr bwMode="auto">
          <a:xfrm>
            <a:off x="5840528" y="5069398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7" name="Ellipse 146" hidden="0"/>
          <p:cNvSpPr/>
          <p:nvPr isPhoto="0" userDrawn="0"/>
        </p:nvSpPr>
        <p:spPr bwMode="auto">
          <a:xfrm>
            <a:off x="6025249" y="4932418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8" name="Ellipse 147" hidden="0"/>
          <p:cNvSpPr/>
          <p:nvPr isPhoto="0" userDrawn="0"/>
        </p:nvSpPr>
        <p:spPr bwMode="auto">
          <a:xfrm>
            <a:off x="6151010" y="5157541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9" name="Ellipse 148" hidden="0"/>
          <p:cNvSpPr/>
          <p:nvPr isPhoto="0" userDrawn="0"/>
        </p:nvSpPr>
        <p:spPr bwMode="auto">
          <a:xfrm>
            <a:off x="5925767" y="5256042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0" name="Ellipse 149" hidden="0"/>
          <p:cNvSpPr/>
          <p:nvPr isPhoto="0" userDrawn="0"/>
        </p:nvSpPr>
        <p:spPr bwMode="auto">
          <a:xfrm>
            <a:off x="5696193" y="5303234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1" name="Ellipse 150" hidden="0"/>
          <p:cNvSpPr/>
          <p:nvPr isPhoto="0" userDrawn="0"/>
        </p:nvSpPr>
        <p:spPr bwMode="auto">
          <a:xfrm>
            <a:off x="5470259" y="5172421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2" name="Gewitterblitz 151" hidden="0"/>
          <p:cNvSpPr/>
          <p:nvPr isPhoto="0" userDrawn="0"/>
        </p:nvSpPr>
        <p:spPr bwMode="auto">
          <a:xfrm rot="20879247">
            <a:off x="5658194" y="4721206"/>
            <a:ext cx="276600" cy="362124"/>
          </a:xfrm>
          <a:prstGeom prst="lightningBol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" name="Gewitterblitz 152" hidden="0"/>
          <p:cNvSpPr/>
          <p:nvPr isPhoto="0" userDrawn="0"/>
        </p:nvSpPr>
        <p:spPr bwMode="auto">
          <a:xfrm rot="4101192">
            <a:off x="6147866" y="4826163"/>
            <a:ext cx="276600" cy="362124"/>
          </a:xfrm>
          <a:prstGeom prst="lightningBol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4" name="Gewitterblitz 153" hidden="0"/>
          <p:cNvSpPr/>
          <p:nvPr isPhoto="0" userDrawn="0"/>
        </p:nvSpPr>
        <p:spPr bwMode="auto">
          <a:xfrm rot="244526">
            <a:off x="5529853" y="5073818"/>
            <a:ext cx="267509" cy="325963"/>
          </a:xfrm>
          <a:prstGeom prst="lightningBol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5" name="Ellipse 154" hidden="0"/>
          <p:cNvSpPr/>
          <p:nvPr isPhoto="0" userDrawn="0"/>
        </p:nvSpPr>
        <p:spPr bwMode="auto">
          <a:xfrm>
            <a:off x="5382766" y="4843010"/>
            <a:ext cx="1073993" cy="630205"/>
          </a:xfrm>
          <a:prstGeom prst="ellipse">
            <a:avLst/>
          </a:prstGeom>
          <a:solidFill>
            <a:srgbClr val="FF6F6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6" name="Textfeld 155" hidden="0"/>
          <p:cNvSpPr txBox="1"/>
          <p:nvPr isPhoto="0" userDrawn="0"/>
        </p:nvSpPr>
        <p:spPr bwMode="auto">
          <a:xfrm>
            <a:off x="4436663" y="5421993"/>
            <a:ext cx="299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co-reactant: oxygen plasma</a:t>
            </a:r>
            <a:endParaRPr/>
          </a:p>
        </p:txBody>
      </p:sp>
      <p:sp>
        <p:nvSpPr>
          <p:cNvPr id="157" name="Textfeld 156" hidden="0"/>
          <p:cNvSpPr txBox="1"/>
          <p:nvPr isPhoto="0" userDrawn="0"/>
        </p:nvSpPr>
        <p:spPr bwMode="auto">
          <a:xfrm>
            <a:off x="2976402" y="4034098"/>
            <a:ext cx="8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purge</a:t>
            </a:r>
            <a:endParaRPr/>
          </a:p>
        </p:txBody>
      </p:sp>
      <p:sp>
        <p:nvSpPr>
          <p:cNvPr id="158" name="Textfeld 157" hidden="0"/>
          <p:cNvSpPr txBox="1"/>
          <p:nvPr isPhoto="0" userDrawn="0"/>
        </p:nvSpPr>
        <p:spPr bwMode="auto">
          <a:xfrm>
            <a:off x="8049424" y="3940971"/>
            <a:ext cx="8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purge</a:t>
            </a:r>
            <a:endParaRPr/>
          </a:p>
        </p:txBody>
      </p:sp>
      <p:sp>
        <p:nvSpPr>
          <p:cNvPr id="159" name="Textfeld 158" hidden="0"/>
          <p:cNvSpPr txBox="1"/>
          <p:nvPr isPhoto="0" userDrawn="0"/>
        </p:nvSpPr>
        <p:spPr bwMode="auto">
          <a:xfrm>
            <a:off x="5262094" y="1768312"/>
            <a:ext cx="126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diethylzinc</a:t>
            </a:r>
            <a:endParaRPr/>
          </a:p>
        </p:txBody>
      </p:sp>
      <p:sp>
        <p:nvSpPr>
          <p:cNvPr id="160" name="Rechteck 159" hidden="0"/>
          <p:cNvSpPr/>
          <p:nvPr isPhoto="0" userDrawn="0"/>
        </p:nvSpPr>
        <p:spPr bwMode="auto">
          <a:xfrm>
            <a:off x="3914024" y="3195505"/>
            <a:ext cx="1604962" cy="2047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1" name="Ellipse 160" hidden="0"/>
          <p:cNvSpPr/>
          <p:nvPr isPhoto="0" userDrawn="0"/>
        </p:nvSpPr>
        <p:spPr bwMode="auto">
          <a:xfrm>
            <a:off x="3449659" y="3826769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2" name="Ellipse 161" hidden="0"/>
          <p:cNvSpPr/>
          <p:nvPr isPhoto="0" userDrawn="0"/>
        </p:nvSpPr>
        <p:spPr bwMode="auto">
          <a:xfrm>
            <a:off x="3168641" y="3792818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" name="Ellipse 162" hidden="0"/>
          <p:cNvSpPr/>
          <p:nvPr isPhoto="0" userDrawn="0"/>
        </p:nvSpPr>
        <p:spPr bwMode="auto">
          <a:xfrm>
            <a:off x="3240818" y="3409514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4" name="Ellipse 163" hidden="0"/>
          <p:cNvSpPr/>
          <p:nvPr isPhoto="0" userDrawn="0"/>
        </p:nvSpPr>
        <p:spPr bwMode="auto">
          <a:xfrm>
            <a:off x="3335887" y="4004846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5" name="Ellipse 164" hidden="0"/>
          <p:cNvSpPr/>
          <p:nvPr isPhoto="0" userDrawn="0"/>
        </p:nvSpPr>
        <p:spPr bwMode="auto">
          <a:xfrm>
            <a:off x="3426834" y="3629608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6" name="Rechteck 165" hidden="0"/>
          <p:cNvSpPr/>
          <p:nvPr isPhoto="0" userDrawn="0"/>
        </p:nvSpPr>
        <p:spPr bwMode="auto">
          <a:xfrm>
            <a:off x="4031603" y="2246148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7" name="Rechteck 166" hidden="0"/>
          <p:cNvSpPr/>
          <p:nvPr isPhoto="0" userDrawn="0"/>
        </p:nvSpPr>
        <p:spPr bwMode="auto">
          <a:xfrm>
            <a:off x="4254875" y="2240398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8" name="Rechteck 167" hidden="0"/>
          <p:cNvSpPr/>
          <p:nvPr isPhoto="0" userDrawn="0"/>
        </p:nvSpPr>
        <p:spPr bwMode="auto">
          <a:xfrm>
            <a:off x="4467501" y="2240398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9" name="Rechteck 168" hidden="0"/>
          <p:cNvSpPr/>
          <p:nvPr isPhoto="0" userDrawn="0"/>
        </p:nvSpPr>
        <p:spPr bwMode="auto">
          <a:xfrm>
            <a:off x="4684481" y="2238017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0" name="Rechteck 169" hidden="0"/>
          <p:cNvSpPr/>
          <p:nvPr isPhoto="0" userDrawn="0"/>
        </p:nvSpPr>
        <p:spPr bwMode="auto">
          <a:xfrm>
            <a:off x="4908847" y="2238017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1" name="Rechteck 170" hidden="0"/>
          <p:cNvSpPr/>
          <p:nvPr isPhoto="0" userDrawn="0"/>
        </p:nvSpPr>
        <p:spPr bwMode="auto">
          <a:xfrm>
            <a:off x="5123160" y="2238017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2" name="Rechteck 171" hidden="0"/>
          <p:cNvSpPr/>
          <p:nvPr isPhoto="0" userDrawn="0"/>
        </p:nvSpPr>
        <p:spPr bwMode="auto">
          <a:xfrm>
            <a:off x="5333640" y="2245409"/>
            <a:ext cx="70410" cy="305293"/>
          </a:xfrm>
          <a:prstGeom prst="rect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3" name="Ellipse 172" hidden="0"/>
          <p:cNvSpPr/>
          <p:nvPr isPhoto="0" userDrawn="0"/>
        </p:nvSpPr>
        <p:spPr bwMode="auto">
          <a:xfrm>
            <a:off x="5306246" y="272321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" name="Ellipse 173" hidden="0"/>
          <p:cNvSpPr/>
          <p:nvPr isPhoto="0" userDrawn="0"/>
        </p:nvSpPr>
        <p:spPr bwMode="auto">
          <a:xfrm>
            <a:off x="5092591" y="271867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5" name="Ellipse 174" hidden="0"/>
          <p:cNvSpPr/>
          <p:nvPr isPhoto="0" userDrawn="0"/>
        </p:nvSpPr>
        <p:spPr bwMode="auto">
          <a:xfrm>
            <a:off x="4878277" y="2720805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6" name="Ellipse 175" hidden="0"/>
          <p:cNvSpPr/>
          <p:nvPr isPhoto="0" userDrawn="0"/>
        </p:nvSpPr>
        <p:spPr bwMode="auto">
          <a:xfrm>
            <a:off x="4665236" y="2718678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7" name="Ellipse 176" hidden="0"/>
          <p:cNvSpPr/>
          <p:nvPr isPhoto="0" userDrawn="0"/>
        </p:nvSpPr>
        <p:spPr bwMode="auto">
          <a:xfrm>
            <a:off x="4445961" y="2713196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8" name="Ellipse 177" hidden="0"/>
          <p:cNvSpPr/>
          <p:nvPr isPhoto="0" userDrawn="0"/>
        </p:nvSpPr>
        <p:spPr bwMode="auto">
          <a:xfrm>
            <a:off x="4230476" y="2727030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9" name="Ellipse 178" hidden="0"/>
          <p:cNvSpPr/>
          <p:nvPr isPhoto="0" userDrawn="0"/>
        </p:nvSpPr>
        <p:spPr bwMode="auto">
          <a:xfrm>
            <a:off x="3998572" y="2723715"/>
            <a:ext cx="118703" cy="118703"/>
          </a:xfrm>
          <a:prstGeom prst="ellipse">
            <a:avLst/>
          </a:prstGeom>
          <a:solidFill>
            <a:srgbClr val="42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0" name="Ellipse 179" hidden="0"/>
          <p:cNvSpPr/>
          <p:nvPr isPhoto="0" userDrawn="0"/>
        </p:nvSpPr>
        <p:spPr bwMode="auto">
          <a:xfrm>
            <a:off x="5308900" y="2579771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1" name="Ellipse 180" hidden="0"/>
          <p:cNvSpPr/>
          <p:nvPr isPhoto="0" userDrawn="0"/>
        </p:nvSpPr>
        <p:spPr bwMode="auto">
          <a:xfrm>
            <a:off x="5100008" y="2575232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2" name="Ellipse 181" hidden="0"/>
          <p:cNvSpPr/>
          <p:nvPr isPhoto="0" userDrawn="0"/>
        </p:nvSpPr>
        <p:spPr bwMode="auto">
          <a:xfrm>
            <a:off x="4885694" y="2577359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3" name="Ellipse 182" hidden="0"/>
          <p:cNvSpPr/>
          <p:nvPr isPhoto="0" userDrawn="0"/>
        </p:nvSpPr>
        <p:spPr bwMode="auto">
          <a:xfrm>
            <a:off x="4667891" y="2575232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" name="Ellipse 183" hidden="0"/>
          <p:cNvSpPr/>
          <p:nvPr isPhoto="0" userDrawn="0"/>
        </p:nvSpPr>
        <p:spPr bwMode="auto">
          <a:xfrm>
            <a:off x="4443852" y="2569750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5" name="Ellipse 184" hidden="0"/>
          <p:cNvSpPr/>
          <p:nvPr isPhoto="0" userDrawn="0"/>
        </p:nvSpPr>
        <p:spPr bwMode="auto">
          <a:xfrm>
            <a:off x="4233130" y="2574058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6" name="Ellipse 185" hidden="0"/>
          <p:cNvSpPr/>
          <p:nvPr isPhoto="0" userDrawn="0"/>
        </p:nvSpPr>
        <p:spPr bwMode="auto">
          <a:xfrm>
            <a:off x="4005988" y="2580269"/>
            <a:ext cx="118703" cy="118703"/>
          </a:xfrm>
          <a:prstGeom prst="ellipse">
            <a:avLst/>
          </a:prstGeom>
          <a:solidFill>
            <a:srgbClr val="2D5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7" name="Ellipse 186" hidden="0"/>
          <p:cNvSpPr/>
          <p:nvPr isPhoto="0" userDrawn="0"/>
        </p:nvSpPr>
        <p:spPr bwMode="auto">
          <a:xfrm>
            <a:off x="4197578" y="3985905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8" name="Ellipse 187" hidden="0"/>
          <p:cNvSpPr/>
          <p:nvPr isPhoto="0" userDrawn="0"/>
        </p:nvSpPr>
        <p:spPr bwMode="auto">
          <a:xfrm>
            <a:off x="4522690" y="3979771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9" name="Ellipse 188" hidden="0"/>
          <p:cNvSpPr/>
          <p:nvPr isPhoto="0" userDrawn="0"/>
        </p:nvSpPr>
        <p:spPr bwMode="auto">
          <a:xfrm>
            <a:off x="5046682" y="3986477"/>
            <a:ext cx="67902" cy="67902"/>
          </a:xfrm>
          <a:prstGeom prst="ellipse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0" name="Rechteck 189" hidden="0"/>
          <p:cNvSpPr/>
          <p:nvPr isPhoto="0" userDrawn="0"/>
        </p:nvSpPr>
        <p:spPr bwMode="auto">
          <a:xfrm>
            <a:off x="775393" y="3578313"/>
            <a:ext cx="1811215" cy="18893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91" name="Textfeld 190" hidden="0"/>
          <p:cNvSpPr txBox="1"/>
          <p:nvPr isPhoto="0" userDrawn="0"/>
        </p:nvSpPr>
        <p:spPr bwMode="auto">
          <a:xfrm>
            <a:off x="2985676" y="1271961"/>
            <a:ext cx="5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plasma enhanced </a:t>
            </a:r>
            <a:r>
              <a:rPr lang="en-GB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atomic layer deposition </a:t>
            </a:r>
            <a:r>
              <a:rPr lang="en-GB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(PE-ALD)</a:t>
            </a:r>
            <a:endParaRPr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48285B2-B22A-4360-9CC8-8A64EDA68BA6}" type="slidenum">
              <a:rPr lang="de-AT"/>
              <a:t>9</a:t>
            </a:fld>
            <a:endParaRPr lang="de-AT"/>
          </a:p>
        </p:txBody>
      </p:sp>
      <p:sp>
        <p:nvSpPr>
          <p:cNvPr id="193" name="Textfeld 192" hidden="0"/>
          <p:cNvSpPr txBox="1"/>
          <p:nvPr isPhoto="0" userDrawn="0"/>
        </p:nvSpPr>
        <p:spPr bwMode="auto">
          <a:xfrm>
            <a:off x="4766220" y="6286971"/>
            <a:ext cx="3384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I. Stassen, et al.; N. Mater. 15, 304-310 , 2016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ONLYOFFICE/7.0.1.37</Application>
  <DocSecurity>0</DocSecurity>
  <PresentationFormat>Bildschirmpräsentation (4:3)</PresentationFormat>
  <Paragraphs>0</Paragraphs>
  <Slides>34</Slides>
  <Notes>34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AlbertoP</dc:creator>
  <cp:keywords/>
  <dc:description/>
  <dc:identifier/>
  <dc:language/>
  <cp:lastModifiedBy>Aichhorn, Markus (aichhorn@tugraz.at)</cp:lastModifiedBy>
  <cp:revision>1495</cp:revision>
  <dcterms:created xsi:type="dcterms:W3CDTF">2017-02-20T14:27:10Z</dcterms:created>
  <dcterms:modified xsi:type="dcterms:W3CDTF">2022-03-17T07:00:14Z</dcterms:modified>
  <cp:category/>
  <cp:contentStatus/>
  <cp:version/>
</cp:coreProperties>
</file>