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28"/>
  </p:notesMasterIdLst>
  <p:sldIdLst>
    <p:sldId id="256" r:id="rId2"/>
    <p:sldId id="257" r:id="rId3"/>
    <p:sldId id="258" r:id="rId4"/>
    <p:sldId id="267" r:id="rId5"/>
    <p:sldId id="264" r:id="rId6"/>
    <p:sldId id="265" r:id="rId7"/>
    <p:sldId id="266" r:id="rId8"/>
    <p:sldId id="274" r:id="rId9"/>
    <p:sldId id="275" r:id="rId10"/>
    <p:sldId id="276" r:id="rId11"/>
    <p:sldId id="268" r:id="rId12"/>
    <p:sldId id="269" r:id="rId13"/>
    <p:sldId id="270" r:id="rId14"/>
    <p:sldId id="273" r:id="rId15"/>
    <p:sldId id="271" r:id="rId16"/>
    <p:sldId id="272" r:id="rId17"/>
    <p:sldId id="281" r:id="rId18"/>
    <p:sldId id="259" r:id="rId19"/>
    <p:sldId id="277" r:id="rId20"/>
    <p:sldId id="260" r:id="rId21"/>
    <p:sldId id="261" r:id="rId22"/>
    <p:sldId id="278" r:id="rId23"/>
    <p:sldId id="262" r:id="rId24"/>
    <p:sldId id="263" r:id="rId25"/>
    <p:sldId id="279" r:id="rId26"/>
    <p:sldId id="280" r:id="rId27"/>
  </p:sldIdLst>
  <p:sldSz cx="9144000" cy="5143500" type="screen16x9"/>
  <p:notesSz cx="6811963" cy="99425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29F61D-5692-4B37-8A01-521A0D58DA96}">
  <a:tblStyle styleId="{BF29F61D-5692-4B37-8A01-521A0D58DA96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dk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37" autoAdjust="0"/>
  </p:normalViewPr>
  <p:slideViewPr>
    <p:cSldViewPr snapToGrid="0">
      <p:cViewPr varScale="1">
        <p:scale>
          <a:sx n="138" d="100"/>
          <a:sy n="138" d="100"/>
        </p:scale>
        <p:origin x="102" y="102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51851" cy="49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8536" y="0"/>
            <a:ext cx="2951851" cy="49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3662"/>
            <a:ext cx="2951851" cy="49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 txBox="1">
            <a:spLocks noGrp="1"/>
          </p:cNvSpPr>
          <p:nvPr>
            <p:ph type="sldNum" idx="12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de-A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4594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7949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4921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folie">
  <p:cSld name="1_Titelfolie">
    <p:bg>
      <p:bgPr>
        <a:gradFill>
          <a:gsLst>
            <a:gs pos="0">
              <a:schemeClr val="lt1"/>
            </a:gs>
            <a:gs pos="8000">
              <a:schemeClr val="lt1"/>
            </a:gs>
            <a:gs pos="100000">
              <a:srgbClr val="A5A5A5"/>
            </a:gs>
          </a:gsLst>
          <a:lin ang="54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/>
          <p:nvPr/>
        </p:nvSpPr>
        <p:spPr>
          <a:xfrm>
            <a:off x="0" y="1"/>
            <a:ext cx="9144000" cy="4766072"/>
          </a:xfrm>
          <a:prstGeom prst="rect">
            <a:avLst/>
          </a:prstGeom>
          <a:gradFill>
            <a:gsLst>
              <a:gs pos="0">
                <a:srgbClr val="A5A5A5"/>
              </a:gs>
              <a:gs pos="100000">
                <a:schemeClr val="lt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" descr="AT_Pictogramm2.png"/>
          <p:cNvPicPr preferRelativeResize="0"/>
          <p:nvPr/>
        </p:nvPicPr>
        <p:blipFill rotWithShape="1">
          <a:blip r:embed="rId2">
            <a:alphaModFix amt="78000"/>
          </a:blip>
          <a:srcRect b="7739"/>
          <a:stretch/>
        </p:blipFill>
        <p:spPr>
          <a:xfrm>
            <a:off x="-1998663" y="1117997"/>
            <a:ext cx="10888663" cy="36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"/>
          <p:cNvSpPr txBox="1"/>
          <p:nvPr/>
        </p:nvSpPr>
        <p:spPr>
          <a:xfrm>
            <a:off x="720725" y="329803"/>
            <a:ext cx="6796088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   I   S   S   E   N     </a:t>
            </a:r>
            <a:r>
              <a:rPr lang="de-AT" sz="600" baseline="300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■</a:t>
            </a:r>
            <a:r>
              <a:rPr lang="de-AT" sz="9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T   E   C   H   N   I   K     </a:t>
            </a:r>
            <a:r>
              <a:rPr lang="de-AT" sz="600" baseline="300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■</a:t>
            </a:r>
            <a:r>
              <a:rPr lang="de-AT" sz="9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L   E   I   D   E   N   S   C   H   A   F   T</a:t>
            </a:r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title"/>
          </p:nvPr>
        </p:nvSpPr>
        <p:spPr>
          <a:xfrm>
            <a:off x="720726" y="850900"/>
            <a:ext cx="8169479" cy="186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70146"/>
              </a:buClr>
              <a:buSzPts val="3750"/>
              <a:buFont typeface="Arial"/>
              <a:buNone/>
              <a:defRPr sz="3750">
                <a:solidFill>
                  <a:srgbClr val="F7014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dt" idx="10"/>
          </p:nvPr>
        </p:nvSpPr>
        <p:spPr>
          <a:xfrm>
            <a:off x="720726" y="3414712"/>
            <a:ext cx="3724275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ftr" idx="11"/>
          </p:nvPr>
        </p:nvSpPr>
        <p:spPr>
          <a:xfrm>
            <a:off x="720725" y="2851547"/>
            <a:ext cx="8229600" cy="48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8" name="Google Shape;28;p2" descr="Logo TU Graz"/>
          <p:cNvPicPr preferRelativeResize="0"/>
          <p:nvPr/>
        </p:nvPicPr>
        <p:blipFill rotWithShape="1">
          <a:blip r:embed="rId3">
            <a:alphaModFix/>
          </a:blip>
          <a:srcRect l="-500" t="-1250" r="-499" b="-1250"/>
          <a:stretch/>
        </p:blipFill>
        <p:spPr>
          <a:xfrm>
            <a:off x="7516813" y="172104"/>
            <a:ext cx="1231900" cy="500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622354" y="632949"/>
            <a:ext cx="839464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1"/>
          </p:nvPr>
        </p:nvSpPr>
        <p:spPr>
          <a:xfrm>
            <a:off x="622354" y="1582888"/>
            <a:ext cx="8394645" cy="3179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‑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0" y="503239"/>
            <a:ext cx="431801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>
  <p:cSld name="Titelfolie">
    <p:bg>
      <p:bgPr>
        <a:gradFill>
          <a:gsLst>
            <a:gs pos="0">
              <a:schemeClr val="lt1"/>
            </a:gs>
            <a:gs pos="26000">
              <a:schemeClr val="lt1"/>
            </a:gs>
            <a:gs pos="76000">
              <a:srgbClr val="BFBFBF"/>
            </a:gs>
            <a:gs pos="100000">
              <a:srgbClr val="BFBFBF"/>
            </a:gs>
          </a:gsLst>
          <a:lin ang="5400000" scaled="0"/>
        </a:gra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>
            <a:off x="0" y="0"/>
            <a:ext cx="9144000" cy="4711700"/>
          </a:xfrm>
          <a:prstGeom prst="rect">
            <a:avLst/>
          </a:prstGeom>
          <a:gradFill>
            <a:gsLst>
              <a:gs pos="0">
                <a:srgbClr val="A5A5A5"/>
              </a:gs>
              <a:gs pos="100000">
                <a:schemeClr val="lt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35;p4" descr="AT_Pictogramm2.png"/>
          <p:cNvPicPr preferRelativeResize="0"/>
          <p:nvPr/>
        </p:nvPicPr>
        <p:blipFill rotWithShape="1">
          <a:blip r:embed="rId2">
            <a:alphaModFix amt="78000"/>
          </a:blip>
          <a:srcRect b="7739"/>
          <a:stretch/>
        </p:blipFill>
        <p:spPr>
          <a:xfrm>
            <a:off x="-275790" y="560497"/>
            <a:ext cx="9292789" cy="4151203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"/>
          <p:cNvSpPr/>
          <p:nvPr/>
        </p:nvSpPr>
        <p:spPr>
          <a:xfrm>
            <a:off x="0" y="4711700"/>
            <a:ext cx="538253" cy="431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ctrTitle"/>
          </p:nvPr>
        </p:nvSpPr>
        <p:spPr>
          <a:xfrm>
            <a:off x="622355" y="925243"/>
            <a:ext cx="7996183" cy="1707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70146"/>
              </a:buClr>
              <a:buSzPts val="3800"/>
              <a:buFont typeface="Arial"/>
              <a:buNone/>
              <a:defRPr sz="3800">
                <a:solidFill>
                  <a:srgbClr val="F7014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ubTitle" idx="1"/>
          </p:nvPr>
        </p:nvSpPr>
        <p:spPr>
          <a:xfrm>
            <a:off x="622355" y="2704375"/>
            <a:ext cx="715004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Clr>
                <a:srgbClr val="F70146"/>
              </a:buClr>
              <a:buSzPts val="2000"/>
              <a:buNone/>
              <a:defRPr>
                <a:solidFill>
                  <a:srgbClr val="F70146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622356" y="439738"/>
            <a:ext cx="6894458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   I   S   S   E   N     </a:t>
            </a:r>
            <a:r>
              <a:rPr lang="de-AT" sz="800" baseline="300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■</a:t>
            </a:r>
            <a:r>
              <a:rPr lang="de-AT" sz="1200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T   E   C   H   N   I   K     </a:t>
            </a:r>
            <a:r>
              <a:rPr lang="de-AT" sz="800" baseline="300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■</a:t>
            </a:r>
            <a:r>
              <a:rPr lang="de-AT" sz="1200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L   E   I   D   E   N   S   C   H   A   F   T</a:t>
            </a:r>
            <a:endParaRPr/>
          </a:p>
        </p:txBody>
      </p:sp>
      <p:pic>
        <p:nvPicPr>
          <p:cNvPr id="40" name="Google Shape;40;p4" descr="Logo TU Graz"/>
          <p:cNvPicPr preferRelativeResize="0"/>
          <p:nvPr/>
        </p:nvPicPr>
        <p:blipFill rotWithShape="1">
          <a:blip r:embed="rId3">
            <a:alphaModFix/>
          </a:blip>
          <a:srcRect l="-500" t="-1250" r="-499" b="-1250"/>
          <a:stretch/>
        </p:blipFill>
        <p:spPr>
          <a:xfrm>
            <a:off x="7386638" y="282575"/>
            <a:ext cx="1231900" cy="500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enutzerdefiniertes Layout">
  <p:cSld name="Benutzerdefiniertes Layou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/>
          <p:nvPr/>
        </p:nvSpPr>
        <p:spPr>
          <a:xfrm>
            <a:off x="0" y="0"/>
            <a:ext cx="9144000" cy="4711700"/>
          </a:xfrm>
          <a:prstGeom prst="rect">
            <a:avLst/>
          </a:prstGeom>
          <a:gradFill>
            <a:gsLst>
              <a:gs pos="0">
                <a:srgbClr val="A5A5A5"/>
              </a:gs>
              <a:gs pos="100000">
                <a:schemeClr val="lt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5" descr="AT_Pictogramm2.png"/>
          <p:cNvPicPr preferRelativeResize="0"/>
          <p:nvPr/>
        </p:nvPicPr>
        <p:blipFill rotWithShape="1">
          <a:blip r:embed="rId2">
            <a:alphaModFix amt="78000"/>
          </a:blip>
          <a:srcRect b="7739"/>
          <a:stretch/>
        </p:blipFill>
        <p:spPr>
          <a:xfrm>
            <a:off x="-275790" y="560497"/>
            <a:ext cx="9292789" cy="4151203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"/>
          <p:cNvSpPr/>
          <p:nvPr/>
        </p:nvSpPr>
        <p:spPr>
          <a:xfrm>
            <a:off x="0" y="4711700"/>
            <a:ext cx="538253" cy="431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5"/>
          <p:cNvSpPr txBox="1">
            <a:spLocks noGrp="1"/>
          </p:cNvSpPr>
          <p:nvPr>
            <p:ph type="ctrTitle"/>
          </p:nvPr>
        </p:nvSpPr>
        <p:spPr>
          <a:xfrm>
            <a:off x="622355" y="925243"/>
            <a:ext cx="7996183" cy="1707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70146"/>
              </a:buClr>
              <a:buSzPts val="3800"/>
              <a:buFont typeface="Arial"/>
              <a:buNone/>
              <a:defRPr sz="3800">
                <a:solidFill>
                  <a:srgbClr val="F7014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1"/>
          </p:nvPr>
        </p:nvSpPr>
        <p:spPr>
          <a:xfrm>
            <a:off x="622355" y="2704375"/>
            <a:ext cx="715004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Clr>
                <a:srgbClr val="F70146"/>
              </a:buClr>
              <a:buSzPts val="2000"/>
              <a:buNone/>
              <a:defRPr>
                <a:solidFill>
                  <a:srgbClr val="F70146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/>
          <p:nvPr/>
        </p:nvSpPr>
        <p:spPr>
          <a:xfrm>
            <a:off x="622356" y="439738"/>
            <a:ext cx="6894458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   C   I   E   N   C   E      </a:t>
            </a:r>
            <a:r>
              <a:rPr lang="de-AT" sz="800" baseline="300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■</a:t>
            </a:r>
            <a:r>
              <a:rPr lang="de-AT" sz="12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P   A   S   S   I   O   N      </a:t>
            </a:r>
            <a:r>
              <a:rPr lang="de-AT" sz="800" baseline="300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■</a:t>
            </a:r>
            <a:r>
              <a:rPr lang="de-AT" sz="12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T   E   C   H   N   O   L   O   G   Y</a:t>
            </a:r>
            <a:endParaRPr/>
          </a:p>
        </p:txBody>
      </p:sp>
      <p:pic>
        <p:nvPicPr>
          <p:cNvPr id="48" name="Google Shape;48;p5" descr="Logo TU Graz"/>
          <p:cNvPicPr preferRelativeResize="0"/>
          <p:nvPr/>
        </p:nvPicPr>
        <p:blipFill rotWithShape="1">
          <a:blip r:embed="rId3">
            <a:alphaModFix/>
          </a:blip>
          <a:srcRect l="-500" t="-1250" r="-499" b="-1250"/>
          <a:stretch/>
        </p:blipFill>
        <p:spPr>
          <a:xfrm>
            <a:off x="7386638" y="282575"/>
            <a:ext cx="1231900" cy="500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503238"/>
            <a:ext cx="431801" cy="431800"/>
          </a:xfrm>
          <a:prstGeom prst="rect">
            <a:avLst/>
          </a:prstGeom>
          <a:solidFill>
            <a:srgbClr val="F701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4711700"/>
            <a:ext cx="9144000" cy="431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622354" y="632949"/>
            <a:ext cx="839464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622354" y="1582888"/>
            <a:ext cx="8394645" cy="3179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70146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‑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0" y="503239"/>
            <a:ext cx="431801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  <p:pic>
        <p:nvPicPr>
          <p:cNvPr id="15" name="Google Shape;15;p1" descr="Logo TU Graz"/>
          <p:cNvPicPr preferRelativeResize="0"/>
          <p:nvPr/>
        </p:nvPicPr>
        <p:blipFill rotWithShape="1">
          <a:blip r:embed="rId6">
            <a:alphaModFix/>
          </a:blip>
          <a:srcRect l="-500" t="-1250" r="-499" b="-1250"/>
          <a:stretch/>
        </p:blipFill>
        <p:spPr>
          <a:xfrm>
            <a:off x="8120062" y="76200"/>
            <a:ext cx="909637" cy="368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1"/>
          <p:cNvCxnSpPr/>
          <p:nvPr/>
        </p:nvCxnSpPr>
        <p:spPr>
          <a:xfrm>
            <a:off x="622354" y="503238"/>
            <a:ext cx="83946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7" name="Google Shape;17;p1"/>
          <p:cNvGrpSpPr/>
          <p:nvPr/>
        </p:nvGrpSpPr>
        <p:grpSpPr>
          <a:xfrm>
            <a:off x="12328265" y="6707200"/>
            <a:ext cx="609861" cy="587756"/>
            <a:chOff x="8712199" y="4711700"/>
            <a:chExt cx="431801" cy="431799"/>
          </a:xfrm>
        </p:grpSpPr>
        <p:sp>
          <p:nvSpPr>
            <p:cNvPr id="18" name="Google Shape;18;p1"/>
            <p:cNvSpPr/>
            <p:nvPr/>
          </p:nvSpPr>
          <p:spPr>
            <a:xfrm>
              <a:off x="8712199" y="4711700"/>
              <a:ext cx="431801" cy="431799"/>
            </a:xfrm>
            <a:prstGeom prst="rect">
              <a:avLst/>
            </a:prstGeom>
            <a:solidFill>
              <a:srgbClr val="F7014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" name="Google Shape;19;p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777722" y="4754192"/>
              <a:ext cx="300754" cy="3468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Google Shape;20;p1"/>
          <p:cNvSpPr txBox="1"/>
          <p:nvPr/>
        </p:nvSpPr>
        <p:spPr>
          <a:xfrm>
            <a:off x="539647" y="4822228"/>
            <a:ext cx="436720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000" b="0" i="0" u="none" strike="noStrike" cap="none" dirty="0">
                <a:solidFill>
                  <a:srgbClr val="015C7B"/>
                </a:solidFill>
                <a:latin typeface="Arial"/>
                <a:ea typeface="Arial"/>
                <a:cs typeface="Arial"/>
                <a:sym typeface="Arial"/>
              </a:rPr>
              <a:t>PROGRAMM DIGITALE TU GRAZ – </a:t>
            </a:r>
            <a:r>
              <a:rPr lang="de-AT" sz="1000" b="1" i="0" u="none" strike="noStrike" cap="none" dirty="0">
                <a:solidFill>
                  <a:srgbClr val="015C7B"/>
                </a:solidFill>
                <a:latin typeface="Arial"/>
                <a:ea typeface="Arial"/>
                <a:cs typeface="Arial"/>
                <a:sym typeface="Arial"/>
              </a:rPr>
              <a:t>HANDLUNGSFELD FORSCHUNG</a:t>
            </a:r>
            <a:endParaRPr sz="1000" b="1" dirty="0">
              <a:solidFill>
                <a:srgbClr val="015C7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sarah.stryeck@tugraz.a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urnals.elsevier.com/data-in-brief" TargetMode="External"/><Relationship Id="rId2" Type="http://schemas.openxmlformats.org/officeDocument/2006/relationships/hyperlink" Target="https://www.nature.com/sdat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datascience.codata.org/" TargetMode="External"/><Relationship Id="rId4" Type="http://schemas.openxmlformats.org/officeDocument/2006/relationships/hyperlink" Target="https://www.mdpi.com/journal/data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search.creativecommons.org/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://b2find.eudat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search.dataone.org/#data" TargetMode="External"/><Relationship Id="rId4" Type="http://schemas.openxmlformats.org/officeDocument/2006/relationships/hyperlink" Target="https://search.datacite.org/" TargetMode="Externa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632429" y="1710689"/>
            <a:ext cx="8169479" cy="114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70146"/>
              </a:buClr>
              <a:buSzPts val="2800"/>
              <a:buFont typeface="Arial"/>
              <a:buNone/>
            </a:pPr>
            <a:r>
              <a:rPr lang="de-AT" sz="2800" dirty="0"/>
              <a:t>ULG Library and Information Studies</a:t>
            </a:r>
            <a:endParaRPr dirty="0"/>
          </a:p>
        </p:txBody>
      </p:sp>
      <p:sp>
        <p:nvSpPr>
          <p:cNvPr id="55" name="Google Shape;55;p6"/>
          <p:cNvSpPr txBox="1"/>
          <p:nvPr/>
        </p:nvSpPr>
        <p:spPr>
          <a:xfrm>
            <a:off x="632429" y="3175919"/>
            <a:ext cx="73084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MSc Modul 9.3 </a:t>
            </a:r>
            <a:r>
              <a:rPr lang="en-US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Forschungsdatenmanagement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der Praxis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 Lebens- und </a:t>
            </a:r>
            <a:r>
              <a:rPr lang="en-US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Naturwissenschaften</a:t>
            </a:r>
            <a:endParaRPr lang="en-US"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Sarah Stryeck (sarah.Stryeck@tugraz.at)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9B6DC-1575-475A-A338-CA031FF04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249" y="2275473"/>
            <a:ext cx="8394645" cy="857250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/>
              <a:t>Tools in den NAWI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0E84F-2192-4A08-B73E-01D3280E51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2695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9B6DC-1575-475A-A338-CA031FF04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b="1" dirty="0"/>
              <a:t>PANGAEA - </a:t>
            </a:r>
            <a:r>
              <a:rPr lang="en-US" b="1" dirty="0"/>
              <a:t>Publishing Network for Geoscientific and Environmental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62B02-B531-4C86-9B65-E8C023794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900" y="1938441"/>
            <a:ext cx="3610142" cy="3179279"/>
          </a:xfrm>
        </p:spPr>
        <p:txBody>
          <a:bodyPr/>
          <a:lstStyle/>
          <a:p>
            <a:r>
              <a:rPr lang="de-D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 Plattform bietet den Forschenden eine Langzeitarchivierung und einen DOI. Es werden etablierte Standards für Metadaten und Vokabel verwendet. </a:t>
            </a: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0E84F-2192-4A08-B73E-01D3280E51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11</a:t>
            </a:fld>
            <a:endParaRPr lang="de-A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BF0866-D63F-4816-98F6-9B80EE558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98" y="1221467"/>
            <a:ext cx="4585848" cy="317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9B6DC-1575-475A-A338-CA031FF04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b="1" dirty="0"/>
              <a:t>NCBI - </a:t>
            </a:r>
            <a:r>
              <a:rPr lang="en-US" b="1" dirty="0"/>
              <a:t>National Center for Biotechnology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62B02-B531-4C86-9B65-E8C023794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61683" y="1287750"/>
            <a:ext cx="3975767" cy="3179279"/>
          </a:xfrm>
        </p:spPr>
        <p:txBody>
          <a:bodyPr/>
          <a:lstStyle/>
          <a:p>
            <a:r>
              <a:rPr lang="de-D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NCBI bietet einen Zugang zu DNA-, RNA- und Proteindatenbanken an, sowie eine Taxonomie-Suchfunktion zur Suche nach Daten zu bestimmten Spezies, eine Literaturdatenbank (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PubMed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und Standardsoftware in der Bioinformatik (z.B. Blast). Es ist die bedeutendste Anlaufstelle für Forschende aus der Molekularbiologie und Bioinformatik.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0E84F-2192-4A08-B73E-01D3280E51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12</a:t>
            </a:fld>
            <a:endParaRPr lang="de-A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A9152B-896B-49F9-BF4E-AF1D9D559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361" y="1217277"/>
            <a:ext cx="4640261" cy="342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86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9B6DC-1575-475A-A338-CA031FF04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b="1" dirty="0"/>
              <a:t>ICSD - </a:t>
            </a:r>
            <a:r>
              <a:rPr lang="en-US" b="1" dirty="0"/>
              <a:t>Inorganic Crystal Structure Database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62B02-B531-4C86-9B65-E8C023794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900" y="1858174"/>
            <a:ext cx="3357479" cy="3179279"/>
          </a:xfrm>
        </p:spPr>
        <p:txBody>
          <a:bodyPr/>
          <a:lstStyle/>
          <a:p>
            <a:r>
              <a:rPr lang="de-D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ICSD enthält Datensätze von Kristallstrukturen aus Wissenschaft und Industrie, hauptsächlich aus dem Bereich Materialwissenschaft.</a:t>
            </a: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0E84F-2192-4A08-B73E-01D3280E51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13</a:t>
            </a:fld>
            <a:endParaRPr lang="de-A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1EFD5A-1CAD-49AE-AB9D-509B8906C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394" y="1257802"/>
            <a:ext cx="4490252" cy="29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35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9B6DC-1575-475A-A338-CA031FF04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/>
              <a:t>GitHub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62B02-B531-4C86-9B65-E8C023794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32756"/>
            <a:ext cx="4656221" cy="3179279"/>
          </a:xfrm>
        </p:spPr>
        <p:txBody>
          <a:bodyPr/>
          <a:lstStyle/>
          <a:p>
            <a:r>
              <a:rPr lang="de-D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Git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ist eine freie Software zur verteilten Versionsverwaltung. Besonderheiten von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Git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inkludieren (i) dass man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Branching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und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Merging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Funktionen für Projekte verwenden kann (nicht lineare Entwicklung), (ii) dass es keinen zentralen Server gibt, sondern jeder User eine lokale Kopie des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Repositories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hat und, (iii) dass bei jedem Commit (Revision) allen im Repository vorhandenen Dateien eine neue, für alle Dateien dieselbe Revisionsnummer zugewiesen wird.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0E84F-2192-4A08-B73E-01D3280E51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14</a:t>
            </a:fld>
            <a:endParaRPr lang="de-AT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B282AEC-C073-4F99-9D95-7A108D480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6774" y="816282"/>
            <a:ext cx="3977979" cy="369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10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9B6DC-1575-475A-A338-CA031FF04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b="1" dirty="0"/>
              <a:t>CAT – </a:t>
            </a:r>
            <a:r>
              <a:rPr lang="de-DE" b="1" dirty="0" err="1"/>
              <a:t>CyVerse</a:t>
            </a:r>
            <a:r>
              <a:rPr lang="de-DE" b="1" dirty="0"/>
              <a:t> Austria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0E84F-2192-4A08-B73E-01D3280E51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15</a:t>
            </a:fld>
            <a:endParaRPr lang="de-AT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1D6F6865-72A1-4656-883E-BE55EA74586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63354" y="2343173"/>
            <a:ext cx="3405605" cy="1787159"/>
          </a:xfrm>
          <a:prstGeom prst="rect">
            <a:avLst/>
          </a:prstGeom>
          <a:ln>
            <a:noFill/>
          </a:ln>
        </p:spPr>
      </p:pic>
      <p:sp>
        <p:nvSpPr>
          <p:cNvPr id="11" name="CustomShape 2">
            <a:extLst>
              <a:ext uri="{FF2B5EF4-FFF2-40B4-BE49-F238E27FC236}">
                <a16:creationId xmlns:a16="http://schemas.microsoft.com/office/drawing/2014/main" id="{0B37655D-C8A7-4F90-BECF-70BB5548C62D}"/>
              </a:ext>
            </a:extLst>
          </p:cNvPr>
          <p:cNvSpPr/>
          <p:nvPr/>
        </p:nvSpPr>
        <p:spPr>
          <a:xfrm>
            <a:off x="1018988" y="1578859"/>
            <a:ext cx="4823280" cy="6756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Data Store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0F62FA09-C72D-4726-8E15-EE52AC3216B6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70015" y="1460226"/>
            <a:ext cx="420840" cy="548029"/>
          </a:xfrm>
          <a:prstGeom prst="rect">
            <a:avLst/>
          </a:prstGeom>
          <a:ln>
            <a:noFill/>
          </a:ln>
        </p:spPr>
      </p:pic>
      <p:sp>
        <p:nvSpPr>
          <p:cNvPr id="15" name="CustomShape 2">
            <a:extLst>
              <a:ext uri="{FF2B5EF4-FFF2-40B4-BE49-F238E27FC236}">
                <a16:creationId xmlns:a16="http://schemas.microsoft.com/office/drawing/2014/main" id="{3A5F64BB-4F26-4714-BA3C-DAAC17E14D8F}"/>
              </a:ext>
            </a:extLst>
          </p:cNvPr>
          <p:cNvSpPr/>
          <p:nvPr/>
        </p:nvSpPr>
        <p:spPr>
          <a:xfrm>
            <a:off x="5275043" y="1378077"/>
            <a:ext cx="4823280" cy="17528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000" b="1" spc="-1" dirty="0">
                <a:latin typeface="Arial"/>
                <a:ea typeface="DejaVu Sans"/>
              </a:rPr>
              <a:t>Discovery Environment</a:t>
            </a:r>
          </a:p>
          <a:p>
            <a:pPr>
              <a:lnSpc>
                <a:spcPct val="100000"/>
              </a:lnSpc>
            </a:pPr>
            <a:r>
              <a:rPr lang="de-DE" sz="2000" b="1" spc="-1" dirty="0">
                <a:latin typeface="Arial"/>
                <a:ea typeface="DejaVu Sans"/>
              </a:rPr>
              <a:t>Analytics</a:t>
            </a: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br>
              <a:rPr dirty="0"/>
            </a:b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9635398-97C1-4C06-833C-3556C079C9A3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4873752" y="2361114"/>
            <a:ext cx="3192529" cy="1801954"/>
          </a:xfrm>
          <a:prstGeom prst="rect">
            <a:avLst/>
          </a:prstGeom>
          <a:ln>
            <a:noFill/>
          </a:ln>
        </p:spPr>
      </p:pic>
      <p:pic>
        <p:nvPicPr>
          <p:cNvPr id="19" name="Picture 7">
            <a:extLst>
              <a:ext uri="{FF2B5EF4-FFF2-40B4-BE49-F238E27FC236}">
                <a16:creationId xmlns:a16="http://schemas.microsoft.com/office/drawing/2014/main" id="{F573340E-AF72-416E-80FC-67D5E3865168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4632157" y="1613655"/>
            <a:ext cx="562915" cy="27366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6832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9B6DC-1575-475A-A338-CA031FF04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b="1" dirty="0"/>
              <a:t>Galaxy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0E84F-2192-4A08-B73E-01D3280E51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16</a:t>
            </a:fld>
            <a:endParaRPr lang="de-A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C59201-852A-48B1-BFAA-B248E750E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91" y="1275409"/>
            <a:ext cx="5189390" cy="323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85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9B6DC-1575-475A-A338-CA031FF04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3839" y="2143125"/>
            <a:ext cx="8394645" cy="857250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/>
              <a:t>PAUSE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0E84F-2192-4A08-B73E-01D3280E51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0146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9B6DC-1575-475A-A338-CA031FF04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Data Stewards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0E84F-2192-4A08-B73E-01D3280E51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18</a:t>
            </a:fld>
            <a:endParaRPr lang="de-A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62B58A-AF25-4F56-8070-DE54E4791FDD}"/>
              </a:ext>
            </a:extLst>
          </p:cNvPr>
          <p:cNvSpPr txBox="1"/>
          <p:nvPr/>
        </p:nvSpPr>
        <p:spPr>
          <a:xfrm>
            <a:off x="622353" y="1283750"/>
            <a:ext cx="82569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Stewards bilden eine neue</a:t>
            </a:r>
            <a:r>
              <a:rPr lang="de-D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Berufsgruppe. Sie sollen an Universitäten (und anderen Institutionen) die FDM Prozesse unterstützen.</a:t>
            </a: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A7D705-3AE7-4EA4-8793-3138FDF66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26" y="1991636"/>
            <a:ext cx="7676147" cy="265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40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9B6DC-1575-475A-A338-CA031FF04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Data Stewardship – Aufgaben und Profil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0E84F-2192-4A08-B73E-01D3280E51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19</a:t>
            </a:fld>
            <a:endParaRPr lang="de-AT"/>
          </a:p>
        </p:txBody>
      </p:sp>
      <p:pic>
        <p:nvPicPr>
          <p:cNvPr id="5" name="Picture 4" descr="The Research Data Lifecycle Flow Chart">
            <a:extLst>
              <a:ext uri="{FF2B5EF4-FFF2-40B4-BE49-F238E27FC236}">
                <a16:creationId xmlns:a16="http://schemas.microsoft.com/office/drawing/2014/main" id="{F97E77BE-E8F4-4E1D-8440-A24425D8AA7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12" y="1061574"/>
            <a:ext cx="5019775" cy="3548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6323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622354" y="632949"/>
            <a:ext cx="839464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b="1" dirty="0"/>
              <a:t>Programm:</a:t>
            </a:r>
            <a:br>
              <a:rPr lang="de-AT" b="1" dirty="0"/>
            </a:br>
            <a:r>
              <a:rPr lang="de-AT" b="1" dirty="0"/>
              <a:t>	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Forschungsdatenmanagement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der Praxis</a:t>
            </a:r>
            <a:b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… Lebens- und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Naturwissenschaften</a:t>
            </a:r>
            <a:b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533404" y="1061574"/>
            <a:ext cx="8394645" cy="3179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23875" lvl="2" indent="0">
              <a:spcBef>
                <a:spcPts val="400"/>
              </a:spcBef>
              <a:buSzPts val="2000"/>
              <a:buNone/>
            </a:pPr>
            <a:r>
              <a:rPr lang="en-US" dirty="0"/>
              <a:t>	</a:t>
            </a:r>
          </a:p>
          <a:p>
            <a:pPr marL="523875" lvl="2" indent="0">
              <a:spcBef>
                <a:spcPts val="400"/>
              </a:spcBef>
              <a:buSzPts val="2000"/>
              <a:buNone/>
            </a:pPr>
            <a:endParaRPr lang="en-US" dirty="0"/>
          </a:p>
          <a:p>
            <a:pPr marL="523875" lvl="2" indent="0">
              <a:spcBef>
                <a:spcPts val="400"/>
              </a:spcBef>
              <a:buSzPts val="2000"/>
              <a:buNone/>
            </a:pPr>
            <a:r>
              <a:rPr lang="en-US" dirty="0"/>
              <a:t>2 UE; 14.15 – 15.45 </a:t>
            </a:r>
            <a:r>
              <a:rPr lang="en-US" dirty="0" err="1"/>
              <a:t>Uhr</a:t>
            </a:r>
            <a:endParaRPr lang="en-US" dirty="0"/>
          </a:p>
          <a:p>
            <a:pPr marL="523875" lvl="2" indent="0">
              <a:spcBef>
                <a:spcPts val="400"/>
              </a:spcBef>
              <a:buSzPts val="2000"/>
              <a:buNone/>
            </a:pPr>
            <a:endParaRPr lang="en-US" dirty="0"/>
          </a:p>
          <a:p>
            <a:pPr marL="523875" lvl="2" indent="0">
              <a:spcBef>
                <a:spcPts val="400"/>
              </a:spcBef>
              <a:buSzPts val="2000"/>
              <a:buNone/>
            </a:pPr>
            <a:r>
              <a:rPr lang="en-US" dirty="0"/>
              <a:t>14.15 – 14.25: Agenda, </a:t>
            </a:r>
            <a:r>
              <a:rPr lang="en-US" dirty="0" err="1"/>
              <a:t>Vorstellungsrunde</a:t>
            </a:r>
            <a:endParaRPr lang="en-US" dirty="0"/>
          </a:p>
          <a:p>
            <a:pPr marL="523875" lvl="2" indent="0">
              <a:spcBef>
                <a:spcPts val="400"/>
              </a:spcBef>
              <a:buSzPts val="2000"/>
              <a:buNone/>
            </a:pPr>
            <a:r>
              <a:rPr lang="en-US" dirty="0"/>
              <a:t>14.25 – 14.30: </a:t>
            </a:r>
            <a:r>
              <a:rPr lang="en-US" dirty="0" err="1"/>
              <a:t>Begriffsklärungen</a:t>
            </a:r>
            <a:r>
              <a:rPr lang="en-US" dirty="0"/>
              <a:t> </a:t>
            </a:r>
          </a:p>
          <a:p>
            <a:pPr marL="523875" lvl="2" indent="0">
              <a:spcBef>
                <a:spcPts val="400"/>
              </a:spcBef>
              <a:buSzPts val="2000"/>
              <a:buNone/>
            </a:pPr>
            <a:r>
              <a:rPr lang="en-US" dirty="0"/>
              <a:t>14.30 – 15.00: FDM in den </a:t>
            </a:r>
            <a:r>
              <a:rPr lang="en-US" dirty="0" err="1"/>
              <a:t>Lebenswissenschaften</a:t>
            </a:r>
            <a:endParaRPr lang="en-US" dirty="0"/>
          </a:p>
          <a:p>
            <a:pPr marL="523875" lvl="2" indent="0">
              <a:spcBef>
                <a:spcPts val="400"/>
              </a:spcBef>
              <a:buSzPts val="2000"/>
              <a:buNone/>
            </a:pPr>
            <a:r>
              <a:rPr lang="en-US" dirty="0"/>
              <a:t>		   (NAWI </a:t>
            </a:r>
            <a:r>
              <a:rPr lang="en-US" dirty="0" err="1"/>
              <a:t>Entwicklungen</a:t>
            </a:r>
            <a:r>
              <a:rPr lang="en-US" dirty="0"/>
              <a:t>, </a:t>
            </a:r>
            <a:r>
              <a:rPr lang="en-US" dirty="0" err="1"/>
              <a:t>Datenplattformen</a:t>
            </a:r>
            <a:r>
              <a:rPr lang="en-US" dirty="0"/>
              <a:t>, Tools in NAWI)</a:t>
            </a:r>
          </a:p>
          <a:p>
            <a:pPr marL="523875" lvl="2" indent="0">
              <a:spcBef>
                <a:spcPts val="400"/>
              </a:spcBef>
              <a:buSzPts val="2000"/>
              <a:buNone/>
            </a:pPr>
            <a:r>
              <a:rPr lang="en-US" dirty="0"/>
              <a:t>15.00 – 15.15: Pause</a:t>
            </a:r>
          </a:p>
          <a:p>
            <a:pPr marL="523875" lvl="2" indent="0">
              <a:spcBef>
                <a:spcPts val="400"/>
              </a:spcBef>
              <a:buSzPts val="2000"/>
              <a:buNone/>
            </a:pPr>
            <a:r>
              <a:rPr lang="en-US" dirty="0"/>
              <a:t>15.15 – 15.30: Data Stewardship</a:t>
            </a:r>
          </a:p>
          <a:p>
            <a:pPr marL="523875" lvl="2" indent="0">
              <a:spcBef>
                <a:spcPts val="400"/>
              </a:spcBef>
              <a:buSzPts val="2000"/>
              <a:buNone/>
            </a:pPr>
            <a:r>
              <a:rPr lang="en-US" dirty="0"/>
              <a:t>15.35 – 15.45: </a:t>
            </a:r>
            <a:r>
              <a:rPr lang="en-US" dirty="0" err="1"/>
              <a:t>Fragen</a:t>
            </a:r>
            <a:r>
              <a:rPr lang="en-US" dirty="0"/>
              <a:t> und </a:t>
            </a:r>
            <a:r>
              <a:rPr lang="en-US" dirty="0" err="1"/>
              <a:t>Diskussion</a:t>
            </a:r>
            <a:endParaRPr lang="en-US" dirty="0"/>
          </a:p>
          <a:p>
            <a:pPr marL="523875" lvl="2" indent="0">
              <a:spcBef>
                <a:spcPts val="400"/>
              </a:spcBef>
              <a:buSzPts val="2000"/>
              <a:buNone/>
            </a:pP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dirty="0"/>
          </a:p>
        </p:txBody>
      </p:sp>
      <p:sp>
        <p:nvSpPr>
          <p:cNvPr id="62" name="Google Shape;62;p7"/>
          <p:cNvSpPr txBox="1">
            <a:spLocks noGrp="1"/>
          </p:cNvSpPr>
          <p:nvPr>
            <p:ph type="sldNum" idx="12"/>
          </p:nvPr>
        </p:nvSpPr>
        <p:spPr>
          <a:xfrm>
            <a:off x="0" y="503239"/>
            <a:ext cx="431801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2</a:t>
            </a:fld>
            <a:endParaRPr/>
          </a:p>
        </p:txBody>
      </p:sp>
      <p:grpSp>
        <p:nvGrpSpPr>
          <p:cNvPr id="63" name="Google Shape;63;p7"/>
          <p:cNvGrpSpPr/>
          <p:nvPr/>
        </p:nvGrpSpPr>
        <p:grpSpPr>
          <a:xfrm>
            <a:off x="8712199" y="4711700"/>
            <a:ext cx="431700" cy="431700"/>
            <a:chOff x="8712199" y="4711700"/>
            <a:chExt cx="431700" cy="431700"/>
          </a:xfrm>
        </p:grpSpPr>
        <p:sp>
          <p:nvSpPr>
            <p:cNvPr id="64" name="Google Shape;64;p7"/>
            <p:cNvSpPr/>
            <p:nvPr/>
          </p:nvSpPr>
          <p:spPr>
            <a:xfrm>
              <a:off x="8712199" y="4711700"/>
              <a:ext cx="431700" cy="431700"/>
            </a:xfrm>
            <a:prstGeom prst="rect">
              <a:avLst/>
            </a:prstGeom>
            <a:solidFill>
              <a:srgbClr val="F7014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5" name="Google Shape;65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77722" y="4754192"/>
              <a:ext cx="300754" cy="34681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9B6DC-1575-475A-A338-CA031FF04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Data Stewardship – Modelle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0E84F-2192-4A08-B73E-01D3280E51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20</a:t>
            </a:fld>
            <a:endParaRPr lang="de-AT"/>
          </a:p>
        </p:txBody>
      </p:sp>
      <p:pic>
        <p:nvPicPr>
          <p:cNvPr id="5" name="Inhaltsplatzhalter 3">
            <a:extLst>
              <a:ext uri="{FF2B5EF4-FFF2-40B4-BE49-F238E27FC236}">
                <a16:creationId xmlns:a16="http://schemas.microsoft.com/office/drawing/2014/main" id="{5BD665DD-4F81-467D-A161-19137DDF668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395" y="1061574"/>
            <a:ext cx="4480561" cy="357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27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9B6DC-1575-475A-A338-CA031FF04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Data Stewardship @ TUG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0E84F-2192-4A08-B73E-01D3280E51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21</a:t>
            </a:fld>
            <a:endParaRPr lang="de-AT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F6B5A2-1D22-418E-A659-3838163F81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03"/>
          <a:stretch/>
        </p:blipFill>
        <p:spPr>
          <a:xfrm>
            <a:off x="622354" y="1061574"/>
            <a:ext cx="7955339" cy="329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51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9B6DC-1575-475A-A338-CA031FF04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FDM Projekte @ TUG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0E84F-2192-4A08-B73E-01D3280E51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22</a:t>
            </a:fld>
            <a:endParaRPr lang="de-A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48E4EB-7A46-4D87-9A1B-2DCDF55738AE}"/>
              </a:ext>
            </a:extLst>
          </p:cNvPr>
          <p:cNvSpPr txBox="1"/>
          <p:nvPr/>
        </p:nvSpPr>
        <p:spPr>
          <a:xfrm>
            <a:off x="622354" y="1167033"/>
            <a:ext cx="64910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Research Data Management system in Biomechanics from Experimental and Computational Aspects (Dr.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Selda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Sherifova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D2310A-1A19-4609-8106-F5363E547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044262"/>
            <a:ext cx="3498980" cy="2571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AF0A65-45F8-4CA8-8BE5-86D2AF698B71}"/>
              </a:ext>
            </a:extLst>
          </p:cNvPr>
          <p:cNvSpPr txBox="1"/>
          <p:nvPr/>
        </p:nvSpPr>
        <p:spPr>
          <a:xfrm>
            <a:off x="622354" y="2202418"/>
            <a:ext cx="34989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dem Projekt werden (i) Bedürfnisse von Forschenden erhoben, (ii) Metadaten Standards definiert, (iii) Tools für FDM installiert und implementiert and (iv) Ergebnisse verbreitet.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29993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9B6DC-1575-475A-A338-CA031FF04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FDM Projekte @ TUG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0E84F-2192-4A08-B73E-01D3280E51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23</a:t>
            </a:fld>
            <a:endParaRPr lang="de-A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48E4EB-7A46-4D87-9A1B-2DCDF55738AE}"/>
              </a:ext>
            </a:extLst>
          </p:cNvPr>
          <p:cNvSpPr txBox="1"/>
          <p:nvPr/>
        </p:nvSpPr>
        <p:spPr>
          <a:xfrm>
            <a:off x="622354" y="1167033"/>
            <a:ext cx="6491036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Sharing in der </a:t>
            </a:r>
            <a:r>
              <a:rPr lang="de-DE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Mikrobiomforschung</a:t>
            </a: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(Dr. Alexander Mahnert, Dr. Tomislav Cernava)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0025CD-3762-4874-8CFC-613EC23D8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676" y="2018618"/>
            <a:ext cx="3657600" cy="2038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AD402E-09A5-453F-A88F-2F3117602045}"/>
              </a:ext>
            </a:extLst>
          </p:cNvPr>
          <p:cNvSpPr txBox="1"/>
          <p:nvPr/>
        </p:nvSpPr>
        <p:spPr>
          <a:xfrm>
            <a:off x="526382" y="2018618"/>
            <a:ext cx="4165934" cy="2450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dem Projekt haben wir mit der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CyVerse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Austria Plattform einen Workflow definiert, bei dem die Forschenden ihre Daten mit ihrem Kollaborationspartner sicher teilen können. Mithilfe von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Jupyter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Notebooks haben wir einen automatisierten Data-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Merging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Prozess eingerichtet.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583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9B6DC-1575-475A-A338-CA031FF04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FDM Projekte @ TUG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0E84F-2192-4A08-B73E-01D3280E51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24</a:t>
            </a:fld>
            <a:endParaRPr lang="de-A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48E4EB-7A46-4D87-9A1B-2DCDF55738AE}"/>
              </a:ext>
            </a:extLst>
          </p:cNvPr>
          <p:cNvSpPr txBox="1"/>
          <p:nvPr/>
        </p:nvSpPr>
        <p:spPr>
          <a:xfrm>
            <a:off x="622354" y="1167033"/>
            <a:ext cx="6491036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Innovative Dokumentation mit elektronischen Laborb</a:t>
            </a: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chern (Dr. Werner </a:t>
            </a:r>
            <a:r>
              <a:rPr lang="de-DE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Grogger</a:t>
            </a: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F46C28-773C-4204-AE04-B199BC05F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547" y="1695875"/>
            <a:ext cx="3200400" cy="21954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B8F9C5-A5CE-4951-BEB1-50660F9D0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232" y="3977965"/>
            <a:ext cx="2141621" cy="6494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CBFF86-F625-4F0F-8D54-8A2467F5064C}"/>
              </a:ext>
            </a:extLst>
          </p:cNvPr>
          <p:cNvSpPr txBox="1"/>
          <p:nvPr/>
        </p:nvSpPr>
        <p:spPr>
          <a:xfrm>
            <a:off x="782053" y="2202418"/>
            <a:ext cx="29718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 die enorme Datenmenge in der Elektronenmikroskopie bestmöglich zu unterstützen wird eine Instanz für elektronische Laborbücher (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elabFTW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installiert und Prozesse dafür definiert.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795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622353" y="1177460"/>
            <a:ext cx="8394645" cy="3179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23875" lvl="2" indent="0">
              <a:spcBef>
                <a:spcPts val="400"/>
              </a:spcBef>
              <a:buSzPts val="2000"/>
              <a:buNone/>
            </a:pPr>
            <a:r>
              <a:rPr lang="en-US" dirty="0"/>
              <a:t>	</a:t>
            </a:r>
          </a:p>
          <a:p>
            <a:pPr marL="523875" lvl="2" indent="0">
              <a:spcBef>
                <a:spcPts val="400"/>
              </a:spcBef>
              <a:buSzPts val="2000"/>
              <a:buNone/>
            </a:pPr>
            <a:endParaRPr lang="en-US" dirty="0"/>
          </a:p>
          <a:p>
            <a:pPr marL="523875" lvl="2" indent="0">
              <a:spcBef>
                <a:spcPts val="400"/>
              </a:spcBef>
              <a:buSzPts val="2000"/>
              <a:buNone/>
            </a:pPr>
            <a:r>
              <a:rPr lang="en-US" sz="2400" b="1" dirty="0" err="1"/>
              <a:t>Fragen</a:t>
            </a:r>
            <a:r>
              <a:rPr lang="en-US" sz="2400" b="1" dirty="0"/>
              <a:t> und </a:t>
            </a:r>
            <a:r>
              <a:rPr lang="en-US" sz="2400" b="1" dirty="0" err="1"/>
              <a:t>Diskussion</a:t>
            </a:r>
            <a:endParaRPr dirty="0"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dirty="0"/>
          </a:p>
        </p:txBody>
      </p:sp>
      <p:sp>
        <p:nvSpPr>
          <p:cNvPr id="62" name="Google Shape;62;p7"/>
          <p:cNvSpPr txBox="1">
            <a:spLocks noGrp="1"/>
          </p:cNvSpPr>
          <p:nvPr>
            <p:ph type="sldNum" idx="12"/>
          </p:nvPr>
        </p:nvSpPr>
        <p:spPr>
          <a:xfrm>
            <a:off x="0" y="503239"/>
            <a:ext cx="431801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25</a:t>
            </a:fld>
            <a:endParaRPr/>
          </a:p>
        </p:txBody>
      </p:sp>
      <p:grpSp>
        <p:nvGrpSpPr>
          <p:cNvPr id="63" name="Google Shape;63;p7"/>
          <p:cNvGrpSpPr/>
          <p:nvPr/>
        </p:nvGrpSpPr>
        <p:grpSpPr>
          <a:xfrm>
            <a:off x="8712199" y="4711700"/>
            <a:ext cx="431700" cy="431700"/>
            <a:chOff x="8712199" y="4711700"/>
            <a:chExt cx="431700" cy="431700"/>
          </a:xfrm>
        </p:grpSpPr>
        <p:sp>
          <p:nvSpPr>
            <p:cNvPr id="64" name="Google Shape;64;p7"/>
            <p:cNvSpPr/>
            <p:nvPr/>
          </p:nvSpPr>
          <p:spPr>
            <a:xfrm>
              <a:off x="8712199" y="4711700"/>
              <a:ext cx="431700" cy="431700"/>
            </a:xfrm>
            <a:prstGeom prst="rect">
              <a:avLst/>
            </a:prstGeom>
            <a:solidFill>
              <a:srgbClr val="F7014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5" name="Google Shape;65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77722" y="4754192"/>
              <a:ext cx="300754" cy="3468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77529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622353" y="1177460"/>
            <a:ext cx="8394645" cy="3179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23875" lvl="2" indent="0">
              <a:spcBef>
                <a:spcPts val="400"/>
              </a:spcBef>
              <a:buSzPts val="2000"/>
              <a:buNone/>
            </a:pPr>
            <a:r>
              <a:rPr lang="en-US" dirty="0"/>
              <a:t>	</a:t>
            </a:r>
          </a:p>
          <a:p>
            <a:pPr marL="523875" lvl="2" indent="0">
              <a:spcBef>
                <a:spcPts val="400"/>
              </a:spcBef>
              <a:buSzPts val="2000"/>
              <a:buNone/>
            </a:pPr>
            <a:endParaRPr lang="en-US" dirty="0"/>
          </a:p>
          <a:p>
            <a:pPr marL="523875" lvl="2" indent="0">
              <a:spcBef>
                <a:spcPts val="400"/>
              </a:spcBef>
              <a:buSzPts val="2000"/>
              <a:buNone/>
            </a:pPr>
            <a:r>
              <a:rPr lang="en-US" sz="2400" b="1" dirty="0" err="1"/>
              <a:t>Vielen</a:t>
            </a:r>
            <a:r>
              <a:rPr lang="en-US" sz="2400" b="1" dirty="0"/>
              <a:t> Dank </a:t>
            </a:r>
            <a:r>
              <a:rPr lang="en-US" sz="2400" b="1" dirty="0" err="1"/>
              <a:t>für</a:t>
            </a:r>
            <a:r>
              <a:rPr lang="en-US" sz="2400" b="1" dirty="0"/>
              <a:t> die </a:t>
            </a:r>
            <a:r>
              <a:rPr lang="en-US" sz="2400" b="1" dirty="0" err="1"/>
              <a:t>Aufmerksamkeit</a:t>
            </a:r>
            <a:r>
              <a:rPr lang="en-US" sz="2400" b="1" dirty="0"/>
              <a:t>!</a:t>
            </a:r>
          </a:p>
          <a:p>
            <a:pPr marL="523875" lvl="2" indent="0">
              <a:spcBef>
                <a:spcPts val="400"/>
              </a:spcBef>
              <a:buSzPts val="2000"/>
              <a:buNone/>
            </a:pPr>
            <a:endParaRPr lang="en-US" dirty="0"/>
          </a:p>
          <a:p>
            <a:pPr marL="523875" lvl="2" indent="0">
              <a:spcBef>
                <a:spcPts val="400"/>
              </a:spcBef>
              <a:buSzPts val="2000"/>
              <a:buNone/>
            </a:pPr>
            <a:r>
              <a:rPr lang="en-US" b="1" dirty="0" err="1"/>
              <a:t>Kontakt</a:t>
            </a:r>
            <a:endParaRPr lang="en-US" b="1" dirty="0"/>
          </a:p>
          <a:p>
            <a:pPr marL="523875" lvl="2" indent="0">
              <a:spcBef>
                <a:spcPts val="400"/>
              </a:spcBef>
              <a:buSzPts val="2000"/>
              <a:buNone/>
            </a:pPr>
            <a:r>
              <a:rPr lang="en-US" dirty="0"/>
              <a:t>Sarah Stryeck (</a:t>
            </a:r>
            <a:r>
              <a:rPr lang="en-US" dirty="0">
                <a:hlinkClick r:id="rId3"/>
              </a:rPr>
              <a:t>sarah.stryeck@tugraz.at</a:t>
            </a:r>
            <a:r>
              <a:rPr lang="en-US" dirty="0"/>
              <a:t>) </a:t>
            </a:r>
          </a:p>
          <a:p>
            <a:pPr marL="523875" lvl="2" indent="0">
              <a:spcBef>
                <a:spcPts val="400"/>
              </a:spcBef>
              <a:buSzPts val="2000"/>
              <a:buNone/>
            </a:pP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dirty="0"/>
          </a:p>
        </p:txBody>
      </p:sp>
      <p:sp>
        <p:nvSpPr>
          <p:cNvPr id="62" name="Google Shape;62;p7"/>
          <p:cNvSpPr txBox="1">
            <a:spLocks noGrp="1"/>
          </p:cNvSpPr>
          <p:nvPr>
            <p:ph type="sldNum" idx="12"/>
          </p:nvPr>
        </p:nvSpPr>
        <p:spPr>
          <a:xfrm>
            <a:off x="0" y="503239"/>
            <a:ext cx="431801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26</a:t>
            </a:fld>
            <a:endParaRPr/>
          </a:p>
        </p:txBody>
      </p:sp>
      <p:grpSp>
        <p:nvGrpSpPr>
          <p:cNvPr id="63" name="Google Shape;63;p7"/>
          <p:cNvGrpSpPr/>
          <p:nvPr/>
        </p:nvGrpSpPr>
        <p:grpSpPr>
          <a:xfrm>
            <a:off x="8712199" y="4711700"/>
            <a:ext cx="431700" cy="431700"/>
            <a:chOff x="8712199" y="4711700"/>
            <a:chExt cx="431700" cy="431700"/>
          </a:xfrm>
        </p:grpSpPr>
        <p:sp>
          <p:nvSpPr>
            <p:cNvPr id="64" name="Google Shape;64;p7"/>
            <p:cNvSpPr/>
            <p:nvPr/>
          </p:nvSpPr>
          <p:spPr>
            <a:xfrm>
              <a:off x="8712199" y="4711700"/>
              <a:ext cx="431700" cy="431700"/>
            </a:xfrm>
            <a:prstGeom prst="rect">
              <a:avLst/>
            </a:prstGeom>
            <a:solidFill>
              <a:srgbClr val="F7014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5" name="Google Shape;65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77722" y="4754192"/>
              <a:ext cx="300754" cy="3468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316630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9B6DC-1575-475A-A338-CA031FF04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Begriffsklärungen 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62B02-B531-4C86-9B65-E8C023794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347" y="1964221"/>
            <a:ext cx="4311151" cy="3179279"/>
          </a:xfrm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b="1" dirty="0" err="1"/>
              <a:t>Forschungsdatenmanagement</a:t>
            </a:r>
            <a:r>
              <a:rPr lang="en-US" b="1" dirty="0"/>
              <a:t>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b="1" dirty="0" err="1"/>
              <a:t>Datenmanagementpläne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0E84F-2192-4A08-B73E-01D3280E51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3</a:t>
            </a:fld>
            <a:endParaRPr lang="de-AT"/>
          </a:p>
        </p:txBody>
      </p:sp>
      <p:pic>
        <p:nvPicPr>
          <p:cNvPr id="5" name="Picture 4" descr="Reasearch Data Life Cycle">
            <a:extLst>
              <a:ext uri="{FF2B5EF4-FFF2-40B4-BE49-F238E27FC236}">
                <a16:creationId xmlns:a16="http://schemas.microsoft.com/office/drawing/2014/main" id="{90891E3F-CB66-4E80-98A7-E82AA171E42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03" y="935039"/>
            <a:ext cx="3685507" cy="344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8502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9B6DC-1575-475A-A338-CA031FF04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Begriffsklärungen 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62B02-B531-4C86-9B65-E8C023794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349" y="1964221"/>
            <a:ext cx="4078149" cy="3179279"/>
          </a:xfrm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b="1" dirty="0"/>
              <a:t>FAIR Data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b="1" dirty="0"/>
              <a:t>EOSC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b="1" dirty="0" err="1"/>
              <a:t>Repositorien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0E84F-2192-4A08-B73E-01D3280E51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4</a:t>
            </a:fld>
            <a:endParaRPr lang="de-A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42AA45-6955-4EB1-B744-FF36ED539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960" y="1013351"/>
            <a:ext cx="2527519" cy="857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FB7530-9C24-4B38-94F9-56DC748E0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306" y="2018846"/>
            <a:ext cx="2931846" cy="11058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F8247D-213D-478E-969F-78CEDA7BC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234" y="3312440"/>
            <a:ext cx="2310918" cy="68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29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9B6DC-1575-475A-A338-CA031FF04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b="1" dirty="0"/>
              <a:t>Naturwissenschaften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62B02-B531-4C86-9B65-E8C023794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353" y="1331272"/>
            <a:ext cx="8394645" cy="3179279"/>
          </a:xfrm>
        </p:spPr>
        <p:txBody>
          <a:bodyPr/>
          <a:lstStyle/>
          <a:p>
            <a:r>
              <a:rPr lang="de-DE" dirty="0"/>
              <a:t>In den Naturwissenschaften versucht man Phänomene durch Beobachtungen, Analyse und Messungen zu erklären.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0E84F-2192-4A08-B73E-01D3280E51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5</a:t>
            </a:fld>
            <a:endParaRPr lang="de-A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4D0B74-87A8-4F27-8A7D-874EDE737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706" y="2305653"/>
            <a:ext cx="3307347" cy="220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45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9B6DC-1575-475A-A338-CA031FF04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b="1" dirty="0"/>
              <a:t>Entwicklungen in den Naturwissenschaften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62B02-B531-4C86-9B65-E8C023794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355" y="1582888"/>
            <a:ext cx="3949646" cy="3179279"/>
          </a:xfrm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 err="1"/>
              <a:t>Hochdurchsatz-Methoden</a:t>
            </a:r>
            <a:endParaRPr lang="en-US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Big Data &amp; </a:t>
            </a:r>
            <a:r>
              <a:rPr lang="en-US" dirty="0" err="1"/>
              <a:t>neue</a:t>
            </a:r>
            <a:r>
              <a:rPr lang="en-US" dirty="0"/>
              <a:t> </a:t>
            </a:r>
            <a:r>
              <a:rPr lang="en-US" dirty="0" err="1"/>
              <a:t>Analysewerkzeuge</a:t>
            </a:r>
            <a:endParaRPr lang="en-US" dirty="0"/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228600" indent="0"/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Eine zentrale Herausforderung ist die Bereitstellung von Daten für unterschiedliche Nutzergruppen und die Wiederverwendbarkeit.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0E84F-2192-4A08-B73E-01D3280E51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6</a:t>
            </a:fld>
            <a:endParaRPr lang="de-A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AE12D2-81D1-4F23-831E-846094AEA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042312"/>
            <a:ext cx="4210050" cy="226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90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9B6DC-1575-475A-A338-CA031FF04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b="1" dirty="0"/>
              <a:t>Beispiel </a:t>
            </a:r>
            <a:r>
              <a:rPr lang="de-DE" b="1" dirty="0" err="1"/>
              <a:t>MaterialDigital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62B02-B531-4C86-9B65-E8C023794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001" y="1490199"/>
            <a:ext cx="3638883" cy="3179279"/>
          </a:xfrm>
        </p:spPr>
        <p:txBody>
          <a:bodyPr/>
          <a:lstStyle/>
          <a:p>
            <a:r>
              <a:rPr lang="de-D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‚…. es fehlt eine Bündelung der Anstrengungen aller Stakeholder, die Redundanzen und mangelnde Akzeptanz beheben und eine gemeinsame Basis in der Digitalisierung der Materialien vorantreiben kann.‘</a:t>
            </a:r>
          </a:p>
          <a:p>
            <a:endParaRPr lang="de-DE" sz="1800" i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400" dirty="0"/>
              <a:t>https://www.materialdigital.de/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0E84F-2192-4A08-B73E-01D3280E51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7</a:t>
            </a:fld>
            <a:endParaRPr lang="de-AT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8907E22-0617-4EFD-8536-7F0334F03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0199" y="935039"/>
            <a:ext cx="5551086" cy="357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06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9B6DC-1575-475A-A338-CA031FF04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b="1" dirty="0"/>
              <a:t>Wiederverwendbarkeit: Datenjournale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62B02-B531-4C86-9B65-E8C023794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789" y="1582888"/>
            <a:ext cx="4535906" cy="3179279"/>
          </a:xfrm>
        </p:spPr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Scientific data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https://www.nature.com/sdata/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in Brief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https://www.journals.elsevier.com/data-in-brief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https://www.mdpi.com/journal/data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Science Journal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https://datascience.codata.org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0E84F-2192-4A08-B73E-01D3280E51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8</a:t>
            </a:fld>
            <a:endParaRPr lang="de-A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E82DA2-1A02-4651-84B1-3C7A0EE83A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2896" y="1696452"/>
            <a:ext cx="3582424" cy="253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06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9B6DC-1575-475A-A338-CA031FF04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b="1" dirty="0"/>
              <a:t>Wiederverwendbarkeit: Portale für Datensuche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62B02-B531-4C86-9B65-E8C0237947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B2FIND Datensuche (</a:t>
            </a:r>
            <a:r>
              <a:rPr lang="de-D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http://b2find.eudat.eu/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Creative Commons CC Search (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https://search.creativecommons.org/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DataCite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Metadata Search (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https://search.datacite.org/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DataONE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Datenkatalog (</a:t>
            </a:r>
            <a:r>
              <a:rPr lang="de-D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https://search.dataone.org/#data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0E84F-2192-4A08-B73E-01D3280E51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9</a:t>
            </a:fld>
            <a:endParaRPr lang="de-A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39A6AF-9DEE-4CE8-B320-238864081D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396" y="3097316"/>
            <a:ext cx="1218521" cy="14132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0A8A36-108F-43EC-93A9-BA717AF992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9676" y="2970503"/>
            <a:ext cx="1540046" cy="1540046"/>
          </a:xfrm>
          <a:prstGeom prst="rect">
            <a:avLst/>
          </a:prstGeom>
        </p:spPr>
      </p:pic>
      <p:pic>
        <p:nvPicPr>
          <p:cNvPr id="1026" name="Picture 2" descr="OER - Creative Commons">
            <a:extLst>
              <a:ext uri="{FF2B5EF4-FFF2-40B4-BE49-F238E27FC236}">
                <a16:creationId xmlns:a16="http://schemas.microsoft.com/office/drawing/2014/main" id="{4F2A215E-A66C-4E08-99F8-7BD22266D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446" y="3511738"/>
            <a:ext cx="2201528" cy="58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B367EC-0DED-452E-AC40-88471A65DD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9150" y="3565440"/>
            <a:ext cx="1567931" cy="53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87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2225</TotalTime>
  <Words>757</Words>
  <Application>Microsoft Office PowerPoint</Application>
  <PresentationFormat>On-screen Show (16:9)</PresentationFormat>
  <Paragraphs>117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Merriweather Sans</vt:lpstr>
      <vt:lpstr>Noto Sans Symbols</vt:lpstr>
      <vt:lpstr>Symbol</vt:lpstr>
      <vt:lpstr>Office-Design</vt:lpstr>
      <vt:lpstr>ULG Library and Information Studies</vt:lpstr>
      <vt:lpstr>Programm:  Forschungsdatenmanagement in der Praxis  … Lebens- und Naturwissenschaften </vt:lpstr>
      <vt:lpstr>Begriffsklärungen </vt:lpstr>
      <vt:lpstr>Begriffsklärungen </vt:lpstr>
      <vt:lpstr>Naturwissenschaften</vt:lpstr>
      <vt:lpstr>Entwicklungen in den Naturwissenschaften</vt:lpstr>
      <vt:lpstr>Beispiel MaterialDigital</vt:lpstr>
      <vt:lpstr>Wiederverwendbarkeit: Datenjournale</vt:lpstr>
      <vt:lpstr>Wiederverwendbarkeit: Portale für Datensuche</vt:lpstr>
      <vt:lpstr>Tools in den NAWI</vt:lpstr>
      <vt:lpstr>PANGAEA - Publishing Network for Geoscientific and Environmental Data</vt:lpstr>
      <vt:lpstr>NCBI - National Center for Biotechnology Information</vt:lpstr>
      <vt:lpstr>ICSD - Inorganic Crystal Structure Database</vt:lpstr>
      <vt:lpstr>GitHub</vt:lpstr>
      <vt:lpstr>CAT – CyVerse Austria</vt:lpstr>
      <vt:lpstr>Galaxy</vt:lpstr>
      <vt:lpstr>PAUSE</vt:lpstr>
      <vt:lpstr>Data Stewards</vt:lpstr>
      <vt:lpstr>Data Stewardship – Aufgaben und Profil</vt:lpstr>
      <vt:lpstr>Data Stewardship – Modelle</vt:lpstr>
      <vt:lpstr>Data Stewardship @ TUG</vt:lpstr>
      <vt:lpstr>FDM Projekte @ TUG</vt:lpstr>
      <vt:lpstr>FDM Projekte @ TUG</vt:lpstr>
      <vt:lpstr>FDM Projekte @ TUG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CHANCENFELD FORSCHUNG</dc:title>
  <dc:creator>Ilire Hasani-Mavriqi</dc:creator>
  <cp:lastModifiedBy>Sarah Stryeck</cp:lastModifiedBy>
  <cp:revision>136</cp:revision>
  <dcterms:modified xsi:type="dcterms:W3CDTF">2020-10-27T19:03:46Z</dcterms:modified>
</cp:coreProperties>
</file>