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23"/>
  </p:notesMasterIdLst>
  <p:sldIdLst>
    <p:sldId id="256" r:id="rId2"/>
    <p:sldId id="257" r:id="rId3"/>
    <p:sldId id="258" r:id="rId4"/>
    <p:sldId id="267" r:id="rId5"/>
    <p:sldId id="290" r:id="rId6"/>
    <p:sldId id="277" r:id="rId7"/>
    <p:sldId id="265" r:id="rId8"/>
    <p:sldId id="291" r:id="rId9"/>
    <p:sldId id="287" r:id="rId10"/>
    <p:sldId id="274" r:id="rId11"/>
    <p:sldId id="275" r:id="rId12"/>
    <p:sldId id="271" r:id="rId13"/>
    <p:sldId id="281" r:id="rId14"/>
    <p:sldId id="293" r:id="rId15"/>
    <p:sldId id="283" r:id="rId16"/>
    <p:sldId id="292" r:id="rId17"/>
    <p:sldId id="288" r:id="rId18"/>
    <p:sldId id="289" r:id="rId19"/>
    <p:sldId id="282" r:id="rId20"/>
    <p:sldId id="285" r:id="rId21"/>
    <p:sldId id="284" r:id="rId22"/>
  </p:sldIdLst>
  <p:sldSz cx="9144000" cy="5143500" type="screen16x9"/>
  <p:notesSz cx="6811963" cy="99425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29F61D-5692-4B37-8A01-521A0D58DA96}">
  <a:tblStyle styleId="{BF29F61D-5692-4B37-8A01-521A0D58DA96}"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37" autoAdjust="0"/>
  </p:normalViewPr>
  <p:slideViewPr>
    <p:cSldViewPr snapToGrid="0">
      <p:cViewPr varScale="1">
        <p:scale>
          <a:sx n="80" d="100"/>
          <a:sy n="80" d="100"/>
        </p:scale>
        <p:origin x="60" y="60"/>
      </p:cViewPr>
      <p:guideLst>
        <p:guide orient="horz" pos="164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1851" cy="49712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8536" y="0"/>
            <a:ext cx="2951851" cy="49712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197" y="4722694"/>
            <a:ext cx="5449570" cy="447413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3662"/>
            <a:ext cx="2951851" cy="49712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8536" y="9443662"/>
            <a:ext cx="2951851" cy="49712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A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p1:notes"/>
          <p:cNvSpPr txBox="1">
            <a:spLocks noGrp="1"/>
          </p:cNvSpPr>
          <p:nvPr>
            <p:ph type="body" idx="1"/>
          </p:nvPr>
        </p:nvSpPr>
        <p:spPr>
          <a:xfrm>
            <a:off x="681197" y="4722694"/>
            <a:ext cx="5449570" cy="44741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1:notes"/>
          <p:cNvSpPr txBox="1">
            <a:spLocks noGrp="1"/>
          </p:cNvSpPr>
          <p:nvPr>
            <p:ph type="sldNum" idx="12"/>
          </p:nvPr>
        </p:nvSpPr>
        <p:spPr>
          <a:xfrm>
            <a:off x="3858536" y="9443662"/>
            <a:ext cx="2951851" cy="49712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681197" y="4722694"/>
            <a:ext cx="5449570" cy="447413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2: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AT" sz="1200" b="0" i="0" u="none" strike="noStrike" cap="none" smtClean="0">
                <a:solidFill>
                  <a:schemeClr val="dk1"/>
                </a:solidFill>
                <a:latin typeface="Calibri"/>
                <a:ea typeface="Calibri"/>
                <a:cs typeface="Calibri"/>
                <a:sym typeface="Calibri"/>
              </a:rPr>
              <a:t>3</a:t>
            </a:fld>
            <a:endParaRPr lang="de-A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459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681197" y="4722694"/>
            <a:ext cx="5449570" cy="447413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2: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972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681197" y="4722694"/>
            <a:ext cx="5449570" cy="447413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2: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764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elfolie">
  <p:cSld name="1_Titelfolie">
    <p:bg>
      <p:bgPr>
        <a:gradFill>
          <a:gsLst>
            <a:gs pos="0">
              <a:schemeClr val="lt1"/>
            </a:gs>
            <a:gs pos="8000">
              <a:schemeClr val="lt1"/>
            </a:gs>
            <a:gs pos="100000">
              <a:srgbClr val="A5A5A5"/>
            </a:gs>
          </a:gsLst>
          <a:lin ang="5400000" scaled="0"/>
        </a:gradFill>
        <a:effectLst/>
      </p:bgPr>
    </p:bg>
    <p:spTree>
      <p:nvGrpSpPr>
        <p:cNvPr id="1" name="Shape 21"/>
        <p:cNvGrpSpPr/>
        <p:nvPr/>
      </p:nvGrpSpPr>
      <p:grpSpPr>
        <a:xfrm>
          <a:off x="0" y="0"/>
          <a:ext cx="0" cy="0"/>
          <a:chOff x="0" y="0"/>
          <a:chExt cx="0" cy="0"/>
        </a:xfrm>
      </p:grpSpPr>
      <p:sp>
        <p:nvSpPr>
          <p:cNvPr id="22" name="Google Shape;22;p2"/>
          <p:cNvSpPr/>
          <p:nvPr/>
        </p:nvSpPr>
        <p:spPr>
          <a:xfrm>
            <a:off x="0" y="1"/>
            <a:ext cx="9144000" cy="4766072"/>
          </a:xfrm>
          <a:prstGeom prst="rect">
            <a:avLst/>
          </a:prstGeom>
          <a:gradFill>
            <a:gsLst>
              <a:gs pos="0">
                <a:srgbClr val="A5A5A5"/>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23" name="Google Shape;23;p2" descr="AT_Pictogramm2.png"/>
          <p:cNvPicPr preferRelativeResize="0"/>
          <p:nvPr/>
        </p:nvPicPr>
        <p:blipFill rotWithShape="1">
          <a:blip r:embed="rId2">
            <a:alphaModFix amt="78000"/>
          </a:blip>
          <a:srcRect b="7739"/>
          <a:stretch/>
        </p:blipFill>
        <p:spPr>
          <a:xfrm>
            <a:off x="-1998663" y="1117997"/>
            <a:ext cx="10888663" cy="3648075"/>
          </a:xfrm>
          <a:prstGeom prst="rect">
            <a:avLst/>
          </a:prstGeom>
          <a:noFill/>
          <a:ln>
            <a:noFill/>
          </a:ln>
        </p:spPr>
      </p:pic>
      <p:sp>
        <p:nvSpPr>
          <p:cNvPr id="24" name="Google Shape;24;p2"/>
          <p:cNvSpPr txBox="1"/>
          <p:nvPr/>
        </p:nvSpPr>
        <p:spPr>
          <a:xfrm>
            <a:off x="720725" y="329803"/>
            <a:ext cx="6796088" cy="184666"/>
          </a:xfrm>
          <a:prstGeom prst="rect">
            <a:avLst/>
          </a:prstGeom>
          <a:noFill/>
          <a:ln>
            <a:noFill/>
          </a:ln>
        </p:spPr>
        <p:txBody>
          <a:bodyPr spcFirstLastPara="1" wrap="square" lIns="0" tIns="45700" rIns="91425" bIns="0" anchor="t" anchorCtr="0">
            <a:noAutofit/>
          </a:bodyPr>
          <a:lstStyle/>
          <a:p>
            <a:pPr marL="0" marR="0" lvl="0" indent="0" algn="l" rtl="0">
              <a:spcBef>
                <a:spcPts val="0"/>
              </a:spcBef>
              <a:spcAft>
                <a:spcPts val="0"/>
              </a:spcAft>
              <a:buNone/>
            </a:pPr>
            <a:r>
              <a:rPr lang="de-AT" sz="900">
                <a:solidFill>
                  <a:schemeClr val="dk1"/>
                </a:solidFill>
                <a:latin typeface="Arial"/>
                <a:ea typeface="Arial"/>
                <a:cs typeface="Arial"/>
                <a:sym typeface="Arial"/>
              </a:rPr>
              <a:t>W   I   S   S   E   N     </a:t>
            </a:r>
            <a:r>
              <a:rPr lang="de-AT" sz="600" baseline="30000">
                <a:solidFill>
                  <a:schemeClr val="dk1"/>
                </a:solidFill>
                <a:latin typeface="Noto Sans Symbols"/>
                <a:ea typeface="Noto Sans Symbols"/>
                <a:cs typeface="Noto Sans Symbols"/>
                <a:sym typeface="Noto Sans Symbols"/>
              </a:rPr>
              <a:t>■</a:t>
            </a:r>
            <a:r>
              <a:rPr lang="de-AT" sz="900" baseline="30000">
                <a:solidFill>
                  <a:schemeClr val="dk1"/>
                </a:solidFill>
                <a:latin typeface="Arial"/>
                <a:ea typeface="Arial"/>
                <a:cs typeface="Arial"/>
                <a:sym typeface="Arial"/>
              </a:rPr>
              <a:t> </a:t>
            </a:r>
            <a:r>
              <a:rPr lang="de-AT" sz="900">
                <a:solidFill>
                  <a:schemeClr val="dk1"/>
                </a:solidFill>
                <a:latin typeface="Arial"/>
                <a:ea typeface="Arial"/>
                <a:cs typeface="Arial"/>
                <a:sym typeface="Arial"/>
              </a:rPr>
              <a:t>     T   E   C   H   N   I   K     </a:t>
            </a:r>
            <a:r>
              <a:rPr lang="de-AT" sz="600" baseline="30000">
                <a:solidFill>
                  <a:schemeClr val="dk1"/>
                </a:solidFill>
                <a:latin typeface="Noto Sans Symbols"/>
                <a:ea typeface="Noto Sans Symbols"/>
                <a:cs typeface="Noto Sans Symbols"/>
                <a:sym typeface="Noto Sans Symbols"/>
              </a:rPr>
              <a:t>■</a:t>
            </a:r>
            <a:r>
              <a:rPr lang="de-AT" sz="900" baseline="30000">
                <a:solidFill>
                  <a:schemeClr val="dk1"/>
                </a:solidFill>
                <a:latin typeface="Arial"/>
                <a:ea typeface="Arial"/>
                <a:cs typeface="Arial"/>
                <a:sym typeface="Arial"/>
              </a:rPr>
              <a:t> </a:t>
            </a:r>
            <a:r>
              <a:rPr lang="de-AT" sz="900">
                <a:solidFill>
                  <a:schemeClr val="dk1"/>
                </a:solidFill>
                <a:latin typeface="Arial"/>
                <a:ea typeface="Arial"/>
                <a:cs typeface="Arial"/>
                <a:sym typeface="Arial"/>
              </a:rPr>
              <a:t>    L   E   I   D   E   N   S   C   H   A   F   T</a:t>
            </a:r>
            <a:endParaRPr/>
          </a:p>
        </p:txBody>
      </p:sp>
      <p:sp>
        <p:nvSpPr>
          <p:cNvPr id="25" name="Google Shape;25;p2"/>
          <p:cNvSpPr txBox="1">
            <a:spLocks noGrp="1"/>
          </p:cNvSpPr>
          <p:nvPr>
            <p:ph type="title"/>
          </p:nvPr>
        </p:nvSpPr>
        <p:spPr>
          <a:xfrm>
            <a:off x="720726" y="850900"/>
            <a:ext cx="8169479" cy="1866899"/>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70146"/>
              </a:buClr>
              <a:buSzPts val="3750"/>
              <a:buFont typeface="Arial"/>
              <a:buNone/>
              <a:defRPr sz="3750">
                <a:solidFill>
                  <a:srgbClr val="F701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
          <p:cNvSpPr txBox="1">
            <a:spLocks noGrp="1"/>
          </p:cNvSpPr>
          <p:nvPr>
            <p:ph type="dt" idx="10"/>
          </p:nvPr>
        </p:nvSpPr>
        <p:spPr>
          <a:xfrm>
            <a:off x="720726" y="3414712"/>
            <a:ext cx="3724275" cy="1619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5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Google Shape;27;p2"/>
          <p:cNvSpPr txBox="1">
            <a:spLocks noGrp="1"/>
          </p:cNvSpPr>
          <p:nvPr>
            <p:ph type="ftr" idx="11"/>
          </p:nvPr>
        </p:nvSpPr>
        <p:spPr>
          <a:xfrm>
            <a:off x="720725" y="2851547"/>
            <a:ext cx="8229600" cy="48934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500" b="1">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28" name="Google Shape;28;p2" descr="Logo TU Graz"/>
          <p:cNvPicPr preferRelativeResize="0"/>
          <p:nvPr/>
        </p:nvPicPr>
        <p:blipFill rotWithShape="1">
          <a:blip r:embed="rId3">
            <a:alphaModFix/>
          </a:blip>
          <a:srcRect l="-500" t="-1250" r="-499" b="-1250"/>
          <a:stretch/>
        </p:blipFill>
        <p:spPr>
          <a:xfrm>
            <a:off x="7516813" y="172104"/>
            <a:ext cx="1231900" cy="50006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622354" y="632949"/>
            <a:ext cx="8394645" cy="85725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
          <p:cNvSpPr txBox="1">
            <a:spLocks noGrp="1"/>
          </p:cNvSpPr>
          <p:nvPr>
            <p:ph type="body" idx="1"/>
          </p:nvPr>
        </p:nvSpPr>
        <p:spPr>
          <a:xfrm>
            <a:off x="622354" y="1582888"/>
            <a:ext cx="8394645" cy="3179279"/>
          </a:xfrm>
          <a:prstGeom prst="rect">
            <a:avLst/>
          </a:prstGeom>
          <a:noFill/>
          <a:ln>
            <a:noFill/>
          </a:ln>
        </p:spPr>
        <p:txBody>
          <a:bodyPr spcFirstLastPara="1" wrap="square" lIns="0" tIns="0" rIns="0" bIns="0" anchor="t" anchorCtr="0">
            <a:noAutofit/>
          </a:bodyPr>
          <a:lstStyle>
            <a:lvl1pPr marL="457200" lvl="0" indent="-228600" algn="l">
              <a:spcBef>
                <a:spcPts val="360"/>
              </a:spcBef>
              <a:spcAft>
                <a:spcPts val="0"/>
              </a:spcAft>
              <a:buClr>
                <a:schemeClr val="dk1"/>
              </a:buClr>
              <a:buSzPts val="1800"/>
              <a:buNone/>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3"/>
          <p:cNvSpPr txBox="1">
            <a:spLocks noGrp="1"/>
          </p:cNvSpPr>
          <p:nvPr>
            <p:ph type="sldNum" idx="12"/>
          </p:nvPr>
        </p:nvSpPr>
        <p:spPr>
          <a:xfrm>
            <a:off x="0" y="503239"/>
            <a:ext cx="431801" cy="43180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p:cSld name="Titelfolie">
    <p:bg>
      <p:bgPr>
        <a:gradFill>
          <a:gsLst>
            <a:gs pos="0">
              <a:schemeClr val="lt1"/>
            </a:gs>
            <a:gs pos="26000">
              <a:schemeClr val="lt1"/>
            </a:gs>
            <a:gs pos="76000">
              <a:srgbClr val="BFBFBF"/>
            </a:gs>
            <a:gs pos="100000">
              <a:srgbClr val="BFBFBF"/>
            </a:gs>
          </a:gsLst>
          <a:lin ang="5400000" scaled="0"/>
        </a:gradFill>
        <a:effectLst/>
      </p:bgPr>
    </p:bg>
    <p:spTree>
      <p:nvGrpSpPr>
        <p:cNvPr id="1" name="Shape 33"/>
        <p:cNvGrpSpPr/>
        <p:nvPr/>
      </p:nvGrpSpPr>
      <p:grpSpPr>
        <a:xfrm>
          <a:off x="0" y="0"/>
          <a:ext cx="0" cy="0"/>
          <a:chOff x="0" y="0"/>
          <a:chExt cx="0" cy="0"/>
        </a:xfrm>
      </p:grpSpPr>
      <p:sp>
        <p:nvSpPr>
          <p:cNvPr id="34" name="Google Shape;34;p4"/>
          <p:cNvSpPr/>
          <p:nvPr/>
        </p:nvSpPr>
        <p:spPr>
          <a:xfrm>
            <a:off x="0" y="0"/>
            <a:ext cx="9144000" cy="4711700"/>
          </a:xfrm>
          <a:prstGeom prst="rect">
            <a:avLst/>
          </a:prstGeom>
          <a:gradFill>
            <a:gsLst>
              <a:gs pos="0">
                <a:srgbClr val="A5A5A5"/>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5" name="Google Shape;35;p4" descr="AT_Pictogramm2.png"/>
          <p:cNvPicPr preferRelativeResize="0"/>
          <p:nvPr/>
        </p:nvPicPr>
        <p:blipFill rotWithShape="1">
          <a:blip r:embed="rId2">
            <a:alphaModFix amt="78000"/>
          </a:blip>
          <a:srcRect b="7739"/>
          <a:stretch/>
        </p:blipFill>
        <p:spPr>
          <a:xfrm>
            <a:off x="-275790" y="560497"/>
            <a:ext cx="9292789" cy="4151203"/>
          </a:xfrm>
          <a:prstGeom prst="rect">
            <a:avLst/>
          </a:prstGeom>
          <a:noFill/>
          <a:ln>
            <a:noFill/>
          </a:ln>
        </p:spPr>
      </p:pic>
      <p:sp>
        <p:nvSpPr>
          <p:cNvPr id="36" name="Google Shape;36;p4"/>
          <p:cNvSpPr/>
          <p:nvPr/>
        </p:nvSpPr>
        <p:spPr>
          <a:xfrm>
            <a:off x="0" y="4711700"/>
            <a:ext cx="538253" cy="4318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7" name="Google Shape;37;p4"/>
          <p:cNvSpPr txBox="1">
            <a:spLocks noGrp="1"/>
          </p:cNvSpPr>
          <p:nvPr>
            <p:ph type="ctrTitle"/>
          </p:nvPr>
        </p:nvSpPr>
        <p:spPr>
          <a:xfrm>
            <a:off x="622355" y="925243"/>
            <a:ext cx="7996183" cy="1707807"/>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70146"/>
              </a:buClr>
              <a:buSzPts val="3800"/>
              <a:buFont typeface="Arial"/>
              <a:buNone/>
              <a:defRPr sz="3800">
                <a:solidFill>
                  <a:srgbClr val="F701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
          <p:cNvSpPr txBox="1">
            <a:spLocks noGrp="1"/>
          </p:cNvSpPr>
          <p:nvPr>
            <p:ph type="subTitle" idx="1"/>
          </p:nvPr>
        </p:nvSpPr>
        <p:spPr>
          <a:xfrm>
            <a:off x="622355" y="2704375"/>
            <a:ext cx="7150046" cy="1314450"/>
          </a:xfrm>
          <a:prstGeom prst="rect">
            <a:avLst/>
          </a:prstGeom>
          <a:noFill/>
          <a:ln>
            <a:noFill/>
          </a:ln>
        </p:spPr>
        <p:txBody>
          <a:bodyPr spcFirstLastPara="1" wrap="square" lIns="0" tIns="0" rIns="0" bIns="0" anchor="t" anchorCtr="0">
            <a:noAutofit/>
          </a:bodyPr>
          <a:lstStyle>
            <a:lvl1pPr lvl="0" algn="l">
              <a:spcBef>
                <a:spcPts val="400"/>
              </a:spcBef>
              <a:spcAft>
                <a:spcPts val="0"/>
              </a:spcAft>
              <a:buClr>
                <a:srgbClr val="F70146"/>
              </a:buClr>
              <a:buSzPts val="2000"/>
              <a:buNone/>
              <a:defRPr>
                <a:solidFill>
                  <a:srgbClr val="F70146"/>
                </a:solidFill>
              </a:defRPr>
            </a:lvl1pPr>
            <a:lvl2pPr lvl="1" algn="ctr">
              <a:spcBef>
                <a:spcPts val="400"/>
              </a:spcBef>
              <a:spcAft>
                <a:spcPts val="0"/>
              </a:spcAft>
              <a:buSzPts val="20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9" name="Google Shape;39;p4"/>
          <p:cNvSpPr txBox="1"/>
          <p:nvPr/>
        </p:nvSpPr>
        <p:spPr>
          <a:xfrm>
            <a:off x="622356" y="439738"/>
            <a:ext cx="6894458" cy="231775"/>
          </a:xfrm>
          <a:prstGeom prst="rect">
            <a:avLst/>
          </a:prstGeom>
          <a:noFill/>
          <a:ln>
            <a:noFill/>
          </a:ln>
        </p:spPr>
        <p:txBody>
          <a:bodyPr spcFirstLastPara="1" wrap="square" lIns="0" tIns="45700" rIns="91425" bIns="0" anchor="t" anchorCtr="0">
            <a:noAutofit/>
          </a:bodyPr>
          <a:lstStyle/>
          <a:p>
            <a:pPr marL="0" marR="0" lvl="0" indent="0" algn="l" rtl="0">
              <a:spcBef>
                <a:spcPts val="0"/>
              </a:spcBef>
              <a:spcAft>
                <a:spcPts val="0"/>
              </a:spcAft>
              <a:buNone/>
            </a:pPr>
            <a:r>
              <a:rPr lang="de-AT" sz="1200">
                <a:solidFill>
                  <a:srgbClr val="000000"/>
                </a:solidFill>
                <a:latin typeface="Arial"/>
                <a:ea typeface="Arial"/>
                <a:cs typeface="Arial"/>
                <a:sym typeface="Arial"/>
              </a:rPr>
              <a:t>W   I   S   S   E   N     </a:t>
            </a:r>
            <a:r>
              <a:rPr lang="de-AT" sz="800" baseline="30000">
                <a:solidFill>
                  <a:srgbClr val="000000"/>
                </a:solidFill>
                <a:latin typeface="Noto Sans Symbols"/>
                <a:ea typeface="Noto Sans Symbols"/>
                <a:cs typeface="Noto Sans Symbols"/>
                <a:sym typeface="Noto Sans Symbols"/>
              </a:rPr>
              <a:t>■</a:t>
            </a:r>
            <a:r>
              <a:rPr lang="de-AT" sz="1200" baseline="30000">
                <a:solidFill>
                  <a:srgbClr val="000000"/>
                </a:solidFill>
                <a:latin typeface="Arial"/>
                <a:ea typeface="Arial"/>
                <a:cs typeface="Arial"/>
                <a:sym typeface="Arial"/>
              </a:rPr>
              <a:t> </a:t>
            </a:r>
            <a:r>
              <a:rPr lang="de-AT" sz="1200">
                <a:solidFill>
                  <a:srgbClr val="000000"/>
                </a:solidFill>
                <a:latin typeface="Arial"/>
                <a:ea typeface="Arial"/>
                <a:cs typeface="Arial"/>
                <a:sym typeface="Arial"/>
              </a:rPr>
              <a:t>     T   E   C   H   N   I   K     </a:t>
            </a:r>
            <a:r>
              <a:rPr lang="de-AT" sz="800" baseline="30000">
                <a:solidFill>
                  <a:srgbClr val="000000"/>
                </a:solidFill>
                <a:latin typeface="Noto Sans Symbols"/>
                <a:ea typeface="Noto Sans Symbols"/>
                <a:cs typeface="Noto Sans Symbols"/>
                <a:sym typeface="Noto Sans Symbols"/>
              </a:rPr>
              <a:t>■</a:t>
            </a:r>
            <a:r>
              <a:rPr lang="de-AT" sz="1200" baseline="30000">
                <a:solidFill>
                  <a:srgbClr val="000000"/>
                </a:solidFill>
                <a:latin typeface="Arial"/>
                <a:ea typeface="Arial"/>
                <a:cs typeface="Arial"/>
                <a:sym typeface="Arial"/>
              </a:rPr>
              <a:t> </a:t>
            </a:r>
            <a:r>
              <a:rPr lang="de-AT" sz="1200">
                <a:solidFill>
                  <a:srgbClr val="000000"/>
                </a:solidFill>
                <a:latin typeface="Arial"/>
                <a:ea typeface="Arial"/>
                <a:cs typeface="Arial"/>
                <a:sym typeface="Arial"/>
              </a:rPr>
              <a:t>    L   E   I   D   E   N   S   C   H   A   F   T</a:t>
            </a:r>
            <a:endParaRPr/>
          </a:p>
        </p:txBody>
      </p:sp>
      <p:pic>
        <p:nvPicPr>
          <p:cNvPr id="40" name="Google Shape;40;p4" descr="Logo TU Graz"/>
          <p:cNvPicPr preferRelativeResize="0"/>
          <p:nvPr/>
        </p:nvPicPr>
        <p:blipFill rotWithShape="1">
          <a:blip r:embed="rId3">
            <a:alphaModFix/>
          </a:blip>
          <a:srcRect l="-500" t="-1250" r="-499" b="-1250"/>
          <a:stretch/>
        </p:blipFill>
        <p:spPr>
          <a:xfrm>
            <a:off x="7386638" y="282575"/>
            <a:ext cx="1231900" cy="50006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enutzerdefiniertes Layout">
  <p:cSld name="Benutzerdefiniertes Layout">
    <p:spTree>
      <p:nvGrpSpPr>
        <p:cNvPr id="1" name="Shape 41"/>
        <p:cNvGrpSpPr/>
        <p:nvPr/>
      </p:nvGrpSpPr>
      <p:grpSpPr>
        <a:xfrm>
          <a:off x="0" y="0"/>
          <a:ext cx="0" cy="0"/>
          <a:chOff x="0" y="0"/>
          <a:chExt cx="0" cy="0"/>
        </a:xfrm>
      </p:grpSpPr>
      <p:sp>
        <p:nvSpPr>
          <p:cNvPr id="42" name="Google Shape;42;p5"/>
          <p:cNvSpPr/>
          <p:nvPr/>
        </p:nvSpPr>
        <p:spPr>
          <a:xfrm>
            <a:off x="0" y="0"/>
            <a:ext cx="9144000" cy="4711700"/>
          </a:xfrm>
          <a:prstGeom prst="rect">
            <a:avLst/>
          </a:prstGeom>
          <a:gradFill>
            <a:gsLst>
              <a:gs pos="0">
                <a:srgbClr val="A5A5A5"/>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3" name="Google Shape;43;p5" descr="AT_Pictogramm2.png"/>
          <p:cNvPicPr preferRelativeResize="0"/>
          <p:nvPr/>
        </p:nvPicPr>
        <p:blipFill rotWithShape="1">
          <a:blip r:embed="rId2">
            <a:alphaModFix amt="78000"/>
          </a:blip>
          <a:srcRect b="7739"/>
          <a:stretch/>
        </p:blipFill>
        <p:spPr>
          <a:xfrm>
            <a:off x="-275790" y="560497"/>
            <a:ext cx="9292789" cy="4151203"/>
          </a:xfrm>
          <a:prstGeom prst="rect">
            <a:avLst/>
          </a:prstGeom>
          <a:noFill/>
          <a:ln>
            <a:noFill/>
          </a:ln>
        </p:spPr>
      </p:pic>
      <p:sp>
        <p:nvSpPr>
          <p:cNvPr id="44" name="Google Shape;44;p5"/>
          <p:cNvSpPr/>
          <p:nvPr/>
        </p:nvSpPr>
        <p:spPr>
          <a:xfrm>
            <a:off x="0" y="4711700"/>
            <a:ext cx="538253" cy="4318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5" name="Google Shape;45;p5"/>
          <p:cNvSpPr txBox="1">
            <a:spLocks noGrp="1"/>
          </p:cNvSpPr>
          <p:nvPr>
            <p:ph type="ctrTitle"/>
          </p:nvPr>
        </p:nvSpPr>
        <p:spPr>
          <a:xfrm>
            <a:off x="622355" y="925243"/>
            <a:ext cx="7996183" cy="1707807"/>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70146"/>
              </a:buClr>
              <a:buSzPts val="3800"/>
              <a:buFont typeface="Arial"/>
              <a:buNone/>
              <a:defRPr sz="3800">
                <a:solidFill>
                  <a:srgbClr val="F7014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
          <p:cNvSpPr txBox="1">
            <a:spLocks noGrp="1"/>
          </p:cNvSpPr>
          <p:nvPr>
            <p:ph type="subTitle" idx="1"/>
          </p:nvPr>
        </p:nvSpPr>
        <p:spPr>
          <a:xfrm>
            <a:off x="622355" y="2704375"/>
            <a:ext cx="7150046" cy="1314450"/>
          </a:xfrm>
          <a:prstGeom prst="rect">
            <a:avLst/>
          </a:prstGeom>
          <a:noFill/>
          <a:ln>
            <a:noFill/>
          </a:ln>
        </p:spPr>
        <p:txBody>
          <a:bodyPr spcFirstLastPara="1" wrap="square" lIns="0" tIns="0" rIns="0" bIns="0" anchor="t" anchorCtr="0">
            <a:noAutofit/>
          </a:bodyPr>
          <a:lstStyle>
            <a:lvl1pPr lvl="0" algn="l">
              <a:spcBef>
                <a:spcPts val="400"/>
              </a:spcBef>
              <a:spcAft>
                <a:spcPts val="0"/>
              </a:spcAft>
              <a:buClr>
                <a:srgbClr val="F70146"/>
              </a:buClr>
              <a:buSzPts val="2000"/>
              <a:buNone/>
              <a:defRPr>
                <a:solidFill>
                  <a:srgbClr val="F70146"/>
                </a:solidFill>
              </a:defRPr>
            </a:lvl1pPr>
            <a:lvl2pPr lvl="1" algn="ctr">
              <a:spcBef>
                <a:spcPts val="400"/>
              </a:spcBef>
              <a:spcAft>
                <a:spcPts val="0"/>
              </a:spcAft>
              <a:buSzPts val="20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7" name="Google Shape;47;p5"/>
          <p:cNvSpPr txBox="1"/>
          <p:nvPr/>
        </p:nvSpPr>
        <p:spPr>
          <a:xfrm>
            <a:off x="622356" y="439738"/>
            <a:ext cx="6894458" cy="231775"/>
          </a:xfrm>
          <a:prstGeom prst="rect">
            <a:avLst/>
          </a:prstGeom>
          <a:noFill/>
          <a:ln>
            <a:noFill/>
          </a:ln>
        </p:spPr>
        <p:txBody>
          <a:bodyPr spcFirstLastPara="1" wrap="square" lIns="0" tIns="45700" rIns="91425" bIns="0" anchor="t" anchorCtr="0">
            <a:noAutofit/>
          </a:bodyPr>
          <a:lstStyle/>
          <a:p>
            <a:pPr marL="0" marR="0" lvl="0" indent="0" algn="l" rtl="0">
              <a:spcBef>
                <a:spcPts val="0"/>
              </a:spcBef>
              <a:spcAft>
                <a:spcPts val="0"/>
              </a:spcAft>
              <a:buNone/>
            </a:pPr>
            <a:r>
              <a:rPr lang="de-AT" sz="1200">
                <a:solidFill>
                  <a:schemeClr val="dk1"/>
                </a:solidFill>
                <a:latin typeface="Arial"/>
                <a:ea typeface="Arial"/>
                <a:cs typeface="Arial"/>
                <a:sym typeface="Arial"/>
              </a:rPr>
              <a:t>S   C   I   E   N   C   E      </a:t>
            </a:r>
            <a:r>
              <a:rPr lang="de-AT" sz="800" baseline="30000">
                <a:solidFill>
                  <a:schemeClr val="dk1"/>
                </a:solidFill>
                <a:latin typeface="Noto Sans Symbols"/>
                <a:ea typeface="Noto Sans Symbols"/>
                <a:cs typeface="Noto Sans Symbols"/>
                <a:sym typeface="Noto Sans Symbols"/>
              </a:rPr>
              <a:t>■</a:t>
            </a:r>
            <a:r>
              <a:rPr lang="de-AT" sz="1200" baseline="30000">
                <a:solidFill>
                  <a:schemeClr val="dk1"/>
                </a:solidFill>
                <a:latin typeface="Arial"/>
                <a:ea typeface="Arial"/>
                <a:cs typeface="Arial"/>
                <a:sym typeface="Arial"/>
              </a:rPr>
              <a:t> </a:t>
            </a:r>
            <a:r>
              <a:rPr lang="de-AT" sz="1200">
                <a:solidFill>
                  <a:schemeClr val="dk1"/>
                </a:solidFill>
                <a:latin typeface="Arial"/>
                <a:ea typeface="Arial"/>
                <a:cs typeface="Arial"/>
                <a:sym typeface="Arial"/>
              </a:rPr>
              <a:t>     P   A   S   S   I   O   N      </a:t>
            </a:r>
            <a:r>
              <a:rPr lang="de-AT" sz="800" baseline="30000">
                <a:solidFill>
                  <a:schemeClr val="dk1"/>
                </a:solidFill>
                <a:latin typeface="Noto Sans Symbols"/>
                <a:ea typeface="Noto Sans Symbols"/>
                <a:cs typeface="Noto Sans Symbols"/>
                <a:sym typeface="Noto Sans Symbols"/>
              </a:rPr>
              <a:t>■</a:t>
            </a:r>
            <a:r>
              <a:rPr lang="de-AT" sz="1200" baseline="30000">
                <a:solidFill>
                  <a:schemeClr val="dk1"/>
                </a:solidFill>
                <a:latin typeface="Arial"/>
                <a:ea typeface="Arial"/>
                <a:cs typeface="Arial"/>
                <a:sym typeface="Arial"/>
              </a:rPr>
              <a:t> </a:t>
            </a:r>
            <a:r>
              <a:rPr lang="de-AT" sz="1200">
                <a:solidFill>
                  <a:schemeClr val="dk1"/>
                </a:solidFill>
                <a:latin typeface="Arial"/>
                <a:ea typeface="Arial"/>
                <a:cs typeface="Arial"/>
                <a:sym typeface="Arial"/>
              </a:rPr>
              <a:t>    T   E   C   H   N   O   L   O   G   Y</a:t>
            </a:r>
            <a:endParaRPr/>
          </a:p>
        </p:txBody>
      </p:sp>
      <p:pic>
        <p:nvPicPr>
          <p:cNvPr id="48" name="Google Shape;48;p5" descr="Logo TU Graz"/>
          <p:cNvPicPr preferRelativeResize="0"/>
          <p:nvPr/>
        </p:nvPicPr>
        <p:blipFill rotWithShape="1">
          <a:blip r:embed="rId3">
            <a:alphaModFix/>
          </a:blip>
          <a:srcRect l="-500" t="-1250" r="-499" b="-1250"/>
          <a:stretch/>
        </p:blipFill>
        <p:spPr>
          <a:xfrm>
            <a:off x="7386638" y="282575"/>
            <a:ext cx="1231900" cy="50006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503238"/>
            <a:ext cx="431801" cy="431800"/>
          </a:xfrm>
          <a:prstGeom prst="rect">
            <a:avLst/>
          </a:prstGeom>
          <a:solidFill>
            <a:srgbClr val="F701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 name="Google Shape;11;p1"/>
          <p:cNvSpPr/>
          <p:nvPr/>
        </p:nvSpPr>
        <p:spPr>
          <a:xfrm>
            <a:off x="0" y="4711700"/>
            <a:ext cx="9144000" cy="4318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 name="Google Shape;12;p1"/>
          <p:cNvSpPr txBox="1">
            <a:spLocks noGrp="1"/>
          </p:cNvSpPr>
          <p:nvPr>
            <p:ph type="title"/>
          </p:nvPr>
        </p:nvSpPr>
        <p:spPr>
          <a:xfrm>
            <a:off x="622354" y="632949"/>
            <a:ext cx="8394645" cy="8572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622354" y="1582888"/>
            <a:ext cx="8394645" cy="3179279"/>
          </a:xfrm>
          <a:prstGeom prst="rect">
            <a:avLst/>
          </a:prstGeom>
          <a:noFill/>
          <a:ln>
            <a:noFill/>
          </a:ln>
        </p:spPr>
        <p:txBody>
          <a:bodyPr spcFirstLastPara="1" wrap="square" lIns="0" tIns="0" rIns="0" bIns="0" anchor="t"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F70146"/>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rgbClr val="A5A5A5"/>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0" y="503239"/>
            <a:ext cx="431801" cy="4318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b="0" i="0" u="none" strike="noStrike" cap="none">
                <a:solidFill>
                  <a:schemeClr val="lt1"/>
                </a:solidFill>
                <a:latin typeface="Arial"/>
                <a:ea typeface="Arial"/>
                <a:cs typeface="Arial"/>
                <a:sym typeface="Arial"/>
              </a:defRPr>
            </a:lvl1pPr>
            <a:lvl2pPr marL="0" marR="0" lvl="1" indent="0" algn="ctr" rtl="0">
              <a:spcBef>
                <a:spcPts val="0"/>
              </a:spcBef>
              <a:buNone/>
              <a:defRPr sz="1000" b="0" i="0" u="none" strike="noStrike" cap="none">
                <a:solidFill>
                  <a:schemeClr val="lt1"/>
                </a:solidFill>
                <a:latin typeface="Arial"/>
                <a:ea typeface="Arial"/>
                <a:cs typeface="Arial"/>
                <a:sym typeface="Arial"/>
              </a:defRPr>
            </a:lvl2pPr>
            <a:lvl3pPr marL="0" marR="0" lvl="2" indent="0" algn="ctr" rtl="0">
              <a:spcBef>
                <a:spcPts val="0"/>
              </a:spcBef>
              <a:buNone/>
              <a:defRPr sz="1000" b="0" i="0" u="none" strike="noStrike" cap="none">
                <a:solidFill>
                  <a:schemeClr val="lt1"/>
                </a:solidFill>
                <a:latin typeface="Arial"/>
                <a:ea typeface="Arial"/>
                <a:cs typeface="Arial"/>
                <a:sym typeface="Arial"/>
              </a:defRPr>
            </a:lvl3pPr>
            <a:lvl4pPr marL="0" marR="0" lvl="3" indent="0" algn="ctr" rtl="0">
              <a:spcBef>
                <a:spcPts val="0"/>
              </a:spcBef>
              <a:buNone/>
              <a:defRPr sz="1000" b="0" i="0" u="none" strike="noStrike" cap="none">
                <a:solidFill>
                  <a:schemeClr val="lt1"/>
                </a:solidFill>
                <a:latin typeface="Arial"/>
                <a:ea typeface="Arial"/>
                <a:cs typeface="Arial"/>
                <a:sym typeface="Arial"/>
              </a:defRPr>
            </a:lvl4pPr>
            <a:lvl5pPr marL="0" marR="0" lvl="4" indent="0" algn="ctr" rtl="0">
              <a:spcBef>
                <a:spcPts val="0"/>
              </a:spcBef>
              <a:buNone/>
              <a:defRPr sz="1000" b="0" i="0" u="none" strike="noStrike" cap="none">
                <a:solidFill>
                  <a:schemeClr val="lt1"/>
                </a:solidFill>
                <a:latin typeface="Arial"/>
                <a:ea typeface="Arial"/>
                <a:cs typeface="Arial"/>
                <a:sym typeface="Arial"/>
              </a:defRPr>
            </a:lvl5pPr>
            <a:lvl6pPr marL="0" marR="0" lvl="5" indent="0" algn="ctr" rtl="0">
              <a:spcBef>
                <a:spcPts val="0"/>
              </a:spcBef>
              <a:buNone/>
              <a:defRPr sz="1000" b="0" i="0" u="none" strike="noStrike" cap="none">
                <a:solidFill>
                  <a:schemeClr val="lt1"/>
                </a:solidFill>
                <a:latin typeface="Arial"/>
                <a:ea typeface="Arial"/>
                <a:cs typeface="Arial"/>
                <a:sym typeface="Arial"/>
              </a:defRPr>
            </a:lvl6pPr>
            <a:lvl7pPr marL="0" marR="0" lvl="6" indent="0" algn="ctr" rtl="0">
              <a:spcBef>
                <a:spcPts val="0"/>
              </a:spcBef>
              <a:buNone/>
              <a:defRPr sz="1000" b="0" i="0" u="none" strike="noStrike" cap="none">
                <a:solidFill>
                  <a:schemeClr val="lt1"/>
                </a:solidFill>
                <a:latin typeface="Arial"/>
                <a:ea typeface="Arial"/>
                <a:cs typeface="Arial"/>
                <a:sym typeface="Arial"/>
              </a:defRPr>
            </a:lvl7pPr>
            <a:lvl8pPr marL="0" marR="0" lvl="7" indent="0" algn="ctr" rtl="0">
              <a:spcBef>
                <a:spcPts val="0"/>
              </a:spcBef>
              <a:buNone/>
              <a:defRPr sz="1000" b="0" i="0" u="none" strike="noStrike" cap="none">
                <a:solidFill>
                  <a:schemeClr val="lt1"/>
                </a:solidFill>
                <a:latin typeface="Arial"/>
                <a:ea typeface="Arial"/>
                <a:cs typeface="Arial"/>
                <a:sym typeface="Arial"/>
              </a:defRPr>
            </a:lvl8pPr>
            <a:lvl9pPr marL="0" marR="0" lvl="8" indent="0" algn="ctr" rtl="0">
              <a:spcBef>
                <a:spcPts val="0"/>
              </a:spcBef>
              <a:buNone/>
              <a:defRPr sz="10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de-AT"/>
              <a:t>‹#›</a:t>
            </a:fld>
            <a:endParaRPr/>
          </a:p>
        </p:txBody>
      </p:sp>
      <p:pic>
        <p:nvPicPr>
          <p:cNvPr id="15" name="Google Shape;15;p1" descr="Logo TU Graz"/>
          <p:cNvPicPr preferRelativeResize="0"/>
          <p:nvPr/>
        </p:nvPicPr>
        <p:blipFill rotWithShape="1">
          <a:blip r:embed="rId6">
            <a:alphaModFix/>
          </a:blip>
          <a:srcRect l="-500" t="-1250" r="-499" b="-1250"/>
          <a:stretch/>
        </p:blipFill>
        <p:spPr>
          <a:xfrm>
            <a:off x="8120062" y="76200"/>
            <a:ext cx="909637" cy="368300"/>
          </a:xfrm>
          <a:prstGeom prst="rect">
            <a:avLst/>
          </a:prstGeom>
          <a:noFill/>
          <a:ln>
            <a:noFill/>
          </a:ln>
        </p:spPr>
      </p:pic>
      <p:cxnSp>
        <p:nvCxnSpPr>
          <p:cNvPr id="16" name="Google Shape;16;p1"/>
          <p:cNvCxnSpPr/>
          <p:nvPr/>
        </p:nvCxnSpPr>
        <p:spPr>
          <a:xfrm>
            <a:off x="622354" y="503238"/>
            <a:ext cx="8394645" cy="0"/>
          </a:xfrm>
          <a:prstGeom prst="straightConnector1">
            <a:avLst/>
          </a:prstGeom>
          <a:noFill/>
          <a:ln w="9525" cap="flat" cmpd="sng">
            <a:solidFill>
              <a:schemeClr val="dk1"/>
            </a:solidFill>
            <a:prstDash val="solid"/>
            <a:round/>
            <a:headEnd type="none" w="sm" len="sm"/>
            <a:tailEnd type="none" w="sm" len="sm"/>
          </a:ln>
        </p:spPr>
      </p:cxnSp>
      <p:grpSp>
        <p:nvGrpSpPr>
          <p:cNvPr id="17" name="Google Shape;17;p1"/>
          <p:cNvGrpSpPr/>
          <p:nvPr/>
        </p:nvGrpSpPr>
        <p:grpSpPr>
          <a:xfrm>
            <a:off x="12328265" y="6707200"/>
            <a:ext cx="609861" cy="587756"/>
            <a:chOff x="8712199" y="4711700"/>
            <a:chExt cx="431801" cy="431799"/>
          </a:xfrm>
        </p:grpSpPr>
        <p:sp>
          <p:nvSpPr>
            <p:cNvPr id="18" name="Google Shape;18;p1"/>
            <p:cNvSpPr/>
            <p:nvPr/>
          </p:nvSpPr>
          <p:spPr>
            <a:xfrm>
              <a:off x="8712199" y="4711700"/>
              <a:ext cx="431801" cy="431799"/>
            </a:xfrm>
            <a:prstGeom prst="rect">
              <a:avLst/>
            </a:prstGeom>
            <a:solidFill>
              <a:srgbClr val="F70146"/>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 name="Google Shape;19;p1"/>
            <p:cNvPicPr preferRelativeResize="0"/>
            <p:nvPr/>
          </p:nvPicPr>
          <p:blipFill rotWithShape="1">
            <a:blip r:embed="rId7">
              <a:alphaModFix/>
            </a:blip>
            <a:srcRect/>
            <a:stretch/>
          </p:blipFill>
          <p:spPr>
            <a:xfrm>
              <a:off x="8777722" y="4754192"/>
              <a:ext cx="300754" cy="346814"/>
            </a:xfrm>
            <a:prstGeom prst="rect">
              <a:avLst/>
            </a:prstGeom>
            <a:noFill/>
            <a:ln>
              <a:noFill/>
            </a:ln>
          </p:spPr>
        </p:pic>
      </p:grpSp>
      <p:sp>
        <p:nvSpPr>
          <p:cNvPr id="20" name="Google Shape;20;p1"/>
          <p:cNvSpPr txBox="1"/>
          <p:nvPr/>
        </p:nvSpPr>
        <p:spPr>
          <a:xfrm>
            <a:off x="539647" y="4822228"/>
            <a:ext cx="4367204"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AT" sz="1000" b="0" i="0" u="none" strike="noStrike" cap="none" dirty="0">
                <a:solidFill>
                  <a:srgbClr val="015C7B"/>
                </a:solidFill>
                <a:latin typeface="Arial"/>
                <a:ea typeface="Arial"/>
                <a:cs typeface="Arial"/>
                <a:sym typeface="Arial"/>
              </a:rPr>
              <a:t>PROGRAMM DIGITALE TU GRAZ – </a:t>
            </a:r>
            <a:r>
              <a:rPr lang="de-AT" sz="1000" b="1" i="0" u="none" strike="noStrike" cap="none" dirty="0">
                <a:solidFill>
                  <a:srgbClr val="015C7B"/>
                </a:solidFill>
                <a:latin typeface="Arial"/>
                <a:ea typeface="Arial"/>
                <a:cs typeface="Arial"/>
                <a:sym typeface="Arial"/>
              </a:rPr>
              <a:t>HANDLUNGSFELD FORSCHUNG</a:t>
            </a:r>
            <a:endParaRPr sz="1000" b="1" dirty="0">
              <a:solidFill>
                <a:srgbClr val="015C7B"/>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journals.elsevier.com/data-in-brief" TargetMode="External"/><Relationship Id="rId7" Type="http://schemas.openxmlformats.org/officeDocument/2006/relationships/image" Target="../media/image15.png"/><Relationship Id="rId2" Type="http://schemas.openxmlformats.org/officeDocument/2006/relationships/hyperlink" Target="https://www.nature.com/sdata/" TargetMode="External"/><Relationship Id="rId1" Type="http://schemas.openxmlformats.org/officeDocument/2006/relationships/slideLayout" Target="../slideLayouts/slideLayout2.xml"/><Relationship Id="rId6" Type="http://schemas.openxmlformats.org/officeDocument/2006/relationships/hyperlink" Target="https://openpsychologydata.metajnl.com/" TargetMode="External"/><Relationship Id="rId5" Type="http://schemas.openxmlformats.org/officeDocument/2006/relationships/hyperlink" Target="https://datascience.codata.org/" TargetMode="External"/><Relationship Id="rId4" Type="http://schemas.openxmlformats.org/officeDocument/2006/relationships/hyperlink" Target="https://www.mdpi.com/journal/data"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search.creativecommons.org/" TargetMode="External"/><Relationship Id="rId7" Type="http://schemas.openxmlformats.org/officeDocument/2006/relationships/image" Target="../media/image17.png"/><Relationship Id="rId2" Type="http://schemas.openxmlformats.org/officeDocument/2006/relationships/hyperlink" Target="http://b2find.eudat.eu/"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search.dataone.org/#data" TargetMode="External"/><Relationship Id="rId4" Type="http://schemas.openxmlformats.org/officeDocument/2006/relationships/hyperlink" Target="https://search.datacite.org/" TargetMode="Externa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datascience.codata.org/" TargetMode="External"/><Relationship Id="rId3" Type="http://schemas.openxmlformats.org/officeDocument/2006/relationships/hyperlink" Target="https://ds-wizard.org/" TargetMode="External"/><Relationship Id="rId7" Type="http://schemas.openxmlformats.org/officeDocument/2006/relationships/hyperlink" Target="https://www.mdpi.com/journal/data" TargetMode="External"/><Relationship Id="rId2" Type="http://schemas.openxmlformats.org/officeDocument/2006/relationships/hyperlink" Target="https://dmponline.dcc.ac.uk/" TargetMode="External"/><Relationship Id="rId1" Type="http://schemas.openxmlformats.org/officeDocument/2006/relationships/slideLayout" Target="../slideLayouts/slideLayout2.xml"/><Relationship Id="rId6" Type="http://schemas.openxmlformats.org/officeDocument/2006/relationships/hyperlink" Target="https://www.journals.elsevier.com/data-in-brief" TargetMode="External"/><Relationship Id="rId5" Type="http://schemas.openxmlformats.org/officeDocument/2006/relationships/hyperlink" Target="https://www.nature.com/sdata/" TargetMode="External"/><Relationship Id="rId4" Type="http://schemas.openxmlformats.org/officeDocument/2006/relationships/hyperlink" Target="https://www.tugraz.at/sites/cyverse/home/" TargetMode="External"/><Relationship Id="rId9" Type="http://schemas.openxmlformats.org/officeDocument/2006/relationships/hyperlink" Target="https://openpsychologydata.metajnl.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sarah.stryeck@tugraz.a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www.dcc.ac.uk/resources/briefing-papers/making-case-rd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zenodo.org/" TargetMode="External"/><Relationship Id="rId7" Type="http://schemas.openxmlformats.org/officeDocument/2006/relationships/image" Target="../media/image14.png"/><Relationship Id="rId2" Type="http://schemas.openxmlformats.org/officeDocument/2006/relationships/hyperlink" Target="https://osf.io/" TargetMode="External"/><Relationship Id="rId1" Type="http://schemas.openxmlformats.org/officeDocument/2006/relationships/slideLayout" Target="../slideLayouts/slideLayout2.xml"/><Relationship Id="rId6" Type="http://schemas.openxmlformats.org/officeDocument/2006/relationships/hyperlink" Target="https://www.re3data.org/" TargetMode="External"/><Relationship Id="rId5" Type="http://schemas.openxmlformats.org/officeDocument/2006/relationships/hyperlink" Target="https://openneuro.org/" TargetMode="External"/><Relationship Id="rId4" Type="http://schemas.openxmlformats.org/officeDocument/2006/relationships/hyperlink" Target="https://www.psychdata.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632429" y="1710689"/>
            <a:ext cx="8169479" cy="1140378"/>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70146"/>
              </a:buClr>
              <a:buSzPts val="2800"/>
              <a:buFont typeface="Arial"/>
              <a:buNone/>
            </a:pPr>
            <a:r>
              <a:rPr lang="de-AT" sz="2800" dirty="0"/>
              <a:t>Open Science Day of </a:t>
            </a:r>
            <a:r>
              <a:rPr lang="de-AT" sz="2800" dirty="0" err="1"/>
              <a:t>the</a:t>
            </a:r>
            <a:r>
              <a:rPr lang="de-AT" sz="2800" dirty="0"/>
              <a:t> Institute of </a:t>
            </a:r>
            <a:r>
              <a:rPr lang="de-AT" sz="2800" dirty="0" err="1"/>
              <a:t>Psychology</a:t>
            </a:r>
            <a:endParaRPr dirty="0"/>
          </a:p>
        </p:txBody>
      </p:sp>
      <p:sp>
        <p:nvSpPr>
          <p:cNvPr id="55" name="Google Shape;55;p6"/>
          <p:cNvSpPr txBox="1"/>
          <p:nvPr/>
        </p:nvSpPr>
        <p:spPr>
          <a:xfrm>
            <a:off x="632429" y="3175919"/>
            <a:ext cx="7308413"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dk1"/>
                </a:solidFill>
              </a:rPr>
              <a:t>Research Data Management</a:t>
            </a:r>
            <a:endParaRPr lang="en-US" sz="1800" b="1" dirty="0">
              <a:solidFill>
                <a:schemeClr val="dk1"/>
              </a:solidFill>
              <a:latin typeface="Arial"/>
              <a:ea typeface="Arial"/>
              <a:cs typeface="Arial"/>
              <a:sym typeface="Arial"/>
            </a:endParaRPr>
          </a:p>
          <a:p>
            <a:pPr marL="0" marR="0" lvl="0" indent="0" algn="l" rtl="0">
              <a:spcBef>
                <a:spcPts val="0"/>
              </a:spcBef>
              <a:spcAft>
                <a:spcPts val="0"/>
              </a:spcAft>
              <a:buNone/>
            </a:pPr>
            <a:endParaRPr lang="en-US" sz="1800" b="1" dirty="0">
              <a:solidFill>
                <a:schemeClr val="dk1"/>
              </a:solidFill>
            </a:endParaRPr>
          </a:p>
          <a:p>
            <a:pPr marL="0" marR="0" lvl="0" indent="0" algn="l" rtl="0">
              <a:spcBef>
                <a:spcPts val="0"/>
              </a:spcBef>
              <a:spcAft>
                <a:spcPts val="0"/>
              </a:spcAft>
              <a:buNone/>
            </a:pPr>
            <a:r>
              <a:rPr lang="en-US" sz="1600" dirty="0">
                <a:solidFill>
                  <a:schemeClr val="dk1"/>
                </a:solidFill>
                <a:latin typeface="Arial"/>
                <a:ea typeface="Arial"/>
                <a:cs typeface="Arial"/>
                <a:sym typeface="Arial"/>
              </a:rPr>
              <a:t>Sarah Stryeck (sarah.Stryeck@tugraz.at)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B6DC-1575-475A-A338-CA031FF04403}"/>
              </a:ext>
            </a:extLst>
          </p:cNvPr>
          <p:cNvSpPr>
            <a:spLocks noGrp="1"/>
          </p:cNvSpPr>
          <p:nvPr>
            <p:ph type="title"/>
          </p:nvPr>
        </p:nvSpPr>
        <p:spPr/>
        <p:txBody>
          <a:bodyPr/>
          <a:lstStyle/>
          <a:p>
            <a:pPr marL="0" marR="0">
              <a:lnSpc>
                <a:spcPct val="107000"/>
              </a:lnSpc>
              <a:spcBef>
                <a:spcPts val="0"/>
              </a:spcBef>
              <a:spcAft>
                <a:spcPts val="800"/>
              </a:spcAft>
            </a:pPr>
            <a:r>
              <a:rPr lang="de-DE" b="1" dirty="0"/>
              <a:t>Re-</a:t>
            </a:r>
            <a:r>
              <a:rPr lang="de-DE" b="1" dirty="0" err="1"/>
              <a:t>usability</a:t>
            </a:r>
            <a:r>
              <a:rPr lang="de-DE" b="1" dirty="0"/>
              <a:t> of Data: Data Journals</a:t>
            </a:r>
            <a:endParaRPr lang="en-US" b="1" dirty="0"/>
          </a:p>
        </p:txBody>
      </p:sp>
      <p:sp>
        <p:nvSpPr>
          <p:cNvPr id="3" name="Text Placeholder 2">
            <a:extLst>
              <a:ext uri="{FF2B5EF4-FFF2-40B4-BE49-F238E27FC236}">
                <a16:creationId xmlns:a16="http://schemas.microsoft.com/office/drawing/2014/main" id="{E7D62B02-B531-4C86-9B65-E8C02379472D}"/>
              </a:ext>
            </a:extLst>
          </p:cNvPr>
          <p:cNvSpPr>
            <a:spLocks noGrp="1"/>
          </p:cNvSpPr>
          <p:nvPr>
            <p:ph type="body" idx="1"/>
          </p:nvPr>
        </p:nvSpPr>
        <p:spPr>
          <a:xfrm>
            <a:off x="283770" y="1269397"/>
            <a:ext cx="4468704" cy="3179279"/>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Arial" panose="020B0604020202020204" pitchFamily="34" charset="0"/>
              </a:rPr>
              <a:t>Scientific data </a:t>
            </a: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https://www.nature.com/sdata/</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Arial" panose="020B0604020202020204" pitchFamily="34" charset="0"/>
              </a:rPr>
              <a:t>Data in Brief </a:t>
            </a: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https://www.journals.elsevier.com/data-in-brief</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Arial" panose="020B0604020202020204" pitchFamily="34" charset="0"/>
              </a:rPr>
              <a:t>Data</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https://www.mdpi.com/journal/data</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Arial" panose="020B0604020202020204" pitchFamily="34" charset="0"/>
              </a:rPr>
              <a:t>Data Science Journal </a:t>
            </a: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https://datascience.codata.org</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800"/>
              </a:spcAft>
              <a:buFont typeface="Symbol" panose="05050102010706020507" pitchFamily="18" charset="2"/>
              <a:buChar char=""/>
            </a:pPr>
            <a:r>
              <a:rPr lang="en-US" sz="1800" b="1" dirty="0">
                <a:latin typeface="Calibri" panose="020F0502020204030204" pitchFamily="34" charset="0"/>
                <a:ea typeface="Calibri" panose="020F0502020204030204" pitchFamily="34" charset="0"/>
                <a:cs typeface="Arial" panose="020B0604020202020204" pitchFamily="34" charset="0"/>
              </a:rPr>
              <a:t>Journal of Open Psychology Data </a:t>
            </a: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hlinkClick r:id="rId6"/>
              </a:rPr>
              <a:t>https://openpsychologydata.metajnl.com/</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5E0E84F-2192-4A08-B73E-01D3280E513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AT" smtClean="0"/>
              <a:t>10</a:t>
            </a:fld>
            <a:endParaRPr lang="de-AT"/>
          </a:p>
        </p:txBody>
      </p:sp>
      <p:pic>
        <p:nvPicPr>
          <p:cNvPr id="5" name="Picture 4">
            <a:extLst>
              <a:ext uri="{FF2B5EF4-FFF2-40B4-BE49-F238E27FC236}">
                <a16:creationId xmlns:a16="http://schemas.microsoft.com/office/drawing/2014/main" id="{CAE82DA2-1A02-4651-84B1-3C7A0EE83A84}"/>
              </a:ext>
            </a:extLst>
          </p:cNvPr>
          <p:cNvPicPr>
            <a:picLocks noChangeAspect="1"/>
          </p:cNvPicPr>
          <p:nvPr/>
        </p:nvPicPr>
        <p:blipFill>
          <a:blip r:embed="rId7"/>
          <a:stretch>
            <a:fillRect/>
          </a:stretch>
        </p:blipFill>
        <p:spPr>
          <a:xfrm>
            <a:off x="5556085" y="1696453"/>
            <a:ext cx="3287125" cy="2329401"/>
          </a:xfrm>
          <a:prstGeom prst="rect">
            <a:avLst/>
          </a:prstGeom>
        </p:spPr>
      </p:pic>
    </p:spTree>
    <p:extLst>
      <p:ext uri="{BB962C8B-B14F-4D97-AF65-F5344CB8AC3E}">
        <p14:creationId xmlns:p14="http://schemas.microsoft.com/office/powerpoint/2010/main" val="1390506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B6DC-1575-475A-A338-CA031FF04403}"/>
              </a:ext>
            </a:extLst>
          </p:cNvPr>
          <p:cNvSpPr>
            <a:spLocks noGrp="1"/>
          </p:cNvSpPr>
          <p:nvPr>
            <p:ph type="title"/>
          </p:nvPr>
        </p:nvSpPr>
        <p:spPr/>
        <p:txBody>
          <a:bodyPr/>
          <a:lstStyle/>
          <a:p>
            <a:pPr marL="0" marR="0">
              <a:lnSpc>
                <a:spcPct val="107000"/>
              </a:lnSpc>
              <a:spcBef>
                <a:spcPts val="0"/>
              </a:spcBef>
              <a:spcAft>
                <a:spcPts val="800"/>
              </a:spcAft>
            </a:pPr>
            <a:r>
              <a:rPr lang="de-DE" b="1" dirty="0"/>
              <a:t>Re-</a:t>
            </a:r>
            <a:r>
              <a:rPr lang="de-DE" b="1" dirty="0" err="1"/>
              <a:t>usability</a:t>
            </a:r>
            <a:r>
              <a:rPr lang="de-DE" b="1" dirty="0"/>
              <a:t>: Portals</a:t>
            </a:r>
            <a:endParaRPr lang="en-US" b="1" dirty="0"/>
          </a:p>
        </p:txBody>
      </p:sp>
      <p:sp>
        <p:nvSpPr>
          <p:cNvPr id="3" name="Text Placeholder 2">
            <a:extLst>
              <a:ext uri="{FF2B5EF4-FFF2-40B4-BE49-F238E27FC236}">
                <a16:creationId xmlns:a16="http://schemas.microsoft.com/office/drawing/2014/main" id="{E7D62B02-B531-4C86-9B65-E8C02379472D}"/>
              </a:ext>
            </a:extLst>
          </p:cNvPr>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de-DE" sz="1800" dirty="0">
                <a:effectLst/>
                <a:latin typeface="Calibri" panose="020F0502020204030204" pitchFamily="34" charset="0"/>
                <a:ea typeface="Calibri" panose="020F0502020204030204" pitchFamily="34" charset="0"/>
                <a:cs typeface="Arial" panose="020B0604020202020204" pitchFamily="34" charset="0"/>
              </a:rPr>
              <a:t>B2FIND Search (</a:t>
            </a:r>
            <a:r>
              <a:rPr lang="de-DE"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http://b2find.eudat.eu/</a:t>
            </a:r>
            <a:r>
              <a:rPr lang="de-DE" sz="1800"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Creative Commons CC Search (</a:t>
            </a:r>
            <a:r>
              <a:rPr lang="en-US"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https://search.creativecommons.org/</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Arial" panose="020B0604020202020204" pitchFamily="34" charset="0"/>
              </a:rPr>
              <a:t>DataCite</a:t>
            </a:r>
            <a:r>
              <a:rPr lang="en-US" sz="1800" dirty="0">
                <a:effectLst/>
                <a:latin typeface="Calibri" panose="020F0502020204030204" pitchFamily="34" charset="0"/>
                <a:ea typeface="Calibri" panose="020F0502020204030204" pitchFamily="34" charset="0"/>
                <a:cs typeface="Arial" panose="020B0604020202020204" pitchFamily="34" charset="0"/>
              </a:rPr>
              <a:t> Metadata Search (</a:t>
            </a:r>
            <a:r>
              <a:rPr lang="en-US"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https://search.datacite.org/</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800"/>
              </a:spcAft>
              <a:buFont typeface="Symbol" panose="05050102010706020507" pitchFamily="18" charset="2"/>
              <a:buChar char=""/>
            </a:pPr>
            <a:r>
              <a:rPr lang="de-DE" sz="1800" dirty="0" err="1">
                <a:effectLst/>
                <a:latin typeface="Calibri" panose="020F0502020204030204" pitchFamily="34" charset="0"/>
                <a:ea typeface="Calibri" panose="020F0502020204030204" pitchFamily="34" charset="0"/>
                <a:cs typeface="Arial" panose="020B0604020202020204" pitchFamily="34" charset="0"/>
              </a:rPr>
              <a:t>DataONE</a:t>
            </a:r>
            <a:r>
              <a:rPr lang="de-DE" sz="1800" dirty="0">
                <a:effectLst/>
                <a:latin typeface="Calibri" panose="020F0502020204030204" pitchFamily="34" charset="0"/>
                <a:ea typeface="Calibri" panose="020F0502020204030204" pitchFamily="34" charset="0"/>
                <a:cs typeface="Arial" panose="020B0604020202020204" pitchFamily="34" charset="0"/>
              </a:rPr>
              <a:t> Datenkatalog (</a:t>
            </a:r>
            <a:r>
              <a:rPr lang="de-DE"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https://search.dataone.org/#data</a:t>
            </a:r>
            <a:r>
              <a:rPr lang="de-DE" sz="1800"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5E0E84F-2192-4A08-B73E-01D3280E513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AT" smtClean="0"/>
              <a:t>11</a:t>
            </a:fld>
            <a:endParaRPr lang="de-AT"/>
          </a:p>
        </p:txBody>
      </p:sp>
      <p:pic>
        <p:nvPicPr>
          <p:cNvPr id="6" name="Picture 5">
            <a:extLst>
              <a:ext uri="{FF2B5EF4-FFF2-40B4-BE49-F238E27FC236}">
                <a16:creationId xmlns:a16="http://schemas.microsoft.com/office/drawing/2014/main" id="{1F39A6AF-9DEE-4CE8-B320-238864081DB7}"/>
              </a:ext>
            </a:extLst>
          </p:cNvPr>
          <p:cNvPicPr>
            <a:picLocks noChangeAspect="1"/>
          </p:cNvPicPr>
          <p:nvPr/>
        </p:nvPicPr>
        <p:blipFill>
          <a:blip r:embed="rId6"/>
          <a:stretch>
            <a:fillRect/>
          </a:stretch>
        </p:blipFill>
        <p:spPr>
          <a:xfrm>
            <a:off x="769396" y="3097316"/>
            <a:ext cx="1218521" cy="1413233"/>
          </a:xfrm>
          <a:prstGeom prst="rect">
            <a:avLst/>
          </a:prstGeom>
        </p:spPr>
      </p:pic>
      <p:pic>
        <p:nvPicPr>
          <p:cNvPr id="8" name="Picture 7">
            <a:extLst>
              <a:ext uri="{FF2B5EF4-FFF2-40B4-BE49-F238E27FC236}">
                <a16:creationId xmlns:a16="http://schemas.microsoft.com/office/drawing/2014/main" id="{170A8A36-108F-43EC-93A9-BA717AF992C0}"/>
              </a:ext>
            </a:extLst>
          </p:cNvPr>
          <p:cNvPicPr>
            <a:picLocks noChangeAspect="1"/>
          </p:cNvPicPr>
          <p:nvPr/>
        </p:nvPicPr>
        <p:blipFill>
          <a:blip r:embed="rId7"/>
          <a:stretch>
            <a:fillRect/>
          </a:stretch>
        </p:blipFill>
        <p:spPr>
          <a:xfrm>
            <a:off x="4819676" y="2970503"/>
            <a:ext cx="1540046" cy="1540046"/>
          </a:xfrm>
          <a:prstGeom prst="rect">
            <a:avLst/>
          </a:prstGeom>
        </p:spPr>
      </p:pic>
      <p:pic>
        <p:nvPicPr>
          <p:cNvPr id="1026" name="Picture 2" descr="OER - Creative Commons">
            <a:extLst>
              <a:ext uri="{FF2B5EF4-FFF2-40B4-BE49-F238E27FC236}">
                <a16:creationId xmlns:a16="http://schemas.microsoft.com/office/drawing/2014/main" id="{4F2A215E-A66C-4E08-99F8-7BD22266DC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1446" y="3511738"/>
            <a:ext cx="2201528" cy="5843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CB367EC-0DED-452E-AC40-88471A65DDB1}"/>
              </a:ext>
            </a:extLst>
          </p:cNvPr>
          <p:cNvPicPr>
            <a:picLocks noChangeAspect="1"/>
          </p:cNvPicPr>
          <p:nvPr/>
        </p:nvPicPr>
        <p:blipFill>
          <a:blip r:embed="rId9"/>
          <a:stretch>
            <a:fillRect/>
          </a:stretch>
        </p:blipFill>
        <p:spPr>
          <a:xfrm>
            <a:off x="6619150" y="3565440"/>
            <a:ext cx="1567931" cy="530685"/>
          </a:xfrm>
          <a:prstGeom prst="rect">
            <a:avLst/>
          </a:prstGeom>
        </p:spPr>
      </p:pic>
    </p:spTree>
    <p:extLst>
      <p:ext uri="{BB962C8B-B14F-4D97-AF65-F5344CB8AC3E}">
        <p14:creationId xmlns:p14="http://schemas.microsoft.com/office/powerpoint/2010/main" val="3235487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B6DC-1575-475A-A338-CA031FF04403}"/>
              </a:ext>
            </a:extLst>
          </p:cNvPr>
          <p:cNvSpPr>
            <a:spLocks noGrp="1"/>
          </p:cNvSpPr>
          <p:nvPr>
            <p:ph type="title"/>
          </p:nvPr>
        </p:nvSpPr>
        <p:spPr/>
        <p:txBody>
          <a:bodyPr/>
          <a:lstStyle/>
          <a:p>
            <a:pPr marL="0" marR="0">
              <a:lnSpc>
                <a:spcPct val="107000"/>
              </a:lnSpc>
              <a:spcBef>
                <a:spcPts val="0"/>
              </a:spcBef>
              <a:spcAft>
                <a:spcPts val="800"/>
              </a:spcAft>
            </a:pPr>
            <a:r>
              <a:rPr lang="de-DE" b="1" dirty="0"/>
              <a:t>CAT – </a:t>
            </a:r>
            <a:r>
              <a:rPr lang="de-DE" b="1" dirty="0" err="1"/>
              <a:t>CyVerse</a:t>
            </a:r>
            <a:r>
              <a:rPr lang="de-DE" b="1" dirty="0"/>
              <a:t> Austria</a:t>
            </a:r>
            <a:endParaRPr lang="en-US" b="1" dirty="0"/>
          </a:p>
        </p:txBody>
      </p:sp>
      <p:sp>
        <p:nvSpPr>
          <p:cNvPr id="4" name="Slide Number Placeholder 3">
            <a:extLst>
              <a:ext uri="{FF2B5EF4-FFF2-40B4-BE49-F238E27FC236}">
                <a16:creationId xmlns:a16="http://schemas.microsoft.com/office/drawing/2014/main" id="{E5E0E84F-2192-4A08-B73E-01D3280E513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AT" smtClean="0"/>
              <a:t>12</a:t>
            </a:fld>
            <a:endParaRPr lang="de-AT"/>
          </a:p>
        </p:txBody>
      </p:sp>
      <p:pic>
        <p:nvPicPr>
          <p:cNvPr id="9" name="Picture 1">
            <a:extLst>
              <a:ext uri="{FF2B5EF4-FFF2-40B4-BE49-F238E27FC236}">
                <a16:creationId xmlns:a16="http://schemas.microsoft.com/office/drawing/2014/main" id="{1D6F6865-72A1-4656-883E-BE55EA745862}"/>
              </a:ext>
            </a:extLst>
          </p:cNvPr>
          <p:cNvPicPr/>
          <p:nvPr/>
        </p:nvPicPr>
        <p:blipFill>
          <a:blip r:embed="rId2"/>
          <a:stretch/>
        </p:blipFill>
        <p:spPr>
          <a:xfrm>
            <a:off x="389079" y="2650448"/>
            <a:ext cx="2433853" cy="1470694"/>
          </a:xfrm>
          <a:prstGeom prst="rect">
            <a:avLst/>
          </a:prstGeom>
          <a:ln>
            <a:noFill/>
          </a:ln>
        </p:spPr>
      </p:pic>
      <p:sp>
        <p:nvSpPr>
          <p:cNvPr id="11" name="CustomShape 2">
            <a:extLst>
              <a:ext uri="{FF2B5EF4-FFF2-40B4-BE49-F238E27FC236}">
                <a16:creationId xmlns:a16="http://schemas.microsoft.com/office/drawing/2014/main" id="{0B37655D-C8A7-4F90-BECF-70BB5548C62D}"/>
              </a:ext>
            </a:extLst>
          </p:cNvPr>
          <p:cNvSpPr/>
          <p:nvPr/>
        </p:nvSpPr>
        <p:spPr>
          <a:xfrm>
            <a:off x="411777" y="1165372"/>
            <a:ext cx="7107959" cy="95265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de-DE" sz="2000" b="1" strike="noStrike" spc="-1" dirty="0">
                <a:solidFill>
                  <a:srgbClr val="000000"/>
                </a:solidFill>
                <a:latin typeface="Arial"/>
                <a:ea typeface="DejaVu Sans"/>
              </a:rPr>
              <a:t>An easy-to-</a:t>
            </a:r>
            <a:r>
              <a:rPr lang="de-DE" sz="2000" b="1" strike="noStrike" spc="-1" dirty="0" err="1">
                <a:solidFill>
                  <a:srgbClr val="000000"/>
                </a:solidFill>
                <a:latin typeface="Arial"/>
                <a:ea typeface="DejaVu Sans"/>
              </a:rPr>
              <a:t>use</a:t>
            </a:r>
            <a:r>
              <a:rPr lang="de-DE" sz="2000" b="1" strike="noStrike" spc="-1" dirty="0">
                <a:solidFill>
                  <a:srgbClr val="000000"/>
                </a:solidFill>
                <a:latin typeface="Arial"/>
                <a:ea typeface="DejaVu Sans"/>
              </a:rPr>
              <a:t> RDM </a:t>
            </a:r>
            <a:r>
              <a:rPr lang="de-DE" sz="2000" b="1" strike="noStrike" spc="-1" dirty="0" err="1">
                <a:solidFill>
                  <a:srgbClr val="000000"/>
                </a:solidFill>
                <a:latin typeface="Arial"/>
                <a:ea typeface="DejaVu Sans"/>
              </a:rPr>
              <a:t>tool</a:t>
            </a:r>
            <a:r>
              <a:rPr lang="de-DE" sz="2000" b="1" strike="noStrike" spc="-1" dirty="0">
                <a:solidFill>
                  <a:srgbClr val="000000"/>
                </a:solidFill>
                <a:latin typeface="Arial"/>
                <a:ea typeface="DejaVu Sans"/>
              </a:rPr>
              <a:t> at </a:t>
            </a:r>
            <a:r>
              <a:rPr lang="de-DE" sz="2000" b="1" strike="noStrike" spc="-1" dirty="0" err="1">
                <a:solidFill>
                  <a:srgbClr val="000000"/>
                </a:solidFill>
                <a:latin typeface="Arial"/>
                <a:ea typeface="DejaVu Sans"/>
              </a:rPr>
              <a:t>the</a:t>
            </a:r>
            <a:r>
              <a:rPr lang="de-DE" sz="2000" b="1" strike="noStrike" spc="-1" dirty="0">
                <a:solidFill>
                  <a:srgbClr val="000000"/>
                </a:solidFill>
                <a:latin typeface="Arial"/>
                <a:ea typeface="DejaVu Sans"/>
              </a:rPr>
              <a:t> </a:t>
            </a:r>
            <a:r>
              <a:rPr lang="de-DE" sz="2000" b="1" strike="noStrike" spc="-1" dirty="0" err="1">
                <a:solidFill>
                  <a:srgbClr val="000000"/>
                </a:solidFill>
                <a:latin typeface="Arial"/>
                <a:ea typeface="DejaVu Sans"/>
              </a:rPr>
              <a:t>universities</a:t>
            </a:r>
            <a:r>
              <a:rPr lang="de-DE" sz="2000" b="1" strike="noStrike" spc="-1" dirty="0">
                <a:solidFill>
                  <a:srgbClr val="000000"/>
                </a:solidFill>
                <a:latin typeface="Arial"/>
                <a:ea typeface="DejaVu Sans"/>
              </a:rPr>
              <a:t> in Graz </a:t>
            </a:r>
            <a:endParaRPr lang="de-DE" sz="2000" b="1" spc="-1" dirty="0">
              <a:latin typeface="Arial"/>
              <a:ea typeface="DejaVu Sans"/>
            </a:endParaRPr>
          </a:p>
          <a:p>
            <a:pPr>
              <a:lnSpc>
                <a:spcPct val="100000"/>
              </a:lnSpc>
            </a:pPr>
            <a:r>
              <a:rPr lang="de-DE" sz="1800" strike="noStrike" spc="-1" dirty="0" err="1">
                <a:latin typeface="Arial"/>
                <a:ea typeface="DejaVu Sans"/>
              </a:rPr>
              <a:t>For</a:t>
            </a:r>
            <a:r>
              <a:rPr lang="de-DE" sz="1800" strike="noStrike" spc="-1" dirty="0">
                <a:latin typeface="Arial"/>
                <a:ea typeface="DejaVu Sans"/>
              </a:rPr>
              <a:t> data </a:t>
            </a:r>
            <a:r>
              <a:rPr lang="de-DE" sz="1800" b="1" strike="noStrike" spc="-1" dirty="0" err="1">
                <a:latin typeface="Arial"/>
                <a:ea typeface="DejaVu Sans"/>
              </a:rPr>
              <a:t>storage</a:t>
            </a:r>
            <a:r>
              <a:rPr lang="de-DE" sz="1800" strike="noStrike" spc="-1" dirty="0">
                <a:latin typeface="Arial"/>
                <a:ea typeface="DejaVu Sans"/>
              </a:rPr>
              <a:t> and </a:t>
            </a:r>
            <a:r>
              <a:rPr lang="de-DE" sz="1800" b="1" strike="noStrike" spc="-1" dirty="0" err="1">
                <a:latin typeface="Arial"/>
                <a:ea typeface="DejaVu Sans"/>
              </a:rPr>
              <a:t>analytics</a:t>
            </a:r>
            <a:r>
              <a:rPr lang="de-DE" sz="1800" strike="noStrike" spc="-1" dirty="0">
                <a:latin typeface="Arial"/>
                <a:ea typeface="DejaVu Sans"/>
              </a:rPr>
              <a:t> </a:t>
            </a:r>
            <a:endParaRPr lang="de-DE" sz="1800" strike="noStrike" spc="-1" dirty="0">
              <a:latin typeface="Arial"/>
            </a:endParaRPr>
          </a:p>
          <a:p>
            <a:pPr>
              <a:lnSpc>
                <a:spcPct val="100000"/>
              </a:lnSpc>
            </a:pPr>
            <a:endParaRPr lang="de-DE" sz="1800" b="0" strike="noStrike" spc="-1" dirty="0">
              <a:latin typeface="Arial"/>
            </a:endParaRPr>
          </a:p>
        </p:txBody>
      </p:sp>
      <p:pic>
        <p:nvPicPr>
          <p:cNvPr id="13" name="Picture 7">
            <a:extLst>
              <a:ext uri="{FF2B5EF4-FFF2-40B4-BE49-F238E27FC236}">
                <a16:creationId xmlns:a16="http://schemas.microsoft.com/office/drawing/2014/main" id="{0F62FA09-C72D-4726-8E15-EE52AC3216B6}"/>
              </a:ext>
            </a:extLst>
          </p:cNvPr>
          <p:cNvPicPr/>
          <p:nvPr/>
        </p:nvPicPr>
        <p:blipFill>
          <a:blip r:embed="rId3"/>
          <a:stretch/>
        </p:blipFill>
        <p:spPr>
          <a:xfrm>
            <a:off x="1624264" y="1844010"/>
            <a:ext cx="420840" cy="548029"/>
          </a:xfrm>
          <a:prstGeom prst="rect">
            <a:avLst/>
          </a:prstGeom>
          <a:ln>
            <a:noFill/>
          </a:ln>
        </p:spPr>
      </p:pic>
      <p:pic>
        <p:nvPicPr>
          <p:cNvPr id="17" name="Picture 16">
            <a:extLst>
              <a:ext uri="{FF2B5EF4-FFF2-40B4-BE49-F238E27FC236}">
                <a16:creationId xmlns:a16="http://schemas.microsoft.com/office/drawing/2014/main" id="{19635398-97C1-4C06-833C-3556C079C9A3}"/>
              </a:ext>
            </a:extLst>
          </p:cNvPr>
          <p:cNvPicPr/>
          <p:nvPr/>
        </p:nvPicPr>
        <p:blipFill>
          <a:blip r:embed="rId4"/>
          <a:stretch/>
        </p:blipFill>
        <p:spPr>
          <a:xfrm>
            <a:off x="2822933" y="2650448"/>
            <a:ext cx="2736625" cy="1470694"/>
          </a:xfrm>
          <a:prstGeom prst="rect">
            <a:avLst/>
          </a:prstGeom>
          <a:ln>
            <a:noFill/>
          </a:ln>
        </p:spPr>
      </p:pic>
      <p:pic>
        <p:nvPicPr>
          <p:cNvPr id="19" name="Picture 7">
            <a:extLst>
              <a:ext uri="{FF2B5EF4-FFF2-40B4-BE49-F238E27FC236}">
                <a16:creationId xmlns:a16="http://schemas.microsoft.com/office/drawing/2014/main" id="{F573340E-AF72-416E-80FC-67D5E3865168}"/>
              </a:ext>
            </a:extLst>
          </p:cNvPr>
          <p:cNvPicPr/>
          <p:nvPr/>
        </p:nvPicPr>
        <p:blipFill>
          <a:blip r:embed="rId5"/>
          <a:stretch/>
        </p:blipFill>
        <p:spPr>
          <a:xfrm>
            <a:off x="2976133" y="2022622"/>
            <a:ext cx="562915" cy="273664"/>
          </a:xfrm>
          <a:prstGeom prst="rect">
            <a:avLst/>
          </a:prstGeom>
          <a:ln>
            <a:noFill/>
          </a:ln>
        </p:spPr>
      </p:pic>
      <p:pic>
        <p:nvPicPr>
          <p:cNvPr id="5" name="Picture 4">
            <a:extLst>
              <a:ext uri="{FF2B5EF4-FFF2-40B4-BE49-F238E27FC236}">
                <a16:creationId xmlns:a16="http://schemas.microsoft.com/office/drawing/2014/main" id="{FEE6F584-229B-49FB-8EA9-9F1D4A648D92}"/>
              </a:ext>
            </a:extLst>
          </p:cNvPr>
          <p:cNvPicPr>
            <a:picLocks noChangeAspect="1"/>
          </p:cNvPicPr>
          <p:nvPr/>
        </p:nvPicPr>
        <p:blipFill>
          <a:blip r:embed="rId6"/>
          <a:stretch>
            <a:fillRect/>
          </a:stretch>
        </p:blipFill>
        <p:spPr>
          <a:xfrm>
            <a:off x="7224963" y="709542"/>
            <a:ext cx="1613714" cy="879474"/>
          </a:xfrm>
          <a:prstGeom prst="rect">
            <a:avLst/>
          </a:prstGeom>
        </p:spPr>
      </p:pic>
      <p:pic>
        <p:nvPicPr>
          <p:cNvPr id="7" name="Picture 6">
            <a:extLst>
              <a:ext uri="{FF2B5EF4-FFF2-40B4-BE49-F238E27FC236}">
                <a16:creationId xmlns:a16="http://schemas.microsoft.com/office/drawing/2014/main" id="{09BBCE48-BBA6-40C7-89C1-DF77C97DEADB}"/>
              </a:ext>
            </a:extLst>
          </p:cNvPr>
          <p:cNvPicPr>
            <a:picLocks noChangeAspect="1"/>
          </p:cNvPicPr>
          <p:nvPr/>
        </p:nvPicPr>
        <p:blipFill>
          <a:blip r:embed="rId7"/>
          <a:stretch>
            <a:fillRect/>
          </a:stretch>
        </p:blipFill>
        <p:spPr>
          <a:xfrm>
            <a:off x="5995598" y="2118246"/>
            <a:ext cx="2736625" cy="2290601"/>
          </a:xfrm>
          <a:prstGeom prst="rect">
            <a:avLst/>
          </a:prstGeom>
        </p:spPr>
      </p:pic>
    </p:spTree>
    <p:extLst>
      <p:ext uri="{BB962C8B-B14F-4D97-AF65-F5344CB8AC3E}">
        <p14:creationId xmlns:p14="http://schemas.microsoft.com/office/powerpoint/2010/main" val="3676832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B6DC-1575-475A-A338-CA031FF04403}"/>
              </a:ext>
            </a:extLst>
          </p:cNvPr>
          <p:cNvSpPr>
            <a:spLocks noGrp="1"/>
          </p:cNvSpPr>
          <p:nvPr>
            <p:ph type="title"/>
          </p:nvPr>
        </p:nvSpPr>
        <p:spPr>
          <a:xfrm>
            <a:off x="3473839" y="2143125"/>
            <a:ext cx="8394645" cy="857250"/>
          </a:xfrm>
        </p:spPr>
        <p:txBody>
          <a:bodyPr/>
          <a:lstStyle/>
          <a:p>
            <a:pPr marL="0" marR="0">
              <a:lnSpc>
                <a:spcPct val="107000"/>
              </a:lnSpc>
              <a:spcBef>
                <a:spcPts val="0"/>
              </a:spcBef>
              <a:spcAft>
                <a:spcPts val="800"/>
              </a:spcAft>
            </a:pPr>
            <a:r>
              <a:rPr lang="en-US" sz="3200" b="1" dirty="0"/>
              <a:t>BREAK</a:t>
            </a:r>
            <a:endParaRPr lang="en-US" b="1" dirty="0"/>
          </a:p>
        </p:txBody>
      </p:sp>
      <p:sp>
        <p:nvSpPr>
          <p:cNvPr id="4" name="Slide Number Placeholder 3">
            <a:extLst>
              <a:ext uri="{FF2B5EF4-FFF2-40B4-BE49-F238E27FC236}">
                <a16:creationId xmlns:a16="http://schemas.microsoft.com/office/drawing/2014/main" id="{E5E0E84F-2192-4A08-B73E-01D3280E513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AT" smtClean="0"/>
              <a:t>13</a:t>
            </a:fld>
            <a:endParaRPr lang="de-AT"/>
          </a:p>
        </p:txBody>
      </p:sp>
    </p:spTree>
    <p:extLst>
      <p:ext uri="{BB962C8B-B14F-4D97-AF65-F5344CB8AC3E}">
        <p14:creationId xmlns:p14="http://schemas.microsoft.com/office/powerpoint/2010/main" val="550146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F7DBB-4AA6-4458-8188-25CF15C782A2}"/>
              </a:ext>
            </a:extLst>
          </p:cNvPr>
          <p:cNvSpPr>
            <a:spLocks noGrp="1"/>
          </p:cNvSpPr>
          <p:nvPr>
            <p:ph type="title"/>
          </p:nvPr>
        </p:nvSpPr>
        <p:spPr/>
        <p:txBody>
          <a:bodyPr/>
          <a:lstStyle/>
          <a:p>
            <a:r>
              <a:rPr lang="en-US" b="1" dirty="0"/>
              <a:t>Data Management Plan (DMP)</a:t>
            </a:r>
          </a:p>
        </p:txBody>
      </p:sp>
      <p:pic>
        <p:nvPicPr>
          <p:cNvPr id="5" name="Picture 4">
            <a:extLst>
              <a:ext uri="{FF2B5EF4-FFF2-40B4-BE49-F238E27FC236}">
                <a16:creationId xmlns:a16="http://schemas.microsoft.com/office/drawing/2014/main" id="{4AA04B5F-29B9-4631-828D-004F24858CDB}"/>
              </a:ext>
            </a:extLst>
          </p:cNvPr>
          <p:cNvPicPr>
            <a:picLocks noChangeAspect="1"/>
          </p:cNvPicPr>
          <p:nvPr/>
        </p:nvPicPr>
        <p:blipFill>
          <a:blip r:embed="rId2"/>
          <a:stretch>
            <a:fillRect/>
          </a:stretch>
        </p:blipFill>
        <p:spPr>
          <a:xfrm>
            <a:off x="127001" y="1014897"/>
            <a:ext cx="5667542" cy="3150062"/>
          </a:xfrm>
          <a:prstGeom prst="rect">
            <a:avLst/>
          </a:prstGeom>
        </p:spPr>
      </p:pic>
      <p:sp>
        <p:nvSpPr>
          <p:cNvPr id="4" name="Slide Number Placeholder 3">
            <a:extLst>
              <a:ext uri="{FF2B5EF4-FFF2-40B4-BE49-F238E27FC236}">
                <a16:creationId xmlns:a16="http://schemas.microsoft.com/office/drawing/2014/main" id="{28240C30-D043-4BED-B689-30E93408052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AT" smtClean="0"/>
              <a:t>14</a:t>
            </a:fld>
            <a:endParaRPr lang="de-AT"/>
          </a:p>
        </p:txBody>
      </p:sp>
      <p:pic>
        <p:nvPicPr>
          <p:cNvPr id="6" name="Picture 5">
            <a:extLst>
              <a:ext uri="{FF2B5EF4-FFF2-40B4-BE49-F238E27FC236}">
                <a16:creationId xmlns:a16="http://schemas.microsoft.com/office/drawing/2014/main" id="{9F47FB9A-B594-447A-8106-AAE48ECEBF79}"/>
              </a:ext>
            </a:extLst>
          </p:cNvPr>
          <p:cNvPicPr>
            <a:picLocks noChangeAspect="1"/>
          </p:cNvPicPr>
          <p:nvPr/>
        </p:nvPicPr>
        <p:blipFill rotWithShape="1">
          <a:blip r:embed="rId3"/>
          <a:srcRect l="2513"/>
          <a:stretch/>
        </p:blipFill>
        <p:spPr>
          <a:xfrm>
            <a:off x="2643744" y="2473616"/>
            <a:ext cx="5329468" cy="2359372"/>
          </a:xfrm>
          <a:prstGeom prst="rect">
            <a:avLst/>
          </a:prstGeom>
        </p:spPr>
      </p:pic>
      <p:pic>
        <p:nvPicPr>
          <p:cNvPr id="7" name="Picture 6">
            <a:extLst>
              <a:ext uri="{FF2B5EF4-FFF2-40B4-BE49-F238E27FC236}">
                <a16:creationId xmlns:a16="http://schemas.microsoft.com/office/drawing/2014/main" id="{1FE33FF7-FC4F-44CC-B59B-37A1CE010717}"/>
              </a:ext>
            </a:extLst>
          </p:cNvPr>
          <p:cNvPicPr>
            <a:picLocks noChangeAspect="1"/>
          </p:cNvPicPr>
          <p:nvPr/>
        </p:nvPicPr>
        <p:blipFill>
          <a:blip r:embed="rId4"/>
          <a:stretch>
            <a:fillRect/>
          </a:stretch>
        </p:blipFill>
        <p:spPr>
          <a:xfrm>
            <a:off x="3472763" y="1174224"/>
            <a:ext cx="5329467" cy="2359372"/>
          </a:xfrm>
          <a:prstGeom prst="rect">
            <a:avLst/>
          </a:prstGeom>
        </p:spPr>
      </p:pic>
    </p:spTree>
    <p:extLst>
      <p:ext uri="{BB962C8B-B14F-4D97-AF65-F5344CB8AC3E}">
        <p14:creationId xmlns:p14="http://schemas.microsoft.com/office/powerpoint/2010/main" val="112557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B6DC-1575-475A-A338-CA031FF04403}"/>
              </a:ext>
            </a:extLst>
          </p:cNvPr>
          <p:cNvSpPr>
            <a:spLocks noGrp="1"/>
          </p:cNvSpPr>
          <p:nvPr>
            <p:ph type="title"/>
          </p:nvPr>
        </p:nvSpPr>
        <p:spPr/>
        <p:txBody>
          <a:bodyPr/>
          <a:lstStyle/>
          <a:p>
            <a:r>
              <a:rPr lang="de-DE" b="1" dirty="0" err="1"/>
              <a:t>Creation</a:t>
            </a:r>
            <a:r>
              <a:rPr lang="de-DE" b="1" dirty="0"/>
              <a:t> of a Data Management Plan (DMP)</a:t>
            </a:r>
            <a:endParaRPr lang="en-US" b="1" dirty="0"/>
          </a:p>
        </p:txBody>
      </p:sp>
      <p:sp>
        <p:nvSpPr>
          <p:cNvPr id="4" name="Slide Number Placeholder 3">
            <a:extLst>
              <a:ext uri="{FF2B5EF4-FFF2-40B4-BE49-F238E27FC236}">
                <a16:creationId xmlns:a16="http://schemas.microsoft.com/office/drawing/2014/main" id="{E5E0E84F-2192-4A08-B73E-01D3280E513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AT" smtClean="0"/>
              <a:t>15</a:t>
            </a:fld>
            <a:endParaRPr lang="de-AT"/>
          </a:p>
        </p:txBody>
      </p:sp>
      <p:sp>
        <p:nvSpPr>
          <p:cNvPr id="5" name="TextBox 4">
            <a:extLst>
              <a:ext uri="{FF2B5EF4-FFF2-40B4-BE49-F238E27FC236}">
                <a16:creationId xmlns:a16="http://schemas.microsoft.com/office/drawing/2014/main" id="{B5F8E82C-00AC-42D2-BA75-FD6CAA0A6649}"/>
              </a:ext>
            </a:extLst>
          </p:cNvPr>
          <p:cNvSpPr txBox="1"/>
          <p:nvPr/>
        </p:nvSpPr>
        <p:spPr>
          <a:xfrm>
            <a:off x="622354" y="1375051"/>
            <a:ext cx="8064446" cy="2862322"/>
          </a:xfrm>
          <a:prstGeom prst="rect">
            <a:avLst/>
          </a:prstGeom>
          <a:noFill/>
        </p:spPr>
        <p:txBody>
          <a:bodyPr wrap="square">
            <a:spAutoFit/>
          </a:bodyPr>
          <a:lstStyle/>
          <a:p>
            <a:pPr algn="just"/>
            <a:r>
              <a:rPr lang="en-US" sz="1800" b="1" dirty="0">
                <a:effectLst/>
              </a:rPr>
              <a:t>Why??</a:t>
            </a:r>
          </a:p>
          <a:p>
            <a:pPr algn="just">
              <a:buFont typeface="Arial" panose="020B0604020202020204" pitchFamily="34" charset="0"/>
              <a:buChar char="•"/>
            </a:pPr>
            <a:endParaRPr lang="en-US" sz="1800" dirty="0"/>
          </a:p>
          <a:p>
            <a:pPr algn="just">
              <a:buFont typeface="Arial" panose="020B0604020202020204" pitchFamily="34" charset="0"/>
              <a:buChar char="•"/>
            </a:pPr>
            <a:r>
              <a:rPr lang="en-US" sz="1800" dirty="0">
                <a:effectLst/>
              </a:rPr>
              <a:t>Follow the best research practices</a:t>
            </a:r>
          </a:p>
          <a:p>
            <a:pPr algn="just">
              <a:buFont typeface="Arial" panose="020B0604020202020204" pitchFamily="34" charset="0"/>
              <a:buChar char="•"/>
            </a:pPr>
            <a:r>
              <a:rPr lang="en-US" sz="1800" dirty="0">
                <a:effectLst/>
              </a:rPr>
              <a:t>Save time for research</a:t>
            </a:r>
          </a:p>
          <a:p>
            <a:pPr algn="just">
              <a:buFont typeface="Arial" panose="020B0604020202020204" pitchFamily="34" charset="0"/>
              <a:buChar char="•"/>
            </a:pPr>
            <a:r>
              <a:rPr lang="en-US" sz="1800" dirty="0">
                <a:effectLst/>
              </a:rPr>
              <a:t>Avoid risk of data loss</a:t>
            </a:r>
          </a:p>
          <a:p>
            <a:pPr algn="just">
              <a:buFont typeface="Arial" panose="020B0604020202020204" pitchFamily="34" charset="0"/>
              <a:buChar char="•"/>
            </a:pPr>
            <a:r>
              <a:rPr lang="en-US" sz="1800" dirty="0">
                <a:effectLst/>
              </a:rPr>
              <a:t>Ensure transparency and reproducibility</a:t>
            </a:r>
          </a:p>
          <a:p>
            <a:pPr algn="just">
              <a:buFont typeface="Arial" panose="020B0604020202020204" pitchFamily="34" charset="0"/>
              <a:buChar char="•"/>
            </a:pPr>
            <a:r>
              <a:rPr lang="en-US" sz="1800" dirty="0">
                <a:effectLst/>
              </a:rPr>
              <a:t>Increase data visibility and number of citations</a:t>
            </a:r>
          </a:p>
          <a:p>
            <a:pPr algn="just">
              <a:buFont typeface="Arial" panose="020B0604020202020204" pitchFamily="34" charset="0"/>
              <a:buChar char="•"/>
            </a:pPr>
            <a:r>
              <a:rPr lang="en-US" sz="1800" dirty="0">
                <a:effectLst/>
              </a:rPr>
              <a:t>Fulfill funders’ requirements and receive more grants</a:t>
            </a:r>
          </a:p>
          <a:p>
            <a:pPr algn="just">
              <a:buFont typeface="Arial" panose="020B0604020202020204" pitchFamily="34" charset="0"/>
              <a:buChar char="•"/>
            </a:pPr>
            <a:r>
              <a:rPr lang="en-US" sz="1800" dirty="0">
                <a:effectLst/>
              </a:rPr>
              <a:t>Produce new knowledge and make more discoveries just by re-using data</a:t>
            </a:r>
          </a:p>
          <a:p>
            <a:pPr algn="just">
              <a:buFont typeface="Arial" panose="020B0604020202020204" pitchFamily="34" charset="0"/>
              <a:buChar char="•"/>
            </a:pPr>
            <a:r>
              <a:rPr lang="en-US" sz="1800" dirty="0">
                <a:effectLst/>
              </a:rPr>
              <a:t>Archive, retrieve and re-use their own data</a:t>
            </a:r>
          </a:p>
        </p:txBody>
      </p:sp>
    </p:spTree>
    <p:extLst>
      <p:ext uri="{BB962C8B-B14F-4D97-AF65-F5344CB8AC3E}">
        <p14:creationId xmlns:p14="http://schemas.microsoft.com/office/powerpoint/2010/main" val="2234913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B6DC-1575-475A-A338-CA031FF04403}"/>
              </a:ext>
            </a:extLst>
          </p:cNvPr>
          <p:cNvSpPr>
            <a:spLocks noGrp="1"/>
          </p:cNvSpPr>
          <p:nvPr>
            <p:ph type="title"/>
          </p:nvPr>
        </p:nvSpPr>
        <p:spPr/>
        <p:txBody>
          <a:bodyPr/>
          <a:lstStyle/>
          <a:p>
            <a:r>
              <a:rPr lang="de-DE" b="1" dirty="0"/>
              <a:t>DMP </a:t>
            </a:r>
            <a:r>
              <a:rPr lang="de-DE" b="1" dirty="0" err="1"/>
              <a:t>requirements</a:t>
            </a:r>
            <a:r>
              <a:rPr lang="de-DE" b="1" dirty="0"/>
              <a:t> </a:t>
            </a:r>
            <a:r>
              <a:rPr lang="de-DE" b="1" dirty="0" err="1"/>
              <a:t>from</a:t>
            </a:r>
            <a:r>
              <a:rPr lang="de-DE" b="1" dirty="0"/>
              <a:t> </a:t>
            </a:r>
            <a:r>
              <a:rPr lang="de-DE" b="1" dirty="0" err="1"/>
              <a:t>funders</a:t>
            </a:r>
            <a:endParaRPr lang="en-US" b="1" dirty="0"/>
          </a:p>
        </p:txBody>
      </p:sp>
      <p:sp>
        <p:nvSpPr>
          <p:cNvPr id="4" name="Slide Number Placeholder 3">
            <a:extLst>
              <a:ext uri="{FF2B5EF4-FFF2-40B4-BE49-F238E27FC236}">
                <a16:creationId xmlns:a16="http://schemas.microsoft.com/office/drawing/2014/main" id="{E5E0E84F-2192-4A08-B73E-01D3280E513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AT" smtClean="0"/>
              <a:t>16</a:t>
            </a:fld>
            <a:endParaRPr lang="de-AT"/>
          </a:p>
        </p:txBody>
      </p:sp>
      <p:pic>
        <p:nvPicPr>
          <p:cNvPr id="7" name="Picture 6">
            <a:extLst>
              <a:ext uri="{FF2B5EF4-FFF2-40B4-BE49-F238E27FC236}">
                <a16:creationId xmlns:a16="http://schemas.microsoft.com/office/drawing/2014/main" id="{6F5BAB85-D879-4D37-9883-9C82F05C17BC}"/>
              </a:ext>
            </a:extLst>
          </p:cNvPr>
          <p:cNvPicPr>
            <a:picLocks noChangeAspect="1"/>
          </p:cNvPicPr>
          <p:nvPr/>
        </p:nvPicPr>
        <p:blipFill>
          <a:blip r:embed="rId2"/>
          <a:stretch>
            <a:fillRect/>
          </a:stretch>
        </p:blipFill>
        <p:spPr>
          <a:xfrm>
            <a:off x="1023937" y="1490199"/>
            <a:ext cx="6718255" cy="3019889"/>
          </a:xfrm>
          <a:prstGeom prst="rect">
            <a:avLst/>
          </a:prstGeom>
        </p:spPr>
      </p:pic>
    </p:spTree>
    <p:extLst>
      <p:ext uri="{BB962C8B-B14F-4D97-AF65-F5344CB8AC3E}">
        <p14:creationId xmlns:p14="http://schemas.microsoft.com/office/powerpoint/2010/main" val="3092764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B6DC-1575-475A-A338-CA031FF04403}"/>
              </a:ext>
            </a:extLst>
          </p:cNvPr>
          <p:cNvSpPr>
            <a:spLocks noGrp="1"/>
          </p:cNvSpPr>
          <p:nvPr>
            <p:ph type="title"/>
          </p:nvPr>
        </p:nvSpPr>
        <p:spPr/>
        <p:txBody>
          <a:bodyPr/>
          <a:lstStyle/>
          <a:p>
            <a:r>
              <a:rPr lang="de-DE" b="1" dirty="0"/>
              <a:t>DMP </a:t>
            </a:r>
            <a:r>
              <a:rPr lang="de-DE" b="1" dirty="0" err="1"/>
              <a:t>tools</a:t>
            </a:r>
            <a:endParaRPr lang="en-US" b="1" dirty="0"/>
          </a:p>
        </p:txBody>
      </p:sp>
      <p:sp>
        <p:nvSpPr>
          <p:cNvPr id="4" name="Slide Number Placeholder 3">
            <a:extLst>
              <a:ext uri="{FF2B5EF4-FFF2-40B4-BE49-F238E27FC236}">
                <a16:creationId xmlns:a16="http://schemas.microsoft.com/office/drawing/2014/main" id="{E5E0E84F-2192-4A08-B73E-01D3280E513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AT" smtClean="0"/>
              <a:t>17</a:t>
            </a:fld>
            <a:endParaRPr lang="de-AT"/>
          </a:p>
        </p:txBody>
      </p:sp>
      <p:sp>
        <p:nvSpPr>
          <p:cNvPr id="6" name="TextBox 5">
            <a:extLst>
              <a:ext uri="{FF2B5EF4-FFF2-40B4-BE49-F238E27FC236}">
                <a16:creationId xmlns:a16="http://schemas.microsoft.com/office/drawing/2014/main" id="{160B0A52-D0C4-4B00-A78E-2B5CA4A8DAE8}"/>
              </a:ext>
            </a:extLst>
          </p:cNvPr>
          <p:cNvSpPr txBox="1"/>
          <p:nvPr/>
        </p:nvSpPr>
        <p:spPr>
          <a:xfrm>
            <a:off x="374677" y="1222902"/>
            <a:ext cx="8394645" cy="338554"/>
          </a:xfrm>
          <a:prstGeom prst="rect">
            <a:avLst/>
          </a:prstGeom>
          <a:noFill/>
        </p:spPr>
        <p:txBody>
          <a:bodyPr wrap="square">
            <a:spAutoFit/>
          </a:bodyPr>
          <a:lstStyle/>
          <a:p>
            <a:r>
              <a:rPr lang="en-US" sz="1600" dirty="0">
                <a:effectLst/>
                <a:latin typeface="Arial" panose="020B0604020202020204" pitchFamily="34" charset="0"/>
              </a:rPr>
              <a:t>Most cases by filling out a document template or by answering questions from a checklist</a:t>
            </a:r>
            <a:endParaRPr lang="en-US" sz="1600" dirty="0"/>
          </a:p>
        </p:txBody>
      </p:sp>
      <p:sp>
        <p:nvSpPr>
          <p:cNvPr id="8" name="TextBox 7">
            <a:extLst>
              <a:ext uri="{FF2B5EF4-FFF2-40B4-BE49-F238E27FC236}">
                <a16:creationId xmlns:a16="http://schemas.microsoft.com/office/drawing/2014/main" id="{F576B4E4-F575-4F6E-9145-614BB7A19C2F}"/>
              </a:ext>
            </a:extLst>
          </p:cNvPr>
          <p:cNvSpPr txBox="1"/>
          <p:nvPr/>
        </p:nvSpPr>
        <p:spPr>
          <a:xfrm>
            <a:off x="622354" y="1628189"/>
            <a:ext cx="6491036" cy="1292662"/>
          </a:xfrm>
          <a:prstGeom prst="rect">
            <a:avLst/>
          </a:prstGeom>
          <a:noFill/>
        </p:spPr>
        <p:txBody>
          <a:bodyPr wrap="square">
            <a:spAutoFit/>
          </a:bodyPr>
          <a:lstStyle/>
          <a:p>
            <a:r>
              <a:rPr lang="en-US" sz="1600" b="1" dirty="0">
                <a:effectLst/>
                <a:latin typeface="Arial" panose="020B0604020202020204" pitchFamily="34" charset="0"/>
              </a:rPr>
              <a:t>Examples include</a:t>
            </a:r>
          </a:p>
          <a:p>
            <a:pPr marL="285750" indent="-285750">
              <a:buFont typeface="Arial" panose="020B0604020202020204" pitchFamily="34" charset="0"/>
              <a:buChar char="•"/>
            </a:pPr>
            <a:r>
              <a:rPr lang="en-US" sz="1600" dirty="0" err="1">
                <a:effectLst/>
                <a:latin typeface="Arial" panose="020B0604020202020204" pitchFamily="34" charset="0"/>
              </a:rPr>
              <a:t>DMPTool</a:t>
            </a:r>
            <a:r>
              <a:rPr lang="en-US" sz="1600" dirty="0">
                <a:effectLst/>
                <a:latin typeface="Arial" panose="020B0604020202020204" pitchFamily="34" charset="0"/>
              </a:rPr>
              <a:t>: https://dmp.org</a:t>
            </a:r>
          </a:p>
          <a:p>
            <a:pPr marL="285750" indent="-285750">
              <a:buFont typeface="Arial" panose="020B0604020202020204" pitchFamily="34" charset="0"/>
              <a:buChar char="•"/>
            </a:pPr>
            <a:r>
              <a:rPr lang="en-US" sz="1600" dirty="0" err="1">
                <a:effectLst/>
                <a:latin typeface="Arial" panose="020B0604020202020204" pitchFamily="34" charset="0"/>
              </a:rPr>
              <a:t>DMPOnline</a:t>
            </a:r>
            <a:r>
              <a:rPr lang="en-US" sz="1600" dirty="0">
                <a:effectLst/>
                <a:latin typeface="Arial" panose="020B0604020202020204" pitchFamily="34" charset="0"/>
              </a:rPr>
              <a:t>: https://dmponline.dcc.ac.uk/</a:t>
            </a:r>
          </a:p>
          <a:p>
            <a:pPr marL="285750" indent="-285750">
              <a:buFont typeface="Arial" panose="020B0604020202020204" pitchFamily="34" charset="0"/>
              <a:buChar char="•"/>
            </a:pPr>
            <a:r>
              <a:rPr lang="en-US" sz="1600" dirty="0">
                <a:latin typeface="Arial" panose="020B0604020202020204" pitchFamily="34" charset="0"/>
              </a:rPr>
              <a:t>DS Wizard: https://ds-wizard.org/</a:t>
            </a:r>
          </a:p>
          <a:p>
            <a:endParaRPr lang="en-US" dirty="0"/>
          </a:p>
        </p:txBody>
      </p:sp>
      <p:pic>
        <p:nvPicPr>
          <p:cNvPr id="9" name="Picture 8">
            <a:extLst>
              <a:ext uri="{FF2B5EF4-FFF2-40B4-BE49-F238E27FC236}">
                <a16:creationId xmlns:a16="http://schemas.microsoft.com/office/drawing/2014/main" id="{0033AFB6-5D23-4357-AE95-4E0D645A71A9}"/>
              </a:ext>
            </a:extLst>
          </p:cNvPr>
          <p:cNvPicPr>
            <a:picLocks noChangeAspect="1"/>
          </p:cNvPicPr>
          <p:nvPr/>
        </p:nvPicPr>
        <p:blipFill>
          <a:blip r:embed="rId2"/>
          <a:stretch>
            <a:fillRect/>
          </a:stretch>
        </p:blipFill>
        <p:spPr>
          <a:xfrm>
            <a:off x="431801" y="2967521"/>
            <a:ext cx="4029952" cy="1543030"/>
          </a:xfrm>
          <a:prstGeom prst="rect">
            <a:avLst/>
          </a:prstGeom>
        </p:spPr>
      </p:pic>
      <p:pic>
        <p:nvPicPr>
          <p:cNvPr id="12" name="Picture 11">
            <a:extLst>
              <a:ext uri="{FF2B5EF4-FFF2-40B4-BE49-F238E27FC236}">
                <a16:creationId xmlns:a16="http://schemas.microsoft.com/office/drawing/2014/main" id="{4D750492-08A3-47E6-9B5B-B997B9344CDB}"/>
              </a:ext>
            </a:extLst>
          </p:cNvPr>
          <p:cNvPicPr>
            <a:picLocks noChangeAspect="1"/>
          </p:cNvPicPr>
          <p:nvPr/>
        </p:nvPicPr>
        <p:blipFill>
          <a:blip r:embed="rId3"/>
          <a:stretch>
            <a:fillRect/>
          </a:stretch>
        </p:blipFill>
        <p:spPr>
          <a:xfrm>
            <a:off x="4945667" y="2015322"/>
            <a:ext cx="3766532" cy="1944523"/>
          </a:xfrm>
          <a:prstGeom prst="rect">
            <a:avLst/>
          </a:prstGeom>
        </p:spPr>
      </p:pic>
    </p:spTree>
    <p:extLst>
      <p:ext uri="{BB962C8B-B14F-4D97-AF65-F5344CB8AC3E}">
        <p14:creationId xmlns:p14="http://schemas.microsoft.com/office/powerpoint/2010/main" val="795394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B6DC-1575-475A-A338-CA031FF04403}"/>
              </a:ext>
            </a:extLst>
          </p:cNvPr>
          <p:cNvSpPr>
            <a:spLocks noGrp="1"/>
          </p:cNvSpPr>
          <p:nvPr>
            <p:ph type="title"/>
          </p:nvPr>
        </p:nvSpPr>
        <p:spPr/>
        <p:txBody>
          <a:bodyPr/>
          <a:lstStyle/>
          <a:p>
            <a:r>
              <a:rPr lang="de-DE" b="1" dirty="0" err="1"/>
              <a:t>DMPonline</a:t>
            </a:r>
            <a:endParaRPr lang="en-US" b="1" dirty="0"/>
          </a:p>
        </p:txBody>
      </p:sp>
      <p:sp>
        <p:nvSpPr>
          <p:cNvPr id="4" name="Slide Number Placeholder 3">
            <a:extLst>
              <a:ext uri="{FF2B5EF4-FFF2-40B4-BE49-F238E27FC236}">
                <a16:creationId xmlns:a16="http://schemas.microsoft.com/office/drawing/2014/main" id="{E5E0E84F-2192-4A08-B73E-01D3280E513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AT" smtClean="0"/>
              <a:t>18</a:t>
            </a:fld>
            <a:endParaRPr lang="de-AT"/>
          </a:p>
        </p:txBody>
      </p:sp>
      <p:pic>
        <p:nvPicPr>
          <p:cNvPr id="7" name="Picture 6">
            <a:extLst>
              <a:ext uri="{FF2B5EF4-FFF2-40B4-BE49-F238E27FC236}">
                <a16:creationId xmlns:a16="http://schemas.microsoft.com/office/drawing/2014/main" id="{ED2F89BB-73C6-4780-8851-0C845B9CDEDA}"/>
              </a:ext>
            </a:extLst>
          </p:cNvPr>
          <p:cNvPicPr>
            <a:picLocks noChangeAspect="1"/>
          </p:cNvPicPr>
          <p:nvPr/>
        </p:nvPicPr>
        <p:blipFill>
          <a:blip r:embed="rId2"/>
          <a:stretch>
            <a:fillRect/>
          </a:stretch>
        </p:blipFill>
        <p:spPr>
          <a:xfrm>
            <a:off x="2660763" y="719139"/>
            <a:ext cx="5860883" cy="3996734"/>
          </a:xfrm>
          <a:prstGeom prst="rect">
            <a:avLst/>
          </a:prstGeom>
        </p:spPr>
      </p:pic>
    </p:spTree>
    <p:extLst>
      <p:ext uri="{BB962C8B-B14F-4D97-AF65-F5344CB8AC3E}">
        <p14:creationId xmlns:p14="http://schemas.microsoft.com/office/powerpoint/2010/main" val="1296184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Google Shape;61;p7"/>
          <p:cNvSpPr txBox="1">
            <a:spLocks noGrp="1"/>
          </p:cNvSpPr>
          <p:nvPr>
            <p:ph type="body" idx="1"/>
          </p:nvPr>
        </p:nvSpPr>
        <p:spPr>
          <a:xfrm>
            <a:off x="622353" y="1177460"/>
            <a:ext cx="8394645" cy="3179279"/>
          </a:xfrm>
          <a:prstGeom prst="rect">
            <a:avLst/>
          </a:prstGeom>
          <a:noFill/>
          <a:ln>
            <a:noFill/>
          </a:ln>
        </p:spPr>
        <p:txBody>
          <a:bodyPr spcFirstLastPara="1" wrap="square" lIns="0" tIns="0" rIns="0" bIns="0" anchor="t" anchorCtr="0">
            <a:noAutofit/>
          </a:bodyPr>
          <a:lstStyle/>
          <a:p>
            <a:pPr marL="523875" lvl="2" indent="0">
              <a:spcBef>
                <a:spcPts val="400"/>
              </a:spcBef>
              <a:buSzPts val="2000"/>
              <a:buNone/>
            </a:pPr>
            <a:r>
              <a:rPr lang="en-US" dirty="0"/>
              <a:t>	</a:t>
            </a:r>
          </a:p>
          <a:p>
            <a:pPr marL="523875" lvl="2" indent="0">
              <a:spcBef>
                <a:spcPts val="400"/>
              </a:spcBef>
              <a:buSzPts val="2000"/>
              <a:buNone/>
            </a:pPr>
            <a:endParaRPr lang="en-US" dirty="0"/>
          </a:p>
          <a:p>
            <a:pPr marL="523875" lvl="2" indent="0">
              <a:spcBef>
                <a:spcPts val="400"/>
              </a:spcBef>
              <a:buSzPts val="2000"/>
              <a:buNone/>
            </a:pPr>
            <a:r>
              <a:rPr lang="en-US" sz="2400" b="1" dirty="0"/>
              <a:t>Questions?</a:t>
            </a:r>
            <a:endParaRPr dirty="0"/>
          </a:p>
          <a:p>
            <a:pPr marL="342900" lvl="0" indent="-215900" algn="l" rtl="0">
              <a:spcBef>
                <a:spcPts val="400"/>
              </a:spcBef>
              <a:spcAft>
                <a:spcPts val="0"/>
              </a:spcAft>
              <a:buClr>
                <a:schemeClr val="dk1"/>
              </a:buClr>
              <a:buSzPts val="2000"/>
              <a:buFont typeface="Arial"/>
              <a:buNone/>
            </a:pPr>
            <a:endParaRPr dirty="0"/>
          </a:p>
        </p:txBody>
      </p:sp>
      <p:sp>
        <p:nvSpPr>
          <p:cNvPr id="62" name="Google Shape;62;p7"/>
          <p:cNvSpPr txBox="1">
            <a:spLocks noGrp="1"/>
          </p:cNvSpPr>
          <p:nvPr>
            <p:ph type="sldNum" idx="12"/>
          </p:nvPr>
        </p:nvSpPr>
        <p:spPr>
          <a:xfrm>
            <a:off x="0" y="503239"/>
            <a:ext cx="431801" cy="431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de-AT"/>
              <a:t>19</a:t>
            </a:fld>
            <a:endParaRPr/>
          </a:p>
        </p:txBody>
      </p:sp>
      <p:grpSp>
        <p:nvGrpSpPr>
          <p:cNvPr id="63" name="Google Shape;63;p7"/>
          <p:cNvGrpSpPr/>
          <p:nvPr/>
        </p:nvGrpSpPr>
        <p:grpSpPr>
          <a:xfrm>
            <a:off x="8712199" y="4711700"/>
            <a:ext cx="431700" cy="431700"/>
            <a:chOff x="8712199" y="4711700"/>
            <a:chExt cx="431700" cy="431700"/>
          </a:xfrm>
        </p:grpSpPr>
        <p:sp>
          <p:nvSpPr>
            <p:cNvPr id="64" name="Google Shape;64;p7"/>
            <p:cNvSpPr/>
            <p:nvPr/>
          </p:nvSpPr>
          <p:spPr>
            <a:xfrm>
              <a:off x="8712199" y="4711700"/>
              <a:ext cx="431700" cy="431700"/>
            </a:xfrm>
            <a:prstGeom prst="rect">
              <a:avLst/>
            </a:prstGeom>
            <a:solidFill>
              <a:srgbClr val="F70146"/>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5" name="Google Shape;65;p7"/>
            <p:cNvPicPr preferRelativeResize="0"/>
            <p:nvPr/>
          </p:nvPicPr>
          <p:blipFill rotWithShape="1">
            <a:blip r:embed="rId3">
              <a:alphaModFix/>
            </a:blip>
            <a:srcRect/>
            <a:stretch/>
          </p:blipFill>
          <p:spPr>
            <a:xfrm>
              <a:off x="8777722" y="4754192"/>
              <a:ext cx="300754" cy="346815"/>
            </a:xfrm>
            <a:prstGeom prst="rect">
              <a:avLst/>
            </a:prstGeom>
            <a:noFill/>
            <a:ln>
              <a:noFill/>
            </a:ln>
          </p:spPr>
        </p:pic>
      </p:grpSp>
    </p:spTree>
    <p:extLst>
      <p:ext uri="{BB962C8B-B14F-4D97-AF65-F5344CB8AC3E}">
        <p14:creationId xmlns:p14="http://schemas.microsoft.com/office/powerpoint/2010/main" val="292464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7"/>
          <p:cNvSpPr txBox="1">
            <a:spLocks noGrp="1"/>
          </p:cNvSpPr>
          <p:nvPr>
            <p:ph type="title"/>
          </p:nvPr>
        </p:nvSpPr>
        <p:spPr>
          <a:xfrm>
            <a:off x="622354" y="632949"/>
            <a:ext cx="8394645" cy="8572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de-AT" b="1" dirty="0"/>
              <a:t>Agenda</a:t>
            </a:r>
            <a:br>
              <a:rPr lang="de-AT" b="1" dirty="0"/>
            </a:br>
            <a:r>
              <a:rPr lang="de-AT" b="1" dirty="0"/>
              <a:t>	</a:t>
            </a:r>
            <a:endParaRPr dirty="0"/>
          </a:p>
        </p:txBody>
      </p:sp>
      <p:sp>
        <p:nvSpPr>
          <p:cNvPr id="61" name="Google Shape;61;p7"/>
          <p:cNvSpPr txBox="1">
            <a:spLocks noGrp="1"/>
          </p:cNvSpPr>
          <p:nvPr>
            <p:ph type="body" idx="1"/>
          </p:nvPr>
        </p:nvSpPr>
        <p:spPr>
          <a:xfrm>
            <a:off x="533404" y="1210956"/>
            <a:ext cx="8394645" cy="3179279"/>
          </a:xfrm>
          <a:prstGeom prst="rect">
            <a:avLst/>
          </a:prstGeom>
          <a:noFill/>
          <a:ln>
            <a:noFill/>
          </a:ln>
        </p:spPr>
        <p:txBody>
          <a:bodyPr spcFirstLastPara="1" wrap="square" lIns="0" tIns="0" rIns="0" bIns="0" anchor="t" anchorCtr="0">
            <a:noAutofit/>
          </a:bodyPr>
          <a:lstStyle/>
          <a:p>
            <a:pPr marL="523875" lvl="2" indent="0">
              <a:spcBef>
                <a:spcPts val="400"/>
              </a:spcBef>
              <a:buSzPts val="2000"/>
              <a:buNone/>
            </a:pPr>
            <a:r>
              <a:rPr lang="en-US" dirty="0"/>
              <a:t>Workshop Research Data Management from 14.00 – 15.00</a:t>
            </a:r>
          </a:p>
          <a:p>
            <a:pPr marL="523875" lvl="2" indent="0">
              <a:spcBef>
                <a:spcPts val="400"/>
              </a:spcBef>
              <a:buSzPts val="2000"/>
              <a:buNone/>
            </a:pPr>
            <a:endParaRPr lang="en-US" dirty="0"/>
          </a:p>
          <a:p>
            <a:pPr marL="523875" lvl="2" indent="0">
              <a:spcBef>
                <a:spcPts val="400"/>
              </a:spcBef>
              <a:buSzPts val="2000"/>
              <a:buNone/>
            </a:pPr>
            <a:r>
              <a:rPr lang="en-US" dirty="0"/>
              <a:t>14.00 – 14.05 Welcome, </a:t>
            </a:r>
            <a:r>
              <a:rPr lang="en-US" dirty="0" err="1"/>
              <a:t>CoC</a:t>
            </a:r>
            <a:r>
              <a:rPr lang="en-US" dirty="0"/>
              <a:t> and Intro</a:t>
            </a:r>
          </a:p>
          <a:p>
            <a:pPr marL="523875" lvl="2" indent="0">
              <a:spcBef>
                <a:spcPts val="400"/>
              </a:spcBef>
              <a:buSzPts val="2000"/>
              <a:buNone/>
            </a:pPr>
            <a:r>
              <a:rPr lang="en-US" dirty="0"/>
              <a:t>14.05 – 14.20: Open Data vs. FAIR Data, RDM, Data Stewardship, Tools</a:t>
            </a:r>
          </a:p>
          <a:p>
            <a:pPr marL="523875" lvl="2" indent="0">
              <a:spcBef>
                <a:spcPts val="400"/>
              </a:spcBef>
              <a:buSzPts val="2000"/>
              <a:buNone/>
            </a:pPr>
            <a:r>
              <a:rPr lang="en-US" dirty="0"/>
              <a:t>14.20 – 14.30: </a:t>
            </a:r>
            <a:r>
              <a:rPr lang="en-US" dirty="0" err="1"/>
              <a:t>CyVerse</a:t>
            </a:r>
            <a:r>
              <a:rPr lang="en-US" dirty="0"/>
              <a:t> Demo</a:t>
            </a:r>
          </a:p>
          <a:p>
            <a:pPr marL="523875" lvl="2" indent="0">
              <a:spcBef>
                <a:spcPts val="400"/>
              </a:spcBef>
              <a:buSzPts val="2000"/>
              <a:buNone/>
            </a:pPr>
            <a:r>
              <a:rPr lang="en-US" dirty="0"/>
              <a:t>14.30 – 14.35: Break</a:t>
            </a:r>
          </a:p>
          <a:p>
            <a:pPr marL="523875" lvl="2" indent="0">
              <a:spcBef>
                <a:spcPts val="400"/>
              </a:spcBef>
              <a:buSzPts val="2000"/>
              <a:buNone/>
            </a:pPr>
            <a:r>
              <a:rPr lang="en-US" dirty="0"/>
              <a:t>14.35 – 14.55: DMPs, </a:t>
            </a:r>
            <a:r>
              <a:rPr lang="en-US" dirty="0" err="1"/>
              <a:t>DMPonline</a:t>
            </a:r>
            <a:endParaRPr lang="en-US" dirty="0"/>
          </a:p>
          <a:p>
            <a:pPr marL="523875" lvl="2" indent="0">
              <a:spcBef>
                <a:spcPts val="400"/>
              </a:spcBef>
              <a:buSzPts val="2000"/>
              <a:buNone/>
            </a:pPr>
            <a:r>
              <a:rPr lang="en-US" dirty="0"/>
              <a:t>14.55 – 15.00: Questions, Discussion</a:t>
            </a:r>
          </a:p>
          <a:p>
            <a:pPr marL="523875" lvl="2" indent="0">
              <a:spcBef>
                <a:spcPts val="400"/>
              </a:spcBef>
              <a:buSzPts val="2000"/>
              <a:buNone/>
            </a:pPr>
            <a:r>
              <a:rPr lang="en-US" dirty="0"/>
              <a:t> </a:t>
            </a:r>
            <a:endParaRPr dirty="0"/>
          </a:p>
          <a:p>
            <a:pPr marL="0" lvl="0" indent="0" algn="l" rtl="0">
              <a:spcBef>
                <a:spcPts val="400"/>
              </a:spcBef>
              <a:spcAft>
                <a:spcPts val="0"/>
              </a:spcAft>
              <a:buClr>
                <a:schemeClr val="dk1"/>
              </a:buClr>
              <a:buSzPts val="2000"/>
              <a:buNone/>
            </a:pPr>
            <a:endParaRPr dirty="0"/>
          </a:p>
          <a:p>
            <a:pPr marL="342900" lvl="0" indent="-215900" algn="l" rtl="0">
              <a:spcBef>
                <a:spcPts val="400"/>
              </a:spcBef>
              <a:spcAft>
                <a:spcPts val="0"/>
              </a:spcAft>
              <a:buClr>
                <a:schemeClr val="dk1"/>
              </a:buClr>
              <a:buSzPts val="2000"/>
              <a:buFont typeface="Arial"/>
              <a:buNone/>
            </a:pPr>
            <a:endParaRPr dirty="0"/>
          </a:p>
        </p:txBody>
      </p:sp>
      <p:sp>
        <p:nvSpPr>
          <p:cNvPr id="62" name="Google Shape;62;p7"/>
          <p:cNvSpPr txBox="1">
            <a:spLocks noGrp="1"/>
          </p:cNvSpPr>
          <p:nvPr>
            <p:ph type="sldNum" idx="12"/>
          </p:nvPr>
        </p:nvSpPr>
        <p:spPr>
          <a:xfrm>
            <a:off x="0" y="503239"/>
            <a:ext cx="431801" cy="431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de-AT"/>
              <a:t>2</a:t>
            </a:fld>
            <a:endParaRPr/>
          </a:p>
        </p:txBody>
      </p:sp>
      <p:grpSp>
        <p:nvGrpSpPr>
          <p:cNvPr id="63" name="Google Shape;63;p7"/>
          <p:cNvGrpSpPr/>
          <p:nvPr/>
        </p:nvGrpSpPr>
        <p:grpSpPr>
          <a:xfrm>
            <a:off x="8712199" y="4711700"/>
            <a:ext cx="431700" cy="431700"/>
            <a:chOff x="8712199" y="4711700"/>
            <a:chExt cx="431700" cy="431700"/>
          </a:xfrm>
        </p:grpSpPr>
        <p:sp>
          <p:nvSpPr>
            <p:cNvPr id="64" name="Google Shape;64;p7"/>
            <p:cNvSpPr/>
            <p:nvPr/>
          </p:nvSpPr>
          <p:spPr>
            <a:xfrm>
              <a:off x="8712199" y="4711700"/>
              <a:ext cx="431700" cy="431700"/>
            </a:xfrm>
            <a:prstGeom prst="rect">
              <a:avLst/>
            </a:prstGeom>
            <a:solidFill>
              <a:srgbClr val="F70146"/>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5" name="Google Shape;65;p7"/>
            <p:cNvPicPr preferRelativeResize="0"/>
            <p:nvPr/>
          </p:nvPicPr>
          <p:blipFill rotWithShape="1">
            <a:blip r:embed="rId3">
              <a:alphaModFix/>
            </a:blip>
            <a:srcRect/>
            <a:stretch/>
          </p:blipFill>
          <p:spPr>
            <a:xfrm>
              <a:off x="8777722" y="4754192"/>
              <a:ext cx="300754" cy="34681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B6DC-1575-475A-A338-CA031FF04403}"/>
              </a:ext>
            </a:extLst>
          </p:cNvPr>
          <p:cNvSpPr>
            <a:spLocks noGrp="1"/>
          </p:cNvSpPr>
          <p:nvPr>
            <p:ph type="title"/>
          </p:nvPr>
        </p:nvSpPr>
        <p:spPr/>
        <p:txBody>
          <a:bodyPr/>
          <a:lstStyle/>
          <a:p>
            <a:r>
              <a:rPr lang="de-DE" b="1" dirty="0"/>
              <a:t>Resources</a:t>
            </a:r>
            <a:endParaRPr lang="en-US" b="1" dirty="0"/>
          </a:p>
        </p:txBody>
      </p:sp>
      <p:sp>
        <p:nvSpPr>
          <p:cNvPr id="4" name="Slide Number Placeholder 3">
            <a:extLst>
              <a:ext uri="{FF2B5EF4-FFF2-40B4-BE49-F238E27FC236}">
                <a16:creationId xmlns:a16="http://schemas.microsoft.com/office/drawing/2014/main" id="{E5E0E84F-2192-4A08-B73E-01D3280E513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AT" smtClean="0"/>
              <a:t>20</a:t>
            </a:fld>
            <a:endParaRPr lang="de-AT"/>
          </a:p>
        </p:txBody>
      </p:sp>
      <p:sp>
        <p:nvSpPr>
          <p:cNvPr id="5" name="TextBox 4">
            <a:extLst>
              <a:ext uri="{FF2B5EF4-FFF2-40B4-BE49-F238E27FC236}">
                <a16:creationId xmlns:a16="http://schemas.microsoft.com/office/drawing/2014/main" id="{F54E0B79-6B68-465E-ADB8-923FD8F1D55F}"/>
              </a:ext>
            </a:extLst>
          </p:cNvPr>
          <p:cNvSpPr txBox="1"/>
          <p:nvPr/>
        </p:nvSpPr>
        <p:spPr>
          <a:xfrm>
            <a:off x="622354" y="1490199"/>
            <a:ext cx="7041762" cy="2685351"/>
          </a:xfrm>
          <a:prstGeom prst="rect">
            <a:avLst/>
          </a:prstGeom>
          <a:noFill/>
        </p:spPr>
        <p:txBody>
          <a:bodyPr wrap="square">
            <a:spAutoFit/>
          </a:bodyPr>
          <a:lstStyle/>
          <a:p>
            <a:pPr>
              <a:lnSpc>
                <a:spcPct val="107000"/>
              </a:lnSpc>
            </a:pPr>
            <a:r>
              <a:rPr lang="en-US" b="1" dirty="0" err="1">
                <a:latin typeface="Calibri" panose="020F0502020204030204" pitchFamily="34" charset="0"/>
                <a:cs typeface="Arial" panose="020B0604020202020204" pitchFamily="34" charset="0"/>
              </a:rPr>
              <a:t>DMPonline</a:t>
            </a:r>
            <a:r>
              <a:rPr lang="en-US" u="sng" dirty="0">
                <a:solidFill>
                  <a:srgbClr val="0000FF"/>
                </a:solidFill>
                <a:latin typeface="Calibri" panose="020F0502020204030204" pitchFamily="34" charset="0"/>
                <a:cs typeface="Arial" panose="020B0604020202020204" pitchFamily="34" charset="0"/>
              </a:rPr>
              <a:t>: </a:t>
            </a:r>
            <a:r>
              <a:rPr lang="en-US" u="sng" dirty="0">
                <a:solidFill>
                  <a:srgbClr val="0000FF"/>
                </a:solidFill>
                <a:latin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https://dmponline.dcc.ac.uk/</a:t>
            </a:r>
            <a:endParaRPr lang="en-US" u="sng" dirty="0">
              <a:solidFill>
                <a:srgbClr val="0000FF"/>
              </a:solidFill>
              <a:latin typeface="Calibri" panose="020F0502020204030204" pitchFamily="34" charset="0"/>
              <a:cs typeface="Arial" panose="020B0604020202020204" pitchFamily="34" charset="0"/>
            </a:endParaRPr>
          </a:p>
          <a:p>
            <a:pPr>
              <a:lnSpc>
                <a:spcPct val="107000"/>
              </a:lnSpc>
            </a:pPr>
            <a:r>
              <a:rPr lang="en-US" b="1" dirty="0">
                <a:latin typeface="Calibri" panose="020F0502020204030204" pitchFamily="34" charset="0"/>
                <a:cs typeface="Arial" panose="020B0604020202020204" pitchFamily="34" charset="0"/>
              </a:rPr>
              <a:t>Data Stewardship Wizard</a:t>
            </a:r>
            <a:r>
              <a:rPr lang="en-US" dirty="0">
                <a:latin typeface="Calibri" panose="020F0502020204030204" pitchFamily="34" charset="0"/>
                <a:cs typeface="Arial" panose="020B0604020202020204" pitchFamily="34" charset="0"/>
              </a:rPr>
              <a:t>: </a:t>
            </a:r>
            <a:r>
              <a:rPr lang="en-US" u="sng" dirty="0">
                <a:solidFill>
                  <a:srgbClr val="0000FF"/>
                </a:solidFill>
                <a:latin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https://ds-wizard.org/</a:t>
            </a:r>
            <a:endParaRPr lang="en-US" u="sng" dirty="0">
              <a:solidFill>
                <a:srgbClr val="0000FF"/>
              </a:solidFill>
              <a:latin typeface="Calibri" panose="020F0502020204030204" pitchFamily="34" charset="0"/>
              <a:cs typeface="Arial" panose="020B0604020202020204" pitchFamily="34" charset="0"/>
            </a:endParaRPr>
          </a:p>
          <a:p>
            <a:pPr>
              <a:lnSpc>
                <a:spcPct val="107000"/>
              </a:lnSpc>
            </a:pPr>
            <a:r>
              <a:rPr lang="en-US" b="1" dirty="0" err="1">
                <a:latin typeface="Calibri" panose="020F0502020204030204" pitchFamily="34" charset="0"/>
                <a:cs typeface="Arial" panose="020B0604020202020204" pitchFamily="34" charset="0"/>
              </a:rPr>
              <a:t>CyVerse</a:t>
            </a:r>
            <a:r>
              <a:rPr lang="en-US" b="1" dirty="0">
                <a:latin typeface="Calibri" panose="020F0502020204030204" pitchFamily="34" charset="0"/>
                <a:cs typeface="Arial" panose="020B0604020202020204" pitchFamily="34" charset="0"/>
              </a:rPr>
              <a:t>: </a:t>
            </a:r>
            <a:r>
              <a:rPr lang="en-US" u="sng" dirty="0">
                <a:solidFill>
                  <a:srgbClr val="0000FF"/>
                </a:solidFill>
                <a:latin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https://www.tugraz.at/sites/cyverse/home/</a:t>
            </a:r>
            <a:endParaRPr lang="en-US" u="sng" dirty="0">
              <a:solidFill>
                <a:srgbClr val="0000FF"/>
              </a:solidFill>
              <a:latin typeface="Calibri" panose="020F0502020204030204" pitchFamily="34" charset="0"/>
              <a:cs typeface="Arial" panose="020B0604020202020204" pitchFamily="34" charset="0"/>
            </a:endParaRPr>
          </a:p>
          <a:p>
            <a:endParaRPr lang="en-US" dirty="0"/>
          </a:p>
          <a:p>
            <a:pPr marR="0" lvl="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Scientific data </a:t>
            </a:r>
            <a:r>
              <a:rPr lang="en-US" sz="1400" dirty="0">
                <a:effectLst/>
                <a:latin typeface="Calibri" panose="020F0502020204030204" pitchFamily="34" charset="0"/>
                <a:ea typeface="Calibri" panose="020F0502020204030204" pitchFamily="34" charset="0"/>
                <a:cs typeface="Arial" panose="020B0604020202020204" pitchFamily="34" charset="0"/>
              </a:rPr>
              <a:t>(</a:t>
            </a:r>
            <a:r>
              <a:rPr lang="en-US"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https://www.nature.com/sdata/</a:t>
            </a:r>
            <a:r>
              <a:rPr lang="en-US" sz="1400" dirty="0">
                <a:effectLst/>
                <a:latin typeface="Calibri" panose="020F0502020204030204" pitchFamily="34" charset="0"/>
                <a:ea typeface="Calibri" panose="020F0502020204030204" pitchFamily="34" charset="0"/>
                <a:cs typeface="Arial" panose="020B0604020202020204" pitchFamily="34" charset="0"/>
              </a:rPr>
              <a:t>)</a:t>
            </a:r>
          </a:p>
          <a:p>
            <a:pPr marR="0" lvl="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Data in Brief </a:t>
            </a:r>
            <a:r>
              <a:rPr lang="en-US" sz="1400" dirty="0">
                <a:effectLst/>
                <a:latin typeface="Calibri" panose="020F0502020204030204" pitchFamily="34" charset="0"/>
                <a:ea typeface="Calibri" panose="020F0502020204030204" pitchFamily="34" charset="0"/>
                <a:cs typeface="Arial" panose="020B0604020202020204" pitchFamily="34" charset="0"/>
              </a:rPr>
              <a:t>(</a:t>
            </a:r>
            <a:r>
              <a:rPr lang="en-US"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https://www.journals.elsevier.com/data-in-brief</a:t>
            </a:r>
            <a:r>
              <a:rPr lang="en-US" sz="1400" dirty="0">
                <a:effectLst/>
                <a:latin typeface="Calibri" panose="020F0502020204030204" pitchFamily="34" charset="0"/>
                <a:ea typeface="Calibri" panose="020F0502020204030204" pitchFamily="34" charset="0"/>
                <a:cs typeface="Arial" panose="020B0604020202020204" pitchFamily="34" charset="0"/>
              </a:rPr>
              <a:t>)</a:t>
            </a:r>
          </a:p>
          <a:p>
            <a:pPr marR="0" lvl="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Data</a:t>
            </a:r>
            <a:r>
              <a:rPr lang="en-US" sz="1400" dirty="0">
                <a:effectLst/>
                <a:latin typeface="Calibri" panose="020F0502020204030204" pitchFamily="34" charset="0"/>
                <a:ea typeface="Calibri" panose="020F0502020204030204" pitchFamily="34" charset="0"/>
                <a:cs typeface="Arial" panose="020B0604020202020204" pitchFamily="34" charset="0"/>
              </a:rPr>
              <a:t> (</a:t>
            </a:r>
            <a:r>
              <a:rPr lang="en-US"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7"/>
              </a:rPr>
              <a:t>https://www.mdpi.com/journal/data</a:t>
            </a:r>
            <a:r>
              <a:rPr lang="en-US" sz="1400" dirty="0">
                <a:effectLst/>
                <a:latin typeface="Calibri" panose="020F0502020204030204" pitchFamily="34" charset="0"/>
                <a:ea typeface="Calibri" panose="020F0502020204030204" pitchFamily="34" charset="0"/>
                <a:cs typeface="Arial" panose="020B0604020202020204" pitchFamily="34" charset="0"/>
              </a:rPr>
              <a:t>)</a:t>
            </a:r>
          </a:p>
          <a:p>
            <a:pPr marR="0" lvl="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Arial" panose="020B0604020202020204" pitchFamily="34" charset="0"/>
              </a:rPr>
              <a:t>Data Science Journal </a:t>
            </a:r>
            <a:r>
              <a:rPr lang="en-US" sz="1400" dirty="0">
                <a:effectLst/>
                <a:latin typeface="Calibri" panose="020F0502020204030204" pitchFamily="34" charset="0"/>
                <a:ea typeface="Calibri" panose="020F0502020204030204" pitchFamily="34" charset="0"/>
                <a:cs typeface="Arial" panose="020B0604020202020204" pitchFamily="34" charset="0"/>
              </a:rPr>
              <a:t>(</a:t>
            </a:r>
            <a:r>
              <a:rPr lang="en-US" sz="14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8"/>
              </a:rPr>
              <a:t>https://datascience.codata.org</a:t>
            </a:r>
            <a:r>
              <a:rPr lang="en-US" sz="1400" dirty="0">
                <a:effectLst/>
                <a:latin typeface="Calibri" panose="020F0502020204030204" pitchFamily="34" charset="0"/>
                <a:ea typeface="Calibri" panose="020F0502020204030204" pitchFamily="34" charset="0"/>
                <a:cs typeface="Arial" panose="020B0604020202020204" pitchFamily="34" charset="0"/>
              </a:rPr>
              <a:t>)</a:t>
            </a:r>
            <a:br>
              <a:rPr lang="en-US" sz="1400" dirty="0">
                <a:effectLst/>
                <a:latin typeface="Calibri" panose="020F0502020204030204" pitchFamily="34" charset="0"/>
                <a:ea typeface="Calibri" panose="020F0502020204030204" pitchFamily="34" charset="0"/>
                <a:cs typeface="Arial" panose="020B0604020202020204" pitchFamily="34" charset="0"/>
              </a:rPr>
            </a:br>
            <a:r>
              <a:rPr lang="en-US" sz="1400" b="1" dirty="0">
                <a:latin typeface="Calibri" panose="020F0502020204030204" pitchFamily="34" charset="0"/>
                <a:ea typeface="Calibri" panose="020F0502020204030204" pitchFamily="34" charset="0"/>
                <a:cs typeface="Arial" panose="020B0604020202020204" pitchFamily="34" charset="0"/>
              </a:rPr>
              <a:t>Journal of Open Psychology Data </a:t>
            </a:r>
            <a:r>
              <a:rPr lang="en-US" sz="1400" dirty="0">
                <a:effectLst/>
                <a:latin typeface="Calibri" panose="020F0502020204030204" pitchFamily="34" charset="0"/>
                <a:ea typeface="Calibri" panose="020F0502020204030204" pitchFamily="34" charset="0"/>
                <a:cs typeface="Arial" panose="020B0604020202020204" pitchFamily="34" charset="0"/>
              </a:rPr>
              <a:t>(</a:t>
            </a:r>
            <a:r>
              <a:rPr lang="en-US" sz="1400" dirty="0">
                <a:effectLst/>
                <a:latin typeface="Calibri" panose="020F0502020204030204" pitchFamily="34" charset="0"/>
                <a:ea typeface="Calibri" panose="020F0502020204030204" pitchFamily="34" charset="0"/>
                <a:cs typeface="Arial" panose="020B0604020202020204" pitchFamily="34" charset="0"/>
                <a:hlinkClick r:id="rId9"/>
              </a:rPr>
              <a:t>https://openpsychologydata.metajnl.com/</a:t>
            </a:r>
            <a:r>
              <a:rPr lang="en-US" sz="1400" dirty="0">
                <a:effectLst/>
                <a:latin typeface="Calibri" panose="020F0502020204030204" pitchFamily="34" charset="0"/>
                <a:ea typeface="Calibri" panose="020F0502020204030204" pitchFamily="34" charset="0"/>
                <a:cs typeface="Arial" panose="020B0604020202020204" pitchFamily="34" charset="0"/>
              </a:rPr>
              <a:t>)</a:t>
            </a:r>
          </a:p>
          <a:p>
            <a:endParaRPr lang="en-US" dirty="0"/>
          </a:p>
          <a:p>
            <a:endParaRPr lang="en-US" dirty="0"/>
          </a:p>
        </p:txBody>
      </p:sp>
    </p:spTree>
    <p:extLst>
      <p:ext uri="{BB962C8B-B14F-4D97-AF65-F5344CB8AC3E}">
        <p14:creationId xmlns:p14="http://schemas.microsoft.com/office/powerpoint/2010/main" val="950688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Google Shape;61;p7"/>
          <p:cNvSpPr txBox="1">
            <a:spLocks noGrp="1"/>
          </p:cNvSpPr>
          <p:nvPr>
            <p:ph type="body" idx="1"/>
          </p:nvPr>
        </p:nvSpPr>
        <p:spPr>
          <a:xfrm>
            <a:off x="622353" y="1177460"/>
            <a:ext cx="8394645" cy="3179279"/>
          </a:xfrm>
          <a:prstGeom prst="rect">
            <a:avLst/>
          </a:prstGeom>
          <a:noFill/>
          <a:ln>
            <a:noFill/>
          </a:ln>
        </p:spPr>
        <p:txBody>
          <a:bodyPr spcFirstLastPara="1" wrap="square" lIns="0" tIns="0" rIns="0" bIns="0" anchor="t" anchorCtr="0">
            <a:noAutofit/>
          </a:bodyPr>
          <a:lstStyle/>
          <a:p>
            <a:pPr marL="523875" lvl="2" indent="0">
              <a:spcBef>
                <a:spcPts val="400"/>
              </a:spcBef>
              <a:buSzPts val="2000"/>
              <a:buNone/>
            </a:pPr>
            <a:r>
              <a:rPr lang="en-US" dirty="0"/>
              <a:t>	</a:t>
            </a:r>
          </a:p>
          <a:p>
            <a:pPr marL="523875" lvl="2" indent="0">
              <a:spcBef>
                <a:spcPts val="400"/>
              </a:spcBef>
              <a:buSzPts val="2000"/>
              <a:buNone/>
            </a:pPr>
            <a:endParaRPr lang="en-US" dirty="0"/>
          </a:p>
          <a:p>
            <a:pPr marL="523875" lvl="2" indent="0">
              <a:spcBef>
                <a:spcPts val="400"/>
              </a:spcBef>
              <a:buSzPts val="2000"/>
              <a:buNone/>
            </a:pPr>
            <a:r>
              <a:rPr lang="en-US" sz="2400" b="1" dirty="0"/>
              <a:t>Thanks a lot!</a:t>
            </a:r>
          </a:p>
          <a:p>
            <a:pPr marL="523875" lvl="2" indent="0">
              <a:spcBef>
                <a:spcPts val="400"/>
              </a:spcBef>
              <a:buSzPts val="2000"/>
              <a:buNone/>
            </a:pPr>
            <a:endParaRPr lang="en-US" dirty="0"/>
          </a:p>
          <a:p>
            <a:pPr marL="523875" lvl="2" indent="0">
              <a:spcBef>
                <a:spcPts val="400"/>
              </a:spcBef>
              <a:buSzPts val="2000"/>
              <a:buNone/>
            </a:pPr>
            <a:r>
              <a:rPr lang="en-US" b="1" dirty="0"/>
              <a:t>Contact</a:t>
            </a:r>
          </a:p>
          <a:p>
            <a:pPr marL="523875" lvl="2" indent="0">
              <a:spcBef>
                <a:spcPts val="400"/>
              </a:spcBef>
              <a:buSzPts val="2000"/>
              <a:buNone/>
            </a:pPr>
            <a:r>
              <a:rPr lang="en-US" dirty="0"/>
              <a:t>Sarah Stryeck (</a:t>
            </a:r>
            <a:r>
              <a:rPr lang="en-US" dirty="0">
                <a:hlinkClick r:id="rId3"/>
              </a:rPr>
              <a:t>sarah.stryeck@tugraz.at</a:t>
            </a:r>
            <a:r>
              <a:rPr lang="en-US" dirty="0"/>
              <a:t>) </a:t>
            </a:r>
          </a:p>
          <a:p>
            <a:pPr marL="523875" lvl="2" indent="0">
              <a:spcBef>
                <a:spcPts val="400"/>
              </a:spcBef>
              <a:buSzPts val="2000"/>
              <a:buNone/>
            </a:pPr>
            <a:r>
              <a:rPr lang="en-US" dirty="0"/>
              <a:t> </a:t>
            </a:r>
            <a:endParaRPr dirty="0"/>
          </a:p>
          <a:p>
            <a:pPr marL="0" lvl="0" indent="0" algn="l" rtl="0">
              <a:spcBef>
                <a:spcPts val="400"/>
              </a:spcBef>
              <a:spcAft>
                <a:spcPts val="0"/>
              </a:spcAft>
              <a:buClr>
                <a:schemeClr val="dk1"/>
              </a:buClr>
              <a:buSzPts val="2000"/>
              <a:buNone/>
            </a:pPr>
            <a:endParaRPr dirty="0"/>
          </a:p>
          <a:p>
            <a:pPr marL="342900" lvl="0" indent="-215900" algn="l" rtl="0">
              <a:spcBef>
                <a:spcPts val="400"/>
              </a:spcBef>
              <a:spcAft>
                <a:spcPts val="0"/>
              </a:spcAft>
              <a:buClr>
                <a:schemeClr val="dk1"/>
              </a:buClr>
              <a:buSzPts val="2000"/>
              <a:buFont typeface="Arial"/>
              <a:buNone/>
            </a:pPr>
            <a:endParaRPr dirty="0"/>
          </a:p>
        </p:txBody>
      </p:sp>
      <p:sp>
        <p:nvSpPr>
          <p:cNvPr id="62" name="Google Shape;62;p7"/>
          <p:cNvSpPr txBox="1">
            <a:spLocks noGrp="1"/>
          </p:cNvSpPr>
          <p:nvPr>
            <p:ph type="sldNum" idx="12"/>
          </p:nvPr>
        </p:nvSpPr>
        <p:spPr>
          <a:xfrm>
            <a:off x="0" y="503239"/>
            <a:ext cx="431801" cy="431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de-AT"/>
              <a:t>21</a:t>
            </a:fld>
            <a:endParaRPr/>
          </a:p>
        </p:txBody>
      </p:sp>
      <p:grpSp>
        <p:nvGrpSpPr>
          <p:cNvPr id="63" name="Google Shape;63;p7"/>
          <p:cNvGrpSpPr/>
          <p:nvPr/>
        </p:nvGrpSpPr>
        <p:grpSpPr>
          <a:xfrm>
            <a:off x="8712199" y="4711700"/>
            <a:ext cx="431700" cy="431700"/>
            <a:chOff x="8712199" y="4711700"/>
            <a:chExt cx="431700" cy="431700"/>
          </a:xfrm>
        </p:grpSpPr>
        <p:sp>
          <p:nvSpPr>
            <p:cNvPr id="64" name="Google Shape;64;p7"/>
            <p:cNvSpPr/>
            <p:nvPr/>
          </p:nvSpPr>
          <p:spPr>
            <a:xfrm>
              <a:off x="8712199" y="4711700"/>
              <a:ext cx="431700" cy="431700"/>
            </a:xfrm>
            <a:prstGeom prst="rect">
              <a:avLst/>
            </a:prstGeom>
            <a:solidFill>
              <a:srgbClr val="F70146"/>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5" name="Google Shape;65;p7"/>
            <p:cNvPicPr preferRelativeResize="0"/>
            <p:nvPr/>
          </p:nvPicPr>
          <p:blipFill rotWithShape="1">
            <a:blip r:embed="rId4">
              <a:alphaModFix/>
            </a:blip>
            <a:srcRect/>
            <a:stretch/>
          </p:blipFill>
          <p:spPr>
            <a:xfrm>
              <a:off x="8777722" y="4754192"/>
              <a:ext cx="300754" cy="346815"/>
            </a:xfrm>
            <a:prstGeom prst="rect">
              <a:avLst/>
            </a:prstGeom>
            <a:noFill/>
            <a:ln>
              <a:noFill/>
            </a:ln>
          </p:spPr>
        </p:pic>
      </p:grpSp>
    </p:spTree>
    <p:extLst>
      <p:ext uri="{BB962C8B-B14F-4D97-AF65-F5344CB8AC3E}">
        <p14:creationId xmlns:p14="http://schemas.microsoft.com/office/powerpoint/2010/main" val="3925390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B6DC-1575-475A-A338-CA031FF04403}"/>
              </a:ext>
            </a:extLst>
          </p:cNvPr>
          <p:cNvSpPr>
            <a:spLocks noGrp="1"/>
          </p:cNvSpPr>
          <p:nvPr>
            <p:ph type="title"/>
          </p:nvPr>
        </p:nvSpPr>
        <p:spPr/>
        <p:txBody>
          <a:bodyPr/>
          <a:lstStyle/>
          <a:p>
            <a:r>
              <a:rPr lang="en-US" b="1" dirty="0"/>
              <a:t>FAIR is not equal to Open!</a:t>
            </a:r>
            <a:r>
              <a:rPr lang="de-DE" b="1" dirty="0"/>
              <a:t> </a:t>
            </a:r>
            <a:endParaRPr lang="en-US" b="1" dirty="0"/>
          </a:p>
        </p:txBody>
      </p:sp>
      <p:sp>
        <p:nvSpPr>
          <p:cNvPr id="3" name="Text Placeholder 2">
            <a:extLst>
              <a:ext uri="{FF2B5EF4-FFF2-40B4-BE49-F238E27FC236}">
                <a16:creationId xmlns:a16="http://schemas.microsoft.com/office/drawing/2014/main" id="{E7D62B02-B531-4C86-9B65-E8C02379472D}"/>
              </a:ext>
            </a:extLst>
          </p:cNvPr>
          <p:cNvSpPr>
            <a:spLocks noGrp="1"/>
          </p:cNvSpPr>
          <p:nvPr>
            <p:ph type="body" idx="1"/>
          </p:nvPr>
        </p:nvSpPr>
        <p:spPr>
          <a:xfrm>
            <a:off x="277228" y="1112683"/>
            <a:ext cx="8112071" cy="3179279"/>
          </a:xfrm>
        </p:spPr>
        <p:txBody>
          <a:bodyPr/>
          <a:lstStyle/>
          <a:p>
            <a:pPr marL="228600" indent="0"/>
            <a:r>
              <a:rPr lang="en-US" sz="1800" i="1" dirty="0"/>
              <a:t>FAIR only speaks to the need to describe a process – </a:t>
            </a:r>
            <a:r>
              <a:rPr lang="en-US" sz="1800" i="1" dirty="0" err="1"/>
              <a:t>mechanised</a:t>
            </a:r>
            <a:r>
              <a:rPr lang="en-US" sz="1800" i="1" dirty="0"/>
              <a:t> or manual – for </a:t>
            </a:r>
            <a:r>
              <a:rPr lang="en-US" sz="1800" b="1" i="1" dirty="0"/>
              <a:t>accessing</a:t>
            </a:r>
            <a:r>
              <a:rPr lang="en-US" sz="1800" i="1" dirty="0"/>
              <a:t> discovered data; a requirement to openly and richly </a:t>
            </a:r>
            <a:r>
              <a:rPr lang="en-US" sz="1800" b="1" i="1" dirty="0"/>
              <a:t>describe the context </a:t>
            </a:r>
            <a:r>
              <a:rPr lang="en-US" sz="1800" i="1" dirty="0"/>
              <a:t>within which those data were generated, to </a:t>
            </a:r>
            <a:r>
              <a:rPr lang="en-US" sz="1800" b="1" i="1" dirty="0"/>
              <a:t>enable evaluation</a:t>
            </a:r>
            <a:r>
              <a:rPr lang="en-US" sz="1800" i="1" dirty="0"/>
              <a:t> of its utility; to explicitly define the </a:t>
            </a:r>
            <a:r>
              <a:rPr lang="en-US" sz="1800" b="1" i="1" dirty="0"/>
              <a:t>conditions under which they may be reused</a:t>
            </a:r>
            <a:r>
              <a:rPr lang="en-US" sz="1800" i="1" dirty="0"/>
              <a:t>; and to provide clear instructions on how they should be cited when reused. </a:t>
            </a:r>
          </a:p>
        </p:txBody>
      </p:sp>
      <p:sp>
        <p:nvSpPr>
          <p:cNvPr id="4" name="Slide Number Placeholder 3">
            <a:extLst>
              <a:ext uri="{FF2B5EF4-FFF2-40B4-BE49-F238E27FC236}">
                <a16:creationId xmlns:a16="http://schemas.microsoft.com/office/drawing/2014/main" id="{E5E0E84F-2192-4A08-B73E-01D3280E513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AT" smtClean="0"/>
              <a:t>3</a:t>
            </a:fld>
            <a:endParaRPr lang="de-AT"/>
          </a:p>
        </p:txBody>
      </p:sp>
      <p:sp>
        <p:nvSpPr>
          <p:cNvPr id="7" name="TextBox 6">
            <a:extLst>
              <a:ext uri="{FF2B5EF4-FFF2-40B4-BE49-F238E27FC236}">
                <a16:creationId xmlns:a16="http://schemas.microsoft.com/office/drawing/2014/main" id="{78E0192C-651F-4486-A9C8-2BF335904CAB}"/>
              </a:ext>
            </a:extLst>
          </p:cNvPr>
          <p:cNvSpPr txBox="1"/>
          <p:nvPr/>
        </p:nvSpPr>
        <p:spPr>
          <a:xfrm>
            <a:off x="1898263" y="2531976"/>
            <a:ext cx="6491036" cy="307777"/>
          </a:xfrm>
          <a:prstGeom prst="rect">
            <a:avLst/>
          </a:prstGeom>
          <a:noFill/>
        </p:spPr>
        <p:txBody>
          <a:bodyPr wrap="square">
            <a:spAutoFit/>
          </a:bodyPr>
          <a:lstStyle/>
          <a:p>
            <a:r>
              <a:rPr lang="en-US" dirty="0"/>
              <a:t>https://www.force11.org/datacitationprinciples</a:t>
            </a:r>
          </a:p>
        </p:txBody>
      </p:sp>
      <p:pic>
        <p:nvPicPr>
          <p:cNvPr id="9" name="Picture 8">
            <a:extLst>
              <a:ext uri="{FF2B5EF4-FFF2-40B4-BE49-F238E27FC236}">
                <a16:creationId xmlns:a16="http://schemas.microsoft.com/office/drawing/2014/main" id="{F6B6651D-47BE-4ACE-A029-DBFA9DA785AC}"/>
              </a:ext>
            </a:extLst>
          </p:cNvPr>
          <p:cNvPicPr>
            <a:picLocks noChangeAspect="1"/>
          </p:cNvPicPr>
          <p:nvPr/>
        </p:nvPicPr>
        <p:blipFill>
          <a:blip r:embed="rId3"/>
          <a:stretch>
            <a:fillRect/>
          </a:stretch>
        </p:blipFill>
        <p:spPr>
          <a:xfrm>
            <a:off x="314213" y="2898019"/>
            <a:ext cx="4499281" cy="1759986"/>
          </a:xfrm>
          <a:prstGeom prst="rect">
            <a:avLst/>
          </a:prstGeom>
        </p:spPr>
      </p:pic>
      <p:pic>
        <p:nvPicPr>
          <p:cNvPr id="11" name="Picture 10">
            <a:extLst>
              <a:ext uri="{FF2B5EF4-FFF2-40B4-BE49-F238E27FC236}">
                <a16:creationId xmlns:a16="http://schemas.microsoft.com/office/drawing/2014/main" id="{E1162BA8-8163-48C1-BC99-53A8F3C4B50B}"/>
              </a:ext>
            </a:extLst>
          </p:cNvPr>
          <p:cNvPicPr>
            <a:picLocks noChangeAspect="1"/>
          </p:cNvPicPr>
          <p:nvPr/>
        </p:nvPicPr>
        <p:blipFill rotWithShape="1">
          <a:blip r:embed="rId4"/>
          <a:srcRect t="16806" b="13194"/>
          <a:stretch/>
        </p:blipFill>
        <p:spPr>
          <a:xfrm>
            <a:off x="4850479" y="3032272"/>
            <a:ext cx="4362450" cy="1553640"/>
          </a:xfrm>
          <a:prstGeom prst="rect">
            <a:avLst/>
          </a:prstGeom>
        </p:spPr>
      </p:pic>
    </p:spTree>
    <p:extLst>
      <p:ext uri="{BB962C8B-B14F-4D97-AF65-F5344CB8AC3E}">
        <p14:creationId xmlns:p14="http://schemas.microsoft.com/office/powerpoint/2010/main" val="3038502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B6DC-1575-475A-A338-CA031FF04403}"/>
              </a:ext>
            </a:extLst>
          </p:cNvPr>
          <p:cNvSpPr>
            <a:spLocks noGrp="1"/>
          </p:cNvSpPr>
          <p:nvPr>
            <p:ph type="title"/>
          </p:nvPr>
        </p:nvSpPr>
        <p:spPr/>
        <p:txBody>
          <a:bodyPr/>
          <a:lstStyle/>
          <a:p>
            <a:r>
              <a:rPr lang="de-DE" b="1" dirty="0"/>
              <a:t>Research Data Management (RDM)</a:t>
            </a:r>
            <a:endParaRPr lang="en-US" b="1" dirty="0"/>
          </a:p>
        </p:txBody>
      </p:sp>
      <p:sp>
        <p:nvSpPr>
          <p:cNvPr id="4" name="Slide Number Placeholder 3">
            <a:extLst>
              <a:ext uri="{FF2B5EF4-FFF2-40B4-BE49-F238E27FC236}">
                <a16:creationId xmlns:a16="http://schemas.microsoft.com/office/drawing/2014/main" id="{E5E0E84F-2192-4A08-B73E-01D3280E513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AT" smtClean="0"/>
              <a:t>4</a:t>
            </a:fld>
            <a:endParaRPr lang="de-AT"/>
          </a:p>
        </p:txBody>
      </p:sp>
      <p:pic>
        <p:nvPicPr>
          <p:cNvPr id="5" name="Picture 4" descr="Reasearch Data Life Cycle">
            <a:extLst>
              <a:ext uri="{FF2B5EF4-FFF2-40B4-BE49-F238E27FC236}">
                <a16:creationId xmlns:a16="http://schemas.microsoft.com/office/drawing/2014/main" id="{B38514FB-0CDB-4E13-9604-8AA23D780E7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38" y="1158099"/>
            <a:ext cx="3685507" cy="3444456"/>
          </a:xfrm>
          <a:prstGeom prst="rect">
            <a:avLst/>
          </a:prstGeom>
          <a:noFill/>
          <a:ln>
            <a:noFill/>
          </a:ln>
        </p:spPr>
      </p:pic>
      <p:sp>
        <p:nvSpPr>
          <p:cNvPr id="12" name="TextBox 11">
            <a:extLst>
              <a:ext uri="{FF2B5EF4-FFF2-40B4-BE49-F238E27FC236}">
                <a16:creationId xmlns:a16="http://schemas.microsoft.com/office/drawing/2014/main" id="{8C784543-FE6C-4815-9EAD-FCDBB29D2599}"/>
              </a:ext>
            </a:extLst>
          </p:cNvPr>
          <p:cNvSpPr txBox="1"/>
          <p:nvPr/>
        </p:nvSpPr>
        <p:spPr>
          <a:xfrm>
            <a:off x="4429961" y="1490199"/>
            <a:ext cx="4192402" cy="2677656"/>
          </a:xfrm>
          <a:prstGeom prst="rect">
            <a:avLst/>
          </a:prstGeom>
          <a:noFill/>
        </p:spPr>
        <p:txBody>
          <a:bodyPr wrap="square">
            <a:spAutoFit/>
          </a:bodyPr>
          <a:lstStyle/>
          <a:p>
            <a:r>
              <a:rPr lang="en-US" dirty="0"/>
              <a:t>"Research data management concerns the organization of data, from its entry to the research cycle through to the dissemination and archiving of valuable results. It aims to ensure reliable verification of results, and permits new and innovative research built on existing information.“</a:t>
            </a:r>
          </a:p>
          <a:p>
            <a:endParaRPr lang="en-US" dirty="0"/>
          </a:p>
          <a:p>
            <a:endParaRPr lang="en-US" dirty="0"/>
          </a:p>
          <a:p>
            <a:r>
              <a:rPr lang="en-US" dirty="0"/>
              <a:t>(from, Whyte, A., </a:t>
            </a:r>
            <a:r>
              <a:rPr lang="en-US" dirty="0" err="1"/>
              <a:t>Tedds</a:t>
            </a:r>
            <a:r>
              <a:rPr lang="en-US" dirty="0"/>
              <a:t>, J. (2011). ‘Making the Case for Research Data Management’. DCC Briefing Papers. Edinburgh: Digital Curation Centre. </a:t>
            </a:r>
            <a:r>
              <a:rPr lang="en-US" dirty="0">
                <a:hlinkClick r:id="rId3" tooltip="Making the Case for Research Data Management"/>
              </a:rPr>
              <a:t>Available online</a:t>
            </a:r>
            <a:r>
              <a:rPr lang="en-US" dirty="0"/>
              <a:t>)</a:t>
            </a:r>
          </a:p>
        </p:txBody>
      </p:sp>
    </p:spTree>
    <p:extLst>
      <p:ext uri="{BB962C8B-B14F-4D97-AF65-F5344CB8AC3E}">
        <p14:creationId xmlns:p14="http://schemas.microsoft.com/office/powerpoint/2010/main" val="1542129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9644-EB3E-470E-9E9E-647CAB0FE806}"/>
              </a:ext>
            </a:extLst>
          </p:cNvPr>
          <p:cNvSpPr>
            <a:spLocks noGrp="1"/>
          </p:cNvSpPr>
          <p:nvPr>
            <p:ph type="title"/>
          </p:nvPr>
        </p:nvSpPr>
        <p:spPr/>
        <p:txBody>
          <a:bodyPr/>
          <a:lstStyle/>
          <a:p>
            <a:r>
              <a:rPr lang="en-US" b="1" dirty="0"/>
              <a:t>Regulations</a:t>
            </a:r>
          </a:p>
        </p:txBody>
      </p:sp>
      <p:pic>
        <p:nvPicPr>
          <p:cNvPr id="5" name="Picture 4">
            <a:extLst>
              <a:ext uri="{FF2B5EF4-FFF2-40B4-BE49-F238E27FC236}">
                <a16:creationId xmlns:a16="http://schemas.microsoft.com/office/drawing/2014/main" id="{AAC435ED-6A0B-42C4-92E9-CCB36E9B0810}"/>
              </a:ext>
            </a:extLst>
          </p:cNvPr>
          <p:cNvPicPr>
            <a:picLocks noChangeAspect="1"/>
          </p:cNvPicPr>
          <p:nvPr/>
        </p:nvPicPr>
        <p:blipFill>
          <a:blip r:embed="rId2"/>
          <a:stretch>
            <a:fillRect/>
          </a:stretch>
        </p:blipFill>
        <p:spPr>
          <a:xfrm>
            <a:off x="3897697" y="1037486"/>
            <a:ext cx="4969074" cy="2590262"/>
          </a:xfrm>
          <a:prstGeom prst="rect">
            <a:avLst/>
          </a:prstGeom>
        </p:spPr>
      </p:pic>
      <p:sp>
        <p:nvSpPr>
          <p:cNvPr id="4" name="Slide Number Placeholder 3">
            <a:extLst>
              <a:ext uri="{FF2B5EF4-FFF2-40B4-BE49-F238E27FC236}">
                <a16:creationId xmlns:a16="http://schemas.microsoft.com/office/drawing/2014/main" id="{EB195981-9C3C-4BAB-AFBB-81F84445A99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AT" smtClean="0"/>
              <a:t>5</a:t>
            </a:fld>
            <a:endParaRPr lang="de-AT"/>
          </a:p>
        </p:txBody>
      </p:sp>
      <p:sp>
        <p:nvSpPr>
          <p:cNvPr id="6" name="Text Placeholder 2">
            <a:extLst>
              <a:ext uri="{FF2B5EF4-FFF2-40B4-BE49-F238E27FC236}">
                <a16:creationId xmlns:a16="http://schemas.microsoft.com/office/drawing/2014/main" id="{7F09BCF8-85EE-4E72-BA0D-FA72CF534B77}"/>
              </a:ext>
            </a:extLst>
          </p:cNvPr>
          <p:cNvSpPr>
            <a:spLocks noGrp="1"/>
          </p:cNvSpPr>
          <p:nvPr>
            <p:ph type="body" idx="1"/>
          </p:nvPr>
        </p:nvSpPr>
        <p:spPr>
          <a:xfrm>
            <a:off x="215900" y="1642072"/>
            <a:ext cx="3885698" cy="3179279"/>
          </a:xfrm>
        </p:spPr>
        <p:txBody>
          <a:bodyPr/>
          <a:lstStyle/>
          <a:p>
            <a:pPr marL="514350" indent="-285750">
              <a:buFont typeface="Arial" panose="020B0604020202020204" pitchFamily="34" charset="0"/>
              <a:buChar char="•"/>
            </a:pPr>
            <a:r>
              <a:rPr lang="en-US" sz="1800" dirty="0"/>
              <a:t>Publishers</a:t>
            </a:r>
          </a:p>
          <a:p>
            <a:pPr marL="514350" indent="-285750">
              <a:buFont typeface="Arial" panose="020B0604020202020204" pitchFamily="34" charset="0"/>
              <a:buChar char="•"/>
            </a:pPr>
            <a:r>
              <a:rPr lang="en-US" sz="1800" dirty="0"/>
              <a:t>Funders</a:t>
            </a:r>
          </a:p>
          <a:p>
            <a:pPr marL="514350" indent="-285750">
              <a:buFont typeface="Arial" panose="020B0604020202020204" pitchFamily="34" charset="0"/>
              <a:buChar char="•"/>
            </a:pPr>
            <a:r>
              <a:rPr lang="en-US" sz="1800" dirty="0"/>
              <a:t>Institutional policies</a:t>
            </a:r>
          </a:p>
          <a:p>
            <a:pPr marL="5143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3801610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B6DC-1575-475A-A338-CA031FF04403}"/>
              </a:ext>
            </a:extLst>
          </p:cNvPr>
          <p:cNvSpPr>
            <a:spLocks noGrp="1"/>
          </p:cNvSpPr>
          <p:nvPr>
            <p:ph type="title"/>
          </p:nvPr>
        </p:nvSpPr>
        <p:spPr/>
        <p:txBody>
          <a:bodyPr/>
          <a:lstStyle/>
          <a:p>
            <a:r>
              <a:rPr lang="de-DE" b="1" dirty="0"/>
              <a:t>Data Stewardship – Profile and Models</a:t>
            </a:r>
            <a:br>
              <a:rPr lang="de-DE" b="1" dirty="0"/>
            </a:br>
            <a:endParaRPr lang="en-US" b="1" dirty="0"/>
          </a:p>
        </p:txBody>
      </p:sp>
      <p:sp>
        <p:nvSpPr>
          <p:cNvPr id="4" name="Slide Number Placeholder 3">
            <a:extLst>
              <a:ext uri="{FF2B5EF4-FFF2-40B4-BE49-F238E27FC236}">
                <a16:creationId xmlns:a16="http://schemas.microsoft.com/office/drawing/2014/main" id="{E5E0E84F-2192-4A08-B73E-01D3280E513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AT" smtClean="0"/>
              <a:t>6</a:t>
            </a:fld>
            <a:endParaRPr lang="de-AT"/>
          </a:p>
        </p:txBody>
      </p:sp>
      <p:pic>
        <p:nvPicPr>
          <p:cNvPr id="5" name="Picture 4" descr="The Research Data Lifecycle Flow Chart">
            <a:extLst>
              <a:ext uri="{FF2B5EF4-FFF2-40B4-BE49-F238E27FC236}">
                <a16:creationId xmlns:a16="http://schemas.microsoft.com/office/drawing/2014/main" id="{F97E77BE-E8F4-4E1D-8440-A24425D8AA7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905" y="1407693"/>
            <a:ext cx="3989771" cy="2805166"/>
          </a:xfrm>
          <a:prstGeom prst="rect">
            <a:avLst/>
          </a:prstGeom>
          <a:noFill/>
        </p:spPr>
      </p:pic>
      <p:pic>
        <p:nvPicPr>
          <p:cNvPr id="3" name="Inhaltsplatzhalter 3">
            <a:extLst>
              <a:ext uri="{FF2B5EF4-FFF2-40B4-BE49-F238E27FC236}">
                <a16:creationId xmlns:a16="http://schemas.microsoft.com/office/drawing/2014/main" id="{51D4245D-407B-4196-A8A6-6A4B4442A83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149696" y="1636180"/>
            <a:ext cx="3537283" cy="2576679"/>
          </a:xfrm>
          <a:prstGeom prst="rect">
            <a:avLst/>
          </a:prstGeom>
        </p:spPr>
      </p:pic>
    </p:spTree>
    <p:extLst>
      <p:ext uri="{BB962C8B-B14F-4D97-AF65-F5344CB8AC3E}">
        <p14:creationId xmlns:p14="http://schemas.microsoft.com/office/powerpoint/2010/main" val="147632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B6DC-1575-475A-A338-CA031FF04403}"/>
              </a:ext>
            </a:extLst>
          </p:cNvPr>
          <p:cNvSpPr>
            <a:spLocks noGrp="1"/>
          </p:cNvSpPr>
          <p:nvPr>
            <p:ph type="title"/>
          </p:nvPr>
        </p:nvSpPr>
        <p:spPr/>
        <p:txBody>
          <a:bodyPr/>
          <a:lstStyle/>
          <a:p>
            <a:pPr marL="0" marR="0">
              <a:lnSpc>
                <a:spcPct val="107000"/>
              </a:lnSpc>
              <a:spcBef>
                <a:spcPts val="0"/>
              </a:spcBef>
              <a:spcAft>
                <a:spcPts val="800"/>
              </a:spcAft>
            </a:pPr>
            <a:r>
              <a:rPr lang="de-DE" b="1" dirty="0" err="1"/>
              <a:t>Developments</a:t>
            </a:r>
            <a:r>
              <a:rPr lang="de-DE" b="1" dirty="0"/>
              <a:t> in </a:t>
            </a:r>
            <a:r>
              <a:rPr lang="de-DE" b="1" dirty="0" err="1"/>
              <a:t>the</a:t>
            </a:r>
            <a:r>
              <a:rPr lang="de-DE" b="1" dirty="0"/>
              <a:t> Natural Sciences</a:t>
            </a:r>
            <a:endParaRPr lang="en-US" b="1" dirty="0"/>
          </a:p>
        </p:txBody>
      </p:sp>
      <p:sp>
        <p:nvSpPr>
          <p:cNvPr id="3" name="Text Placeholder 2">
            <a:extLst>
              <a:ext uri="{FF2B5EF4-FFF2-40B4-BE49-F238E27FC236}">
                <a16:creationId xmlns:a16="http://schemas.microsoft.com/office/drawing/2014/main" id="{E7D62B02-B531-4C86-9B65-E8C02379472D}"/>
              </a:ext>
            </a:extLst>
          </p:cNvPr>
          <p:cNvSpPr>
            <a:spLocks noGrp="1"/>
          </p:cNvSpPr>
          <p:nvPr>
            <p:ph type="body" idx="1"/>
          </p:nvPr>
        </p:nvSpPr>
        <p:spPr>
          <a:xfrm>
            <a:off x="622355" y="1582888"/>
            <a:ext cx="3949645" cy="3179279"/>
          </a:xfrm>
        </p:spPr>
        <p:txBody>
          <a:bodyPr/>
          <a:lstStyle/>
          <a:p>
            <a:pPr marL="571500" indent="-342900">
              <a:buFont typeface="Arial" panose="020B0604020202020204" pitchFamily="34" charset="0"/>
              <a:buChar char="•"/>
            </a:pPr>
            <a:r>
              <a:rPr lang="en-US" dirty="0"/>
              <a:t>High-throughput methods</a:t>
            </a:r>
          </a:p>
          <a:p>
            <a:pPr marL="571500" indent="-342900">
              <a:buFont typeface="Arial" panose="020B0604020202020204" pitchFamily="34" charset="0"/>
              <a:buChar char="•"/>
            </a:pPr>
            <a:r>
              <a:rPr lang="en-US" dirty="0"/>
              <a:t>Big Data &amp; new analysis tools</a:t>
            </a:r>
          </a:p>
          <a:p>
            <a:pPr marL="571500" indent="-342900">
              <a:buFont typeface="Arial" panose="020B0604020202020204" pitchFamily="34" charset="0"/>
              <a:buChar char="•"/>
            </a:pPr>
            <a:r>
              <a:rPr lang="en-US" dirty="0"/>
              <a:t>Reproducibility</a:t>
            </a:r>
          </a:p>
          <a:p>
            <a:pPr marL="571500" indent="-342900">
              <a:buFont typeface="Arial" panose="020B0604020202020204" pitchFamily="34" charset="0"/>
              <a:buChar char="•"/>
            </a:pPr>
            <a:endParaRPr lang="en-US" dirty="0"/>
          </a:p>
          <a:p>
            <a:pPr marL="228600" indent="0"/>
            <a:r>
              <a:rPr lang="de-DE" sz="1800" dirty="0">
                <a:effectLst/>
                <a:latin typeface="Calibri" panose="020F0502020204030204" pitchFamily="34" charset="0"/>
                <a:ea typeface="Calibri" panose="020F0502020204030204" pitchFamily="34" charset="0"/>
                <a:cs typeface="Arial" panose="020B0604020202020204" pitchFamily="34" charset="0"/>
              </a:rPr>
              <a:t>The </a:t>
            </a:r>
            <a:r>
              <a:rPr lang="de-DE" sz="1800" dirty="0" err="1">
                <a:effectLst/>
                <a:latin typeface="Calibri" panose="020F0502020204030204" pitchFamily="34" charset="0"/>
                <a:ea typeface="Calibri" panose="020F0502020204030204" pitchFamily="34" charset="0"/>
                <a:cs typeface="Arial" panose="020B0604020202020204" pitchFamily="34" charset="0"/>
              </a:rPr>
              <a:t>challenge</a:t>
            </a:r>
            <a:r>
              <a:rPr lang="de-DE" sz="1800" dirty="0">
                <a:effectLst/>
                <a:latin typeface="Calibri" panose="020F0502020204030204" pitchFamily="34" charset="0"/>
                <a:ea typeface="Calibri" panose="020F0502020204030204" pitchFamily="34" charset="0"/>
                <a:cs typeface="Arial" panose="020B0604020202020204" pitchFamily="34" charset="0"/>
              </a:rPr>
              <a:t> </a:t>
            </a:r>
            <a:r>
              <a:rPr lang="de-DE" sz="1800" dirty="0" err="1">
                <a:effectLst/>
                <a:latin typeface="Calibri" panose="020F0502020204030204" pitchFamily="34" charset="0"/>
                <a:ea typeface="Calibri" panose="020F0502020204030204" pitchFamily="34" charset="0"/>
                <a:cs typeface="Arial" panose="020B0604020202020204" pitchFamily="34" charset="0"/>
              </a:rPr>
              <a:t>is</a:t>
            </a:r>
            <a:r>
              <a:rPr lang="de-DE" sz="1800" dirty="0">
                <a:effectLst/>
                <a:latin typeface="Calibri" panose="020F0502020204030204" pitchFamily="34" charset="0"/>
                <a:ea typeface="Calibri" panose="020F0502020204030204" pitchFamily="34" charset="0"/>
                <a:cs typeface="Arial" panose="020B0604020202020204" pitchFamily="34" charset="0"/>
              </a:rPr>
              <a:t> to </a:t>
            </a:r>
            <a:r>
              <a:rPr lang="de-DE" sz="1800" dirty="0" err="1">
                <a:effectLst/>
                <a:latin typeface="Calibri" panose="020F0502020204030204" pitchFamily="34" charset="0"/>
                <a:ea typeface="Calibri" panose="020F0502020204030204" pitchFamily="34" charset="0"/>
                <a:cs typeface="Arial" panose="020B0604020202020204" pitchFamily="34" charset="0"/>
              </a:rPr>
              <a:t>make</a:t>
            </a:r>
            <a:r>
              <a:rPr lang="de-DE" sz="1800" dirty="0">
                <a:effectLst/>
                <a:latin typeface="Calibri" panose="020F0502020204030204" pitchFamily="34" charset="0"/>
                <a:ea typeface="Calibri" panose="020F0502020204030204" pitchFamily="34" charset="0"/>
                <a:cs typeface="Arial" panose="020B0604020202020204" pitchFamily="34" charset="0"/>
              </a:rPr>
              <a:t> data </a:t>
            </a:r>
            <a:r>
              <a:rPr lang="de-DE" sz="1800" dirty="0" err="1">
                <a:effectLst/>
                <a:latin typeface="Calibri" panose="020F0502020204030204" pitchFamily="34" charset="0"/>
                <a:ea typeface="Calibri" panose="020F0502020204030204" pitchFamily="34" charset="0"/>
                <a:cs typeface="Arial" panose="020B0604020202020204" pitchFamily="34" charset="0"/>
              </a:rPr>
              <a:t>for</a:t>
            </a:r>
            <a:r>
              <a:rPr lang="de-DE" sz="1800" dirty="0">
                <a:effectLst/>
                <a:latin typeface="Calibri" panose="020F0502020204030204" pitchFamily="34" charset="0"/>
                <a:ea typeface="Calibri" panose="020F0502020204030204" pitchFamily="34" charset="0"/>
                <a:cs typeface="Arial" panose="020B0604020202020204" pitchFamily="34" charset="0"/>
              </a:rPr>
              <a:t> different </a:t>
            </a:r>
            <a:r>
              <a:rPr lang="de-DE" sz="1800" dirty="0" err="1">
                <a:effectLst/>
                <a:latin typeface="Calibri" panose="020F0502020204030204" pitchFamily="34" charset="0"/>
                <a:ea typeface="Calibri" panose="020F0502020204030204" pitchFamily="34" charset="0"/>
                <a:cs typeface="Arial" panose="020B0604020202020204" pitchFamily="34" charset="0"/>
              </a:rPr>
              <a:t>stakeholders</a:t>
            </a:r>
            <a:r>
              <a:rPr lang="de-DE" sz="1800" dirty="0">
                <a:effectLst/>
                <a:latin typeface="Calibri" panose="020F0502020204030204" pitchFamily="34" charset="0"/>
                <a:ea typeface="Calibri" panose="020F0502020204030204" pitchFamily="34" charset="0"/>
                <a:cs typeface="Arial" panose="020B0604020202020204" pitchFamily="34" charset="0"/>
              </a:rPr>
              <a:t> </a:t>
            </a:r>
            <a:r>
              <a:rPr lang="de-DE" sz="1800" dirty="0" err="1">
                <a:latin typeface="Calibri" panose="020F0502020204030204" pitchFamily="34" charset="0"/>
                <a:ea typeface="Calibri" panose="020F0502020204030204" pitchFamily="34" charset="0"/>
                <a:cs typeface="Arial" panose="020B0604020202020204" pitchFamily="34" charset="0"/>
              </a:rPr>
              <a:t>findable</a:t>
            </a:r>
            <a:r>
              <a:rPr lang="de-DE" sz="1800" dirty="0">
                <a:latin typeface="Calibri" panose="020F0502020204030204" pitchFamily="34" charset="0"/>
                <a:ea typeface="Calibri" panose="020F0502020204030204" pitchFamily="34" charset="0"/>
                <a:cs typeface="Arial" panose="020B0604020202020204" pitchFamily="34" charset="0"/>
              </a:rPr>
              <a:t>, </a:t>
            </a:r>
            <a:r>
              <a:rPr lang="de-DE" sz="1800" dirty="0" err="1">
                <a:latin typeface="Calibri" panose="020F0502020204030204" pitchFamily="34" charset="0"/>
                <a:ea typeface="Calibri" panose="020F0502020204030204" pitchFamily="34" charset="0"/>
                <a:cs typeface="Arial" panose="020B0604020202020204" pitchFamily="34" charset="0"/>
              </a:rPr>
              <a:t>accessible</a:t>
            </a:r>
            <a:r>
              <a:rPr lang="de-DE" sz="1800" dirty="0">
                <a:latin typeface="Calibri" panose="020F0502020204030204" pitchFamily="34" charset="0"/>
                <a:ea typeface="Calibri" panose="020F0502020204030204" pitchFamily="34" charset="0"/>
                <a:cs typeface="Arial" panose="020B0604020202020204" pitchFamily="34" charset="0"/>
              </a:rPr>
              <a:t>, interoperable and </a:t>
            </a:r>
            <a:r>
              <a:rPr lang="de-DE" sz="1800" dirty="0" err="1">
                <a:latin typeface="Calibri" panose="020F0502020204030204" pitchFamily="34" charset="0"/>
                <a:ea typeface="Calibri" panose="020F0502020204030204" pitchFamily="34" charset="0"/>
                <a:cs typeface="Arial" panose="020B0604020202020204" pitchFamily="34" charset="0"/>
              </a:rPr>
              <a:t>re-usable</a:t>
            </a:r>
            <a:r>
              <a:rPr lang="de-DE" sz="1800" dirty="0">
                <a:latin typeface="Calibri" panose="020F0502020204030204" pitchFamily="34" charset="0"/>
                <a:ea typeface="Calibri" panose="020F0502020204030204" pitchFamily="34" charset="0"/>
                <a:cs typeface="Arial" panose="020B0604020202020204" pitchFamily="34" charset="0"/>
              </a:rPr>
              <a:t>. </a:t>
            </a:r>
            <a:endParaRPr lang="en-US" dirty="0"/>
          </a:p>
        </p:txBody>
      </p:sp>
      <p:sp>
        <p:nvSpPr>
          <p:cNvPr id="4" name="Slide Number Placeholder 3">
            <a:extLst>
              <a:ext uri="{FF2B5EF4-FFF2-40B4-BE49-F238E27FC236}">
                <a16:creationId xmlns:a16="http://schemas.microsoft.com/office/drawing/2014/main" id="{E5E0E84F-2192-4A08-B73E-01D3280E513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AT" smtClean="0"/>
              <a:t>7</a:t>
            </a:fld>
            <a:endParaRPr lang="de-AT"/>
          </a:p>
        </p:txBody>
      </p:sp>
      <p:pic>
        <p:nvPicPr>
          <p:cNvPr id="6" name="Picture 5">
            <a:extLst>
              <a:ext uri="{FF2B5EF4-FFF2-40B4-BE49-F238E27FC236}">
                <a16:creationId xmlns:a16="http://schemas.microsoft.com/office/drawing/2014/main" id="{E7AE12D2-81D1-4F23-831E-846094AEAE6B}"/>
              </a:ext>
            </a:extLst>
          </p:cNvPr>
          <p:cNvPicPr>
            <a:picLocks noChangeAspect="1"/>
          </p:cNvPicPr>
          <p:nvPr/>
        </p:nvPicPr>
        <p:blipFill>
          <a:blip r:embed="rId2"/>
          <a:stretch>
            <a:fillRect/>
          </a:stretch>
        </p:blipFill>
        <p:spPr>
          <a:xfrm>
            <a:off x="5187297" y="1771131"/>
            <a:ext cx="3505543" cy="1882171"/>
          </a:xfrm>
          <a:prstGeom prst="rect">
            <a:avLst/>
          </a:prstGeom>
        </p:spPr>
      </p:pic>
    </p:spTree>
    <p:extLst>
      <p:ext uri="{BB962C8B-B14F-4D97-AF65-F5344CB8AC3E}">
        <p14:creationId xmlns:p14="http://schemas.microsoft.com/office/powerpoint/2010/main" val="4216090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3076-B4EC-4734-91C6-D377D77CFE09}"/>
              </a:ext>
            </a:extLst>
          </p:cNvPr>
          <p:cNvSpPr>
            <a:spLocks noGrp="1"/>
          </p:cNvSpPr>
          <p:nvPr>
            <p:ph type="title"/>
          </p:nvPr>
        </p:nvSpPr>
        <p:spPr/>
        <p:txBody>
          <a:bodyPr/>
          <a:lstStyle/>
          <a:p>
            <a:r>
              <a:rPr lang="en-US" b="1" dirty="0"/>
              <a:t>Movement to digital tools – Electronic </a:t>
            </a:r>
            <a:r>
              <a:rPr lang="en-US" b="1" dirty="0" err="1"/>
              <a:t>Labnotebooks</a:t>
            </a:r>
            <a:endParaRPr lang="en-US" b="1" dirty="0"/>
          </a:p>
        </p:txBody>
      </p:sp>
      <p:pic>
        <p:nvPicPr>
          <p:cNvPr id="7" name="Picture 6">
            <a:extLst>
              <a:ext uri="{FF2B5EF4-FFF2-40B4-BE49-F238E27FC236}">
                <a16:creationId xmlns:a16="http://schemas.microsoft.com/office/drawing/2014/main" id="{79ED8BD3-529C-4244-B3B9-1F17DEB70B5D}"/>
              </a:ext>
            </a:extLst>
          </p:cNvPr>
          <p:cNvPicPr>
            <a:picLocks noChangeAspect="1"/>
          </p:cNvPicPr>
          <p:nvPr/>
        </p:nvPicPr>
        <p:blipFill>
          <a:blip r:embed="rId2"/>
          <a:stretch>
            <a:fillRect/>
          </a:stretch>
        </p:blipFill>
        <p:spPr>
          <a:xfrm>
            <a:off x="6434871" y="1354912"/>
            <a:ext cx="2305752" cy="1050113"/>
          </a:xfrm>
          <a:prstGeom prst="rect">
            <a:avLst/>
          </a:prstGeom>
        </p:spPr>
      </p:pic>
      <p:sp>
        <p:nvSpPr>
          <p:cNvPr id="4" name="Slide Number Placeholder 3">
            <a:extLst>
              <a:ext uri="{FF2B5EF4-FFF2-40B4-BE49-F238E27FC236}">
                <a16:creationId xmlns:a16="http://schemas.microsoft.com/office/drawing/2014/main" id="{3537F11C-9E38-4987-9ED1-02A1B04483F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AT" smtClean="0"/>
              <a:t>8</a:t>
            </a:fld>
            <a:endParaRPr lang="de-AT"/>
          </a:p>
        </p:txBody>
      </p:sp>
      <p:pic>
        <p:nvPicPr>
          <p:cNvPr id="5" name="Picture 4">
            <a:extLst>
              <a:ext uri="{FF2B5EF4-FFF2-40B4-BE49-F238E27FC236}">
                <a16:creationId xmlns:a16="http://schemas.microsoft.com/office/drawing/2014/main" id="{389B83B8-E34D-40C0-BA72-6C0AB8C25BAC}"/>
              </a:ext>
            </a:extLst>
          </p:cNvPr>
          <p:cNvPicPr>
            <a:picLocks noChangeAspect="1"/>
          </p:cNvPicPr>
          <p:nvPr/>
        </p:nvPicPr>
        <p:blipFill>
          <a:blip r:embed="rId3"/>
          <a:stretch>
            <a:fillRect/>
          </a:stretch>
        </p:blipFill>
        <p:spPr>
          <a:xfrm>
            <a:off x="457200" y="2065769"/>
            <a:ext cx="3228151" cy="1830823"/>
          </a:xfrm>
          <a:prstGeom prst="rect">
            <a:avLst/>
          </a:prstGeom>
        </p:spPr>
      </p:pic>
      <p:sp>
        <p:nvSpPr>
          <p:cNvPr id="6" name="Arrow: Right 5">
            <a:extLst>
              <a:ext uri="{FF2B5EF4-FFF2-40B4-BE49-F238E27FC236}">
                <a16:creationId xmlns:a16="http://schemas.microsoft.com/office/drawing/2014/main" id="{802C758B-E0A1-4C60-A536-76EADF58CADA}"/>
              </a:ext>
            </a:extLst>
          </p:cNvPr>
          <p:cNvSpPr/>
          <p:nvPr/>
        </p:nvSpPr>
        <p:spPr>
          <a:xfrm>
            <a:off x="4139814" y="2710471"/>
            <a:ext cx="565484" cy="5414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331B7B-7778-4530-B217-B341CE088B7E}"/>
              </a:ext>
            </a:extLst>
          </p:cNvPr>
          <p:cNvSpPr txBox="1"/>
          <p:nvPr/>
        </p:nvSpPr>
        <p:spPr>
          <a:xfrm>
            <a:off x="4872424" y="2065769"/>
            <a:ext cx="3677646" cy="2031325"/>
          </a:xfrm>
          <a:prstGeom prst="rect">
            <a:avLst/>
          </a:prstGeom>
          <a:noFill/>
        </p:spPr>
        <p:txBody>
          <a:bodyPr wrap="square" rtlCol="0">
            <a:spAutoFit/>
          </a:bodyPr>
          <a:lstStyle/>
          <a:p>
            <a:r>
              <a:rPr lang="en-US" b="1" dirty="0"/>
              <a:t>ELNs</a:t>
            </a:r>
            <a:endParaRPr lang="en-US" dirty="0"/>
          </a:p>
          <a:p>
            <a:pPr marL="285750" indent="-285750">
              <a:buFont typeface="Arial" panose="020B0604020202020204" pitchFamily="34" charset="0"/>
              <a:buChar char="•"/>
            </a:pPr>
            <a:r>
              <a:rPr lang="en-US" dirty="0"/>
              <a:t>Timestamp</a:t>
            </a:r>
          </a:p>
          <a:p>
            <a:pPr marL="285750" indent="-285750">
              <a:buFont typeface="Arial" panose="020B0604020202020204" pitchFamily="34" charset="0"/>
              <a:buChar char="•"/>
            </a:pPr>
            <a:r>
              <a:rPr lang="en-US" dirty="0"/>
              <a:t>Collaboration (teams)</a:t>
            </a:r>
          </a:p>
          <a:p>
            <a:pPr marL="285750" indent="-285750">
              <a:buFont typeface="Arial" panose="020B0604020202020204" pitchFamily="34" charset="0"/>
              <a:buChar char="•"/>
            </a:pPr>
            <a:r>
              <a:rPr lang="en-US" dirty="0"/>
              <a:t>Templates</a:t>
            </a:r>
          </a:p>
          <a:p>
            <a:pPr marL="285750" indent="-285750">
              <a:buFont typeface="Arial" panose="020B0604020202020204" pitchFamily="34" charset="0"/>
              <a:buChar char="•"/>
            </a:pPr>
            <a:r>
              <a:rPr lang="en-US" dirty="0"/>
              <a:t>Backups</a:t>
            </a:r>
          </a:p>
          <a:p>
            <a:pPr marL="285750" indent="-285750">
              <a:buFont typeface="Arial" panose="020B0604020202020204" pitchFamily="34" charset="0"/>
              <a:buChar char="•"/>
            </a:pPr>
            <a:r>
              <a:rPr lang="en-US" dirty="0"/>
              <a:t>Searchable</a:t>
            </a:r>
          </a:p>
          <a:p>
            <a:endParaRPr lang="en-US" dirty="0"/>
          </a:p>
          <a:p>
            <a:r>
              <a:rPr lang="en-US" dirty="0"/>
              <a:t>KFU: </a:t>
            </a:r>
            <a:r>
              <a:rPr lang="en-US" dirty="0" err="1"/>
              <a:t>Profilbildender</a:t>
            </a:r>
            <a:r>
              <a:rPr lang="en-US" dirty="0"/>
              <a:t> </a:t>
            </a:r>
            <a:r>
              <a:rPr lang="en-US" dirty="0" err="1"/>
              <a:t>Bereich</a:t>
            </a:r>
            <a:r>
              <a:rPr lang="en-US" dirty="0"/>
              <a:t> </a:t>
            </a:r>
            <a:r>
              <a:rPr lang="en-US" dirty="0" err="1"/>
              <a:t>BioHealth</a:t>
            </a:r>
            <a:endParaRPr lang="en-US" dirty="0"/>
          </a:p>
          <a:p>
            <a:endParaRPr lang="en-US" dirty="0"/>
          </a:p>
        </p:txBody>
      </p:sp>
      <p:pic>
        <p:nvPicPr>
          <p:cNvPr id="1026" name="Picture 2">
            <a:extLst>
              <a:ext uri="{FF2B5EF4-FFF2-40B4-BE49-F238E27FC236}">
                <a16:creationId xmlns:a16="http://schemas.microsoft.com/office/drawing/2014/main" id="{09C1EE7B-E05F-4750-9E1F-2AA6EFF35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8837" y="3995181"/>
            <a:ext cx="1701693" cy="515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11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B6DC-1575-475A-A338-CA031FF04403}"/>
              </a:ext>
            </a:extLst>
          </p:cNvPr>
          <p:cNvSpPr>
            <a:spLocks noGrp="1"/>
          </p:cNvSpPr>
          <p:nvPr>
            <p:ph type="title"/>
          </p:nvPr>
        </p:nvSpPr>
        <p:spPr/>
        <p:txBody>
          <a:bodyPr/>
          <a:lstStyle/>
          <a:p>
            <a:pPr marL="0" marR="0">
              <a:lnSpc>
                <a:spcPct val="107000"/>
              </a:lnSpc>
              <a:spcBef>
                <a:spcPts val="0"/>
              </a:spcBef>
              <a:spcAft>
                <a:spcPts val="800"/>
              </a:spcAft>
            </a:pPr>
            <a:r>
              <a:rPr lang="de-DE" b="1" dirty="0" err="1"/>
              <a:t>Repositories</a:t>
            </a:r>
            <a:endParaRPr lang="en-US" b="1" dirty="0"/>
          </a:p>
        </p:txBody>
      </p:sp>
      <p:sp>
        <p:nvSpPr>
          <p:cNvPr id="3" name="Text Placeholder 2">
            <a:extLst>
              <a:ext uri="{FF2B5EF4-FFF2-40B4-BE49-F238E27FC236}">
                <a16:creationId xmlns:a16="http://schemas.microsoft.com/office/drawing/2014/main" id="{E7D62B02-B531-4C86-9B65-E8C02379472D}"/>
              </a:ext>
            </a:extLst>
          </p:cNvPr>
          <p:cNvSpPr>
            <a:spLocks noGrp="1"/>
          </p:cNvSpPr>
          <p:nvPr>
            <p:ph type="body" idx="1"/>
          </p:nvPr>
        </p:nvSpPr>
        <p:spPr>
          <a:xfrm>
            <a:off x="431800" y="1319241"/>
            <a:ext cx="8303125" cy="3179279"/>
          </a:xfrm>
        </p:spPr>
        <p:txBody>
          <a:bodyPr/>
          <a:lstStyle/>
          <a:p>
            <a:pPr marL="0" marR="0" lvl="0" indent="0">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Arial" panose="020B0604020202020204" pitchFamily="34" charset="0"/>
              </a:rPr>
              <a:t>Long-term archival of ‘data’ (datasets, presentations, posters, materials, code,…)</a:t>
            </a:r>
          </a:p>
          <a:p>
            <a:pPr marL="0" marR="0" lvl="0" indent="0">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Arial" panose="020B0604020202020204" pitchFamily="34" charset="0"/>
              </a:rPr>
              <a:t>Stable identifier (DOI)</a:t>
            </a:r>
          </a:p>
          <a:p>
            <a:pPr marL="228600" indent="0"/>
            <a:endParaRPr lang="en-US" sz="1800" b="1" dirty="0">
              <a:latin typeface="Calibri" panose="020F0502020204030204" pitchFamily="34" charset="0"/>
              <a:ea typeface="Calibri" panose="020F0502020204030204" pitchFamily="34" charset="0"/>
              <a:cs typeface="Arial" panose="020B0604020202020204" pitchFamily="34" charset="0"/>
            </a:endParaRPr>
          </a:p>
          <a:p>
            <a:pPr marL="514350" indent="-285750">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Arial" panose="020B0604020202020204" pitchFamily="34" charset="0"/>
              </a:rPr>
              <a:t>Open Science Framework </a:t>
            </a:r>
            <a:r>
              <a:rPr lang="en-US" sz="1800" dirty="0">
                <a:latin typeface="Calibri" panose="020F0502020204030204" pitchFamily="34" charset="0"/>
                <a:ea typeface="Calibri" panose="020F0502020204030204" pitchFamily="34" charset="0"/>
                <a:cs typeface="Arial" panose="020B0604020202020204" pitchFamily="34" charset="0"/>
              </a:rPr>
              <a:t>(</a:t>
            </a:r>
            <a:r>
              <a:rPr lang="en-US" sz="1600" dirty="0">
                <a:hlinkClick r:id="rId2"/>
              </a:rPr>
              <a:t>https://osf.io/</a:t>
            </a:r>
            <a:r>
              <a:rPr lang="en-US" sz="1800" dirty="0">
                <a:latin typeface="Calibri" panose="020F0502020204030204" pitchFamily="34" charset="0"/>
                <a:ea typeface="Calibri" panose="020F0502020204030204" pitchFamily="34" charset="0"/>
                <a:cs typeface="Arial" panose="020B0604020202020204" pitchFamily="34" charset="0"/>
              </a:rPr>
              <a:t>)</a:t>
            </a:r>
          </a:p>
          <a:p>
            <a:pPr marL="514350" indent="-285750">
              <a:buFont typeface="Arial" panose="020B0604020202020204" pitchFamily="34" charset="0"/>
              <a:buChar char="•"/>
            </a:pPr>
            <a:r>
              <a:rPr lang="en-US" sz="1800" b="1" dirty="0" err="1">
                <a:effectLst/>
                <a:latin typeface="Calibri" panose="020F0502020204030204" pitchFamily="34" charset="0"/>
                <a:ea typeface="Calibri" panose="020F0502020204030204" pitchFamily="34" charset="0"/>
                <a:cs typeface="Arial" panose="020B0604020202020204" pitchFamily="34" charset="0"/>
              </a:rPr>
              <a:t>Zenodo</a:t>
            </a:r>
            <a:r>
              <a:rPr lang="en-US" sz="1800" b="1"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hlinkClick r:id="rId3"/>
              </a:rPr>
              <a:t>https://zenodo.org/</a:t>
            </a:r>
            <a:r>
              <a:rPr lang="en-US" sz="1800" dirty="0">
                <a:effectLst/>
                <a:latin typeface="Calibri" panose="020F0502020204030204" pitchFamily="34" charset="0"/>
                <a:ea typeface="Calibri" panose="020F0502020204030204" pitchFamily="34" charset="0"/>
                <a:cs typeface="Arial" panose="020B0604020202020204" pitchFamily="34"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a:p>
            <a:pPr marL="514350" indent="-285750">
              <a:buFont typeface="Arial" panose="020B0604020202020204" pitchFamily="34" charset="0"/>
              <a:buChar char="•"/>
            </a:pPr>
            <a:r>
              <a:rPr lang="en-US" sz="1800" b="1" dirty="0" err="1">
                <a:effectLst/>
                <a:latin typeface="Calibri" panose="020F0502020204030204" pitchFamily="34" charset="0"/>
                <a:ea typeface="Calibri" panose="020F0502020204030204" pitchFamily="34" charset="0"/>
                <a:cs typeface="Arial" panose="020B0604020202020204" pitchFamily="34" charset="0"/>
              </a:rPr>
              <a:t>PsychData</a:t>
            </a:r>
            <a:r>
              <a:rPr lang="en-US" sz="1800" b="1"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600" dirty="0">
                <a:hlinkClick r:id="rId4"/>
              </a:rPr>
              <a:t>https://www.psychdata.de/</a:t>
            </a:r>
            <a:r>
              <a:rPr lang="en-US" sz="1800" dirty="0">
                <a:latin typeface="Calibri" panose="020F0502020204030204" pitchFamily="34" charset="0"/>
                <a:ea typeface="Calibri" panose="020F0502020204030204" pitchFamily="34" charset="0"/>
                <a:cs typeface="Arial" panose="020B0604020202020204" pitchFamily="34" charset="0"/>
              </a:rPr>
              <a:t>)</a:t>
            </a:r>
          </a:p>
          <a:p>
            <a:pPr marL="514350" indent="-285750">
              <a:buFont typeface="Arial" panose="020B0604020202020204" pitchFamily="34" charset="0"/>
              <a:buChar char="•"/>
            </a:pPr>
            <a:r>
              <a:rPr lang="en-US" sz="1800" b="1" dirty="0" err="1">
                <a:latin typeface="Calibri" panose="020F0502020204030204" pitchFamily="34" charset="0"/>
                <a:ea typeface="Calibri" panose="020F0502020204030204" pitchFamily="34" charset="0"/>
                <a:cs typeface="Arial" panose="020B0604020202020204" pitchFamily="34" charset="0"/>
              </a:rPr>
              <a:t>OpenNeuro</a:t>
            </a:r>
            <a:r>
              <a:rPr lang="en-US" sz="1800" b="1" dirty="0">
                <a:latin typeface="Calibri" panose="020F0502020204030204" pitchFamily="34" charset="0"/>
                <a:ea typeface="Calibri" panose="020F0502020204030204" pitchFamily="34" charset="0"/>
                <a:cs typeface="Arial" panose="020B0604020202020204" pitchFamily="34" charset="0"/>
              </a:rPr>
              <a:t> </a:t>
            </a:r>
            <a:r>
              <a:rPr lang="en-US" sz="1800" dirty="0">
                <a:latin typeface="Calibri" panose="020F0502020204030204" pitchFamily="34" charset="0"/>
                <a:ea typeface="Calibri" panose="020F0502020204030204" pitchFamily="34" charset="0"/>
                <a:cs typeface="Arial" panose="020B0604020202020204" pitchFamily="34" charset="0"/>
              </a:rPr>
              <a:t>(</a:t>
            </a:r>
            <a:r>
              <a:rPr lang="en-US" sz="1600" dirty="0">
                <a:hlinkClick r:id="rId5"/>
              </a:rPr>
              <a:t>https://openneuro.org/</a:t>
            </a:r>
            <a:r>
              <a:rPr lang="en-US" sz="1800" dirty="0">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18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pPr>
            <a:r>
              <a:rPr lang="en-US" sz="1800" b="1" dirty="0">
                <a:latin typeface="Calibri" panose="020F0502020204030204" pitchFamily="34" charset="0"/>
                <a:ea typeface="Calibri" panose="020F0502020204030204" pitchFamily="34" charset="0"/>
                <a:cs typeface="Arial" panose="020B0604020202020204" pitchFamily="34" charset="0"/>
              </a:rPr>
              <a:t>Looking for a repo? Try </a:t>
            </a:r>
            <a:r>
              <a:rPr lang="en-US" sz="1800" b="1" dirty="0">
                <a:latin typeface="Calibri" panose="020F0502020204030204" pitchFamily="34" charset="0"/>
                <a:ea typeface="Calibri" panose="020F0502020204030204" pitchFamily="34" charset="0"/>
                <a:cs typeface="Arial" panose="020B0604020202020204" pitchFamily="34" charset="0"/>
                <a:hlinkClick r:id="rId6"/>
              </a:rPr>
              <a:t>https://www.re3data.org/</a:t>
            </a:r>
            <a:r>
              <a:rPr lang="en-US" sz="1800" b="1" dirty="0">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5E0E84F-2192-4A08-B73E-01D3280E513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de-AT" smtClean="0"/>
              <a:t>9</a:t>
            </a:fld>
            <a:endParaRPr lang="de-AT"/>
          </a:p>
        </p:txBody>
      </p:sp>
      <p:pic>
        <p:nvPicPr>
          <p:cNvPr id="6" name="Picture 5">
            <a:extLst>
              <a:ext uri="{FF2B5EF4-FFF2-40B4-BE49-F238E27FC236}">
                <a16:creationId xmlns:a16="http://schemas.microsoft.com/office/drawing/2014/main" id="{74506DA4-9A3D-422B-BD15-8DC07F2B2230}"/>
              </a:ext>
            </a:extLst>
          </p:cNvPr>
          <p:cNvPicPr>
            <a:picLocks noChangeAspect="1"/>
          </p:cNvPicPr>
          <p:nvPr/>
        </p:nvPicPr>
        <p:blipFill>
          <a:blip r:embed="rId7"/>
          <a:stretch>
            <a:fillRect/>
          </a:stretch>
        </p:blipFill>
        <p:spPr>
          <a:xfrm>
            <a:off x="5317958" y="1812258"/>
            <a:ext cx="3558004" cy="2215032"/>
          </a:xfrm>
          <a:prstGeom prst="rect">
            <a:avLst/>
          </a:prstGeom>
        </p:spPr>
      </p:pic>
    </p:spTree>
    <p:extLst>
      <p:ext uri="{BB962C8B-B14F-4D97-AF65-F5344CB8AC3E}">
        <p14:creationId xmlns:p14="http://schemas.microsoft.com/office/powerpoint/2010/main" val="685306277"/>
      </p:ext>
    </p:extLst>
  </p:cSld>
  <p:clrMapOvr>
    <a:masterClrMapping/>
  </p:clrMapOvr>
</p:sld>
</file>

<file path=ppt/theme/theme1.xml><?xml version="1.0" encoding="utf-8"?>
<a:theme xmlns:a="http://schemas.openxmlformats.org/drawingml/2006/main" name="Office-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2469</TotalTime>
  <Words>815</Words>
  <Application>Microsoft Office PowerPoint</Application>
  <PresentationFormat>On-screen Show (16:9)</PresentationFormat>
  <Paragraphs>129</Paragraphs>
  <Slides>21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Merriweather Sans</vt:lpstr>
      <vt:lpstr>Noto Sans Symbols</vt:lpstr>
      <vt:lpstr>Symbol</vt:lpstr>
      <vt:lpstr>Office-Design</vt:lpstr>
      <vt:lpstr>Open Science Day of the Institute of Psychology</vt:lpstr>
      <vt:lpstr>Agenda  </vt:lpstr>
      <vt:lpstr>FAIR is not equal to Open! </vt:lpstr>
      <vt:lpstr>Research Data Management (RDM)</vt:lpstr>
      <vt:lpstr>Regulations</vt:lpstr>
      <vt:lpstr>Data Stewardship – Profile and Models </vt:lpstr>
      <vt:lpstr>Developments in the Natural Sciences</vt:lpstr>
      <vt:lpstr>Movement to digital tools – Electronic Labnotebooks</vt:lpstr>
      <vt:lpstr>Repositories</vt:lpstr>
      <vt:lpstr>Re-usability of Data: Data Journals</vt:lpstr>
      <vt:lpstr>Re-usability: Portals</vt:lpstr>
      <vt:lpstr>CAT – CyVerse Austria</vt:lpstr>
      <vt:lpstr>BREAK</vt:lpstr>
      <vt:lpstr>Data Management Plan (DMP)</vt:lpstr>
      <vt:lpstr>Creation of a Data Management Plan (DMP)</vt:lpstr>
      <vt:lpstr>DMP requirements from funders</vt:lpstr>
      <vt:lpstr>DMP tools</vt:lpstr>
      <vt:lpstr>DMPonline</vt:lpstr>
      <vt:lpstr>PowerPoint Presentation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CHANCENFELD FORSCHUNG</dc:title>
  <dc:creator>Ilire Hasani-Mavriqi</dc:creator>
  <cp:lastModifiedBy>Sarah Stryeck</cp:lastModifiedBy>
  <cp:revision>162</cp:revision>
  <dcterms:modified xsi:type="dcterms:W3CDTF">2020-11-08T12:00:21Z</dcterms:modified>
</cp:coreProperties>
</file>