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7"/>
  </p:notesMasterIdLst>
  <p:sldIdLst>
    <p:sldId id="301" r:id="rId2"/>
    <p:sldId id="312" r:id="rId3"/>
    <p:sldId id="315" r:id="rId4"/>
    <p:sldId id="264" r:id="rId5"/>
    <p:sldId id="265" r:id="rId6"/>
    <p:sldId id="316" r:id="rId7"/>
    <p:sldId id="309" r:id="rId8"/>
    <p:sldId id="300" r:id="rId9"/>
    <p:sldId id="311" r:id="rId10"/>
    <p:sldId id="306" r:id="rId11"/>
    <p:sldId id="305" r:id="rId12"/>
    <p:sldId id="308" r:id="rId13"/>
    <p:sldId id="303" r:id="rId14"/>
    <p:sldId id="286" r:id="rId15"/>
    <p:sldId id="310" r:id="rId16"/>
  </p:sldIdLst>
  <p:sldSz cx="9144000" cy="5143500" type="screen16x9"/>
  <p:notesSz cx="68119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99"/>
    <a:srgbClr val="E46C0A"/>
    <a:srgbClr val="FAC090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9F61D-5692-4B37-8A01-521A0D58DA96}">
  <a:tblStyle styleId="{BF29F61D-5692-4B37-8A01-521A0D58DA9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115" d="100"/>
          <a:sy n="115" d="100"/>
        </p:scale>
        <p:origin x="56" y="-24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20168-0504-4ADD-9A6B-D3629D090F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0AF22F7-29C6-42F7-9AC2-D92D44E34637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/>
            <a:t>Erhebung</a:t>
          </a:r>
        </a:p>
      </dgm:t>
    </dgm:pt>
    <dgm:pt modelId="{90DD914C-86C2-4AE0-BF29-239995EFB2C7}" type="parTrans" cxnId="{43D9BC96-C1E3-4789-AB32-A2F5B9A73D22}">
      <dgm:prSet/>
      <dgm:spPr/>
      <dgm:t>
        <a:bodyPr/>
        <a:lstStyle/>
        <a:p>
          <a:endParaRPr lang="de-DE"/>
        </a:p>
      </dgm:t>
    </dgm:pt>
    <dgm:pt modelId="{0280747D-FBFA-4E24-B416-D7DB0852D579}" type="sibTrans" cxnId="{43D9BC96-C1E3-4789-AB32-A2F5B9A73D22}">
      <dgm:prSet/>
      <dgm:spPr/>
      <dgm:t>
        <a:bodyPr/>
        <a:lstStyle/>
        <a:p>
          <a:endParaRPr lang="de-DE"/>
        </a:p>
      </dgm:t>
    </dgm:pt>
    <dgm:pt modelId="{348B3546-E10F-433B-A288-750C3EFFD4F8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/>
            <a:t>Daten</a:t>
          </a:r>
          <a:br>
            <a:rPr lang="de-DE" dirty="0"/>
          </a:br>
          <a:r>
            <a:rPr lang="de-DE" dirty="0"/>
            <a:t>Management</a:t>
          </a:r>
        </a:p>
      </dgm:t>
    </dgm:pt>
    <dgm:pt modelId="{39795B9A-18A5-47D3-AA9B-A22B095F7776}" type="parTrans" cxnId="{D94494AA-3EC6-430E-993A-D8CC177A4857}">
      <dgm:prSet/>
      <dgm:spPr/>
      <dgm:t>
        <a:bodyPr/>
        <a:lstStyle/>
        <a:p>
          <a:endParaRPr lang="de-DE"/>
        </a:p>
      </dgm:t>
    </dgm:pt>
    <dgm:pt modelId="{3A8688C8-F38D-43F7-9C1F-7864012D806A}" type="sibTrans" cxnId="{D94494AA-3EC6-430E-993A-D8CC177A4857}">
      <dgm:prSet/>
      <dgm:spPr/>
      <dgm:t>
        <a:bodyPr/>
        <a:lstStyle/>
        <a:p>
          <a:endParaRPr lang="de-DE"/>
        </a:p>
      </dgm:t>
    </dgm:pt>
    <dgm:pt modelId="{80927B13-2207-4D11-BCDD-1114CDD1C864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/>
            <a:t>Analyse</a:t>
          </a:r>
        </a:p>
      </dgm:t>
    </dgm:pt>
    <dgm:pt modelId="{8AB5E0D8-04BA-4089-8459-493C962000A2}" type="parTrans" cxnId="{983EEE08-B954-4EDC-B67E-8761113BB98F}">
      <dgm:prSet/>
      <dgm:spPr/>
      <dgm:t>
        <a:bodyPr/>
        <a:lstStyle/>
        <a:p>
          <a:endParaRPr lang="de-DE"/>
        </a:p>
      </dgm:t>
    </dgm:pt>
    <dgm:pt modelId="{385CCCAC-225C-41F1-9028-60FBC930F573}" type="sibTrans" cxnId="{983EEE08-B954-4EDC-B67E-8761113BB98F}">
      <dgm:prSet/>
      <dgm:spPr/>
      <dgm:t>
        <a:bodyPr/>
        <a:lstStyle/>
        <a:p>
          <a:endParaRPr lang="de-DE"/>
        </a:p>
      </dgm:t>
    </dgm:pt>
    <dgm:pt modelId="{EF357137-9A9E-4189-A855-7E8091D4CF78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/>
            <a:t>Publikation </a:t>
          </a:r>
        </a:p>
      </dgm:t>
    </dgm:pt>
    <dgm:pt modelId="{E89EA260-D9BD-473B-999B-331858416ECC}" type="parTrans" cxnId="{C1F8EE8C-299D-462D-AF60-EBD7C0C03E56}">
      <dgm:prSet/>
      <dgm:spPr/>
      <dgm:t>
        <a:bodyPr/>
        <a:lstStyle/>
        <a:p>
          <a:endParaRPr lang="de-DE"/>
        </a:p>
      </dgm:t>
    </dgm:pt>
    <dgm:pt modelId="{316A8E03-2878-468E-9889-A743BEBFBE4B}" type="sibTrans" cxnId="{C1F8EE8C-299D-462D-AF60-EBD7C0C03E56}">
      <dgm:prSet/>
      <dgm:spPr/>
      <dgm:t>
        <a:bodyPr/>
        <a:lstStyle/>
        <a:p>
          <a:endParaRPr lang="de-DE"/>
        </a:p>
      </dgm:t>
    </dgm:pt>
    <dgm:pt modelId="{A5F4F246-34EF-41CE-AEFC-FFBB91BEF826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/>
            <a:t>Archivierung</a:t>
          </a:r>
        </a:p>
      </dgm:t>
    </dgm:pt>
    <dgm:pt modelId="{6C0404AF-8413-44DB-8389-0B1BA4EF246F}" type="parTrans" cxnId="{D93BCC68-9E45-4E66-AAEA-BE95069BA19B}">
      <dgm:prSet/>
      <dgm:spPr/>
      <dgm:t>
        <a:bodyPr/>
        <a:lstStyle/>
        <a:p>
          <a:endParaRPr lang="de-DE"/>
        </a:p>
      </dgm:t>
    </dgm:pt>
    <dgm:pt modelId="{7D295BA7-B4E9-47A4-8A13-4E931DBFEF6B}" type="sibTrans" cxnId="{D93BCC68-9E45-4E66-AAEA-BE95069BA19B}">
      <dgm:prSet/>
      <dgm:spPr/>
      <dgm:t>
        <a:bodyPr/>
        <a:lstStyle/>
        <a:p>
          <a:endParaRPr lang="de-DE"/>
        </a:p>
      </dgm:t>
    </dgm:pt>
    <dgm:pt modelId="{3472A3D3-581F-4599-8AC0-0A80DFF5D582}" type="pres">
      <dgm:prSet presAssocID="{C3C20168-0504-4ADD-9A6B-D3629D090F1C}" presName="Name0" presStyleCnt="0">
        <dgm:presLayoutVars>
          <dgm:dir/>
          <dgm:animLvl val="lvl"/>
          <dgm:resizeHandles val="exact"/>
        </dgm:presLayoutVars>
      </dgm:prSet>
      <dgm:spPr/>
    </dgm:pt>
    <dgm:pt modelId="{F60DB48D-0A5E-453A-BF08-115463D727A9}" type="pres">
      <dgm:prSet presAssocID="{40AF22F7-29C6-42F7-9AC2-D92D44E3463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70B66DE-3483-47C6-8025-19E02C7718DD}" type="pres">
      <dgm:prSet presAssocID="{0280747D-FBFA-4E24-B416-D7DB0852D579}" presName="parTxOnlySpace" presStyleCnt="0"/>
      <dgm:spPr/>
    </dgm:pt>
    <dgm:pt modelId="{F4C79CC0-A7A5-4CC8-A076-92324045C9B4}" type="pres">
      <dgm:prSet presAssocID="{348B3546-E10F-433B-A288-750C3EFFD4F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69863EF-3788-4F20-A11B-7A03EBEEF925}" type="pres">
      <dgm:prSet presAssocID="{3A8688C8-F38D-43F7-9C1F-7864012D806A}" presName="parTxOnlySpace" presStyleCnt="0"/>
      <dgm:spPr/>
    </dgm:pt>
    <dgm:pt modelId="{C60BA46A-60FB-4316-B5F0-C8C4282A62A2}" type="pres">
      <dgm:prSet presAssocID="{80927B13-2207-4D11-BCDD-1114CDD1C86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B3AF484-F393-4B7E-BBD7-D411E3BEF973}" type="pres">
      <dgm:prSet presAssocID="{385CCCAC-225C-41F1-9028-60FBC930F573}" presName="parTxOnlySpace" presStyleCnt="0"/>
      <dgm:spPr/>
    </dgm:pt>
    <dgm:pt modelId="{CD0FC38C-A738-413D-A855-700736E29A97}" type="pres">
      <dgm:prSet presAssocID="{EF357137-9A9E-4189-A855-7E8091D4CF7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FD3C8AF-F2AB-4774-8F15-D16E0B9ED827}" type="pres">
      <dgm:prSet presAssocID="{316A8E03-2878-468E-9889-A743BEBFBE4B}" presName="parTxOnlySpace" presStyleCnt="0"/>
      <dgm:spPr/>
    </dgm:pt>
    <dgm:pt modelId="{90D54BDB-4CC1-48D1-8E46-DFE487E5E1DD}" type="pres">
      <dgm:prSet presAssocID="{A5F4F246-34EF-41CE-AEFC-FFBB91BEF82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83EEE08-B954-4EDC-B67E-8761113BB98F}" srcId="{C3C20168-0504-4ADD-9A6B-D3629D090F1C}" destId="{80927B13-2207-4D11-BCDD-1114CDD1C864}" srcOrd="2" destOrd="0" parTransId="{8AB5E0D8-04BA-4089-8459-493C962000A2}" sibTransId="{385CCCAC-225C-41F1-9028-60FBC930F573}"/>
    <dgm:cxn modelId="{7E8CE321-78A0-47E2-89CB-E769B2C6CBA5}" type="presOf" srcId="{EF357137-9A9E-4189-A855-7E8091D4CF78}" destId="{CD0FC38C-A738-413D-A855-700736E29A97}" srcOrd="0" destOrd="0" presId="urn:microsoft.com/office/officeart/2005/8/layout/chevron1"/>
    <dgm:cxn modelId="{CC3E6B38-42CE-46F9-9FB0-372FE411B534}" type="presOf" srcId="{80927B13-2207-4D11-BCDD-1114CDD1C864}" destId="{C60BA46A-60FB-4316-B5F0-C8C4282A62A2}" srcOrd="0" destOrd="0" presId="urn:microsoft.com/office/officeart/2005/8/layout/chevron1"/>
    <dgm:cxn modelId="{20BA5A5D-F141-469B-81AB-DE024E76DE7D}" type="presOf" srcId="{40AF22F7-29C6-42F7-9AC2-D92D44E34637}" destId="{F60DB48D-0A5E-453A-BF08-115463D727A9}" srcOrd="0" destOrd="0" presId="urn:microsoft.com/office/officeart/2005/8/layout/chevron1"/>
    <dgm:cxn modelId="{5279A367-4C2F-4122-928A-0AF6F843EE30}" type="presOf" srcId="{A5F4F246-34EF-41CE-AEFC-FFBB91BEF826}" destId="{90D54BDB-4CC1-48D1-8E46-DFE487E5E1DD}" srcOrd="0" destOrd="0" presId="urn:microsoft.com/office/officeart/2005/8/layout/chevron1"/>
    <dgm:cxn modelId="{D93BCC68-9E45-4E66-AAEA-BE95069BA19B}" srcId="{C3C20168-0504-4ADD-9A6B-D3629D090F1C}" destId="{A5F4F246-34EF-41CE-AEFC-FFBB91BEF826}" srcOrd="4" destOrd="0" parTransId="{6C0404AF-8413-44DB-8389-0B1BA4EF246F}" sibTransId="{7D295BA7-B4E9-47A4-8A13-4E931DBFEF6B}"/>
    <dgm:cxn modelId="{8989F250-3F5A-4156-9E1F-F9E43FB01E19}" type="presOf" srcId="{C3C20168-0504-4ADD-9A6B-D3629D090F1C}" destId="{3472A3D3-581F-4599-8AC0-0A80DFF5D582}" srcOrd="0" destOrd="0" presId="urn:microsoft.com/office/officeart/2005/8/layout/chevron1"/>
    <dgm:cxn modelId="{C1F8EE8C-299D-462D-AF60-EBD7C0C03E56}" srcId="{C3C20168-0504-4ADD-9A6B-D3629D090F1C}" destId="{EF357137-9A9E-4189-A855-7E8091D4CF78}" srcOrd="3" destOrd="0" parTransId="{E89EA260-D9BD-473B-999B-331858416ECC}" sibTransId="{316A8E03-2878-468E-9889-A743BEBFBE4B}"/>
    <dgm:cxn modelId="{43D9BC96-C1E3-4789-AB32-A2F5B9A73D22}" srcId="{C3C20168-0504-4ADD-9A6B-D3629D090F1C}" destId="{40AF22F7-29C6-42F7-9AC2-D92D44E34637}" srcOrd="0" destOrd="0" parTransId="{90DD914C-86C2-4AE0-BF29-239995EFB2C7}" sibTransId="{0280747D-FBFA-4E24-B416-D7DB0852D579}"/>
    <dgm:cxn modelId="{D94494AA-3EC6-430E-993A-D8CC177A4857}" srcId="{C3C20168-0504-4ADD-9A6B-D3629D090F1C}" destId="{348B3546-E10F-433B-A288-750C3EFFD4F8}" srcOrd="1" destOrd="0" parTransId="{39795B9A-18A5-47D3-AA9B-A22B095F7776}" sibTransId="{3A8688C8-F38D-43F7-9C1F-7864012D806A}"/>
    <dgm:cxn modelId="{43C636C5-1007-4015-871A-7277171B0807}" type="presOf" srcId="{348B3546-E10F-433B-A288-750C3EFFD4F8}" destId="{F4C79CC0-A7A5-4CC8-A076-92324045C9B4}" srcOrd="0" destOrd="0" presId="urn:microsoft.com/office/officeart/2005/8/layout/chevron1"/>
    <dgm:cxn modelId="{C3CF17D9-EE2D-481A-A247-BFF6F2340E3B}" type="presParOf" srcId="{3472A3D3-581F-4599-8AC0-0A80DFF5D582}" destId="{F60DB48D-0A5E-453A-BF08-115463D727A9}" srcOrd="0" destOrd="0" presId="urn:microsoft.com/office/officeart/2005/8/layout/chevron1"/>
    <dgm:cxn modelId="{22A10476-1315-415A-84D5-7D64809EE300}" type="presParOf" srcId="{3472A3D3-581F-4599-8AC0-0A80DFF5D582}" destId="{270B66DE-3483-47C6-8025-19E02C7718DD}" srcOrd="1" destOrd="0" presId="urn:microsoft.com/office/officeart/2005/8/layout/chevron1"/>
    <dgm:cxn modelId="{AD7F3FDF-F9E5-462A-94A4-BE8CEB26304B}" type="presParOf" srcId="{3472A3D3-581F-4599-8AC0-0A80DFF5D582}" destId="{F4C79CC0-A7A5-4CC8-A076-92324045C9B4}" srcOrd="2" destOrd="0" presId="urn:microsoft.com/office/officeart/2005/8/layout/chevron1"/>
    <dgm:cxn modelId="{25FD67AD-3677-431D-A9E0-48ADF9E576A5}" type="presParOf" srcId="{3472A3D3-581F-4599-8AC0-0A80DFF5D582}" destId="{069863EF-3788-4F20-A11B-7A03EBEEF925}" srcOrd="3" destOrd="0" presId="urn:microsoft.com/office/officeart/2005/8/layout/chevron1"/>
    <dgm:cxn modelId="{5339C0B8-1A44-4CF4-B862-34637EAA688E}" type="presParOf" srcId="{3472A3D3-581F-4599-8AC0-0A80DFF5D582}" destId="{C60BA46A-60FB-4316-B5F0-C8C4282A62A2}" srcOrd="4" destOrd="0" presId="urn:microsoft.com/office/officeart/2005/8/layout/chevron1"/>
    <dgm:cxn modelId="{D09416F2-2BC9-4DC1-9460-33D10F144B83}" type="presParOf" srcId="{3472A3D3-581F-4599-8AC0-0A80DFF5D582}" destId="{EB3AF484-F393-4B7E-BBD7-D411E3BEF973}" srcOrd="5" destOrd="0" presId="urn:microsoft.com/office/officeart/2005/8/layout/chevron1"/>
    <dgm:cxn modelId="{FEDB9E13-A0A2-4332-B3CE-B207375FF938}" type="presParOf" srcId="{3472A3D3-581F-4599-8AC0-0A80DFF5D582}" destId="{CD0FC38C-A738-413D-A855-700736E29A97}" srcOrd="6" destOrd="0" presId="urn:microsoft.com/office/officeart/2005/8/layout/chevron1"/>
    <dgm:cxn modelId="{1B380BC0-961E-4A54-8E83-6CA9E6CFA330}" type="presParOf" srcId="{3472A3D3-581F-4599-8AC0-0A80DFF5D582}" destId="{0FD3C8AF-F2AB-4774-8F15-D16E0B9ED827}" srcOrd="7" destOrd="0" presId="urn:microsoft.com/office/officeart/2005/8/layout/chevron1"/>
    <dgm:cxn modelId="{22E77D74-9FB0-42E9-83F6-0209607257CC}" type="presParOf" srcId="{3472A3D3-581F-4599-8AC0-0A80DFF5D582}" destId="{90D54BDB-4CC1-48D1-8E46-DFE487E5E1D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B48D-0A5E-453A-BF08-115463D727A9}">
      <dsp:nvSpPr>
        <dsp:cNvPr id="0" name=""/>
        <dsp:cNvSpPr/>
      </dsp:nvSpPr>
      <dsp:spPr>
        <a:xfrm>
          <a:off x="2232" y="423946"/>
          <a:ext cx="1986855" cy="79474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Erhebung</a:t>
          </a:r>
        </a:p>
      </dsp:txBody>
      <dsp:txXfrm>
        <a:off x="399603" y="423946"/>
        <a:ext cx="1192113" cy="794742"/>
      </dsp:txXfrm>
    </dsp:sp>
    <dsp:sp modelId="{F4C79CC0-A7A5-4CC8-A076-92324045C9B4}">
      <dsp:nvSpPr>
        <dsp:cNvPr id="0" name=""/>
        <dsp:cNvSpPr/>
      </dsp:nvSpPr>
      <dsp:spPr>
        <a:xfrm>
          <a:off x="1790402" y="423946"/>
          <a:ext cx="1986855" cy="794742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Daten</a:t>
          </a:r>
          <a:br>
            <a:rPr lang="de-DE" sz="1500" kern="1200" dirty="0"/>
          </a:br>
          <a:r>
            <a:rPr lang="de-DE" sz="1500" kern="1200" dirty="0"/>
            <a:t>Management</a:t>
          </a:r>
        </a:p>
      </dsp:txBody>
      <dsp:txXfrm>
        <a:off x="2187773" y="423946"/>
        <a:ext cx="1192113" cy="794742"/>
      </dsp:txXfrm>
    </dsp:sp>
    <dsp:sp modelId="{C60BA46A-60FB-4316-B5F0-C8C4282A62A2}">
      <dsp:nvSpPr>
        <dsp:cNvPr id="0" name=""/>
        <dsp:cNvSpPr/>
      </dsp:nvSpPr>
      <dsp:spPr>
        <a:xfrm>
          <a:off x="3578572" y="423946"/>
          <a:ext cx="1986855" cy="794742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Analyse</a:t>
          </a:r>
        </a:p>
      </dsp:txBody>
      <dsp:txXfrm>
        <a:off x="3975943" y="423946"/>
        <a:ext cx="1192113" cy="794742"/>
      </dsp:txXfrm>
    </dsp:sp>
    <dsp:sp modelId="{CD0FC38C-A738-413D-A855-700736E29A97}">
      <dsp:nvSpPr>
        <dsp:cNvPr id="0" name=""/>
        <dsp:cNvSpPr/>
      </dsp:nvSpPr>
      <dsp:spPr>
        <a:xfrm>
          <a:off x="5366742" y="423946"/>
          <a:ext cx="1986855" cy="79474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Publikation </a:t>
          </a:r>
        </a:p>
      </dsp:txBody>
      <dsp:txXfrm>
        <a:off x="5764113" y="423946"/>
        <a:ext cx="1192113" cy="794742"/>
      </dsp:txXfrm>
    </dsp:sp>
    <dsp:sp modelId="{90D54BDB-4CC1-48D1-8E46-DFE487E5E1DD}">
      <dsp:nvSpPr>
        <dsp:cNvPr id="0" name=""/>
        <dsp:cNvSpPr/>
      </dsp:nvSpPr>
      <dsp:spPr>
        <a:xfrm>
          <a:off x="7154912" y="423946"/>
          <a:ext cx="1986855" cy="79474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Archivierung</a:t>
          </a:r>
        </a:p>
      </dsp:txBody>
      <dsp:txXfrm>
        <a:off x="7552283" y="423946"/>
        <a:ext cx="1192113" cy="794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8536" y="0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Uni Graz: Christian </a:t>
            </a:r>
            <a:r>
              <a:rPr lang="de-DE" dirty="0" err="1"/>
              <a:t>Marzluf</a:t>
            </a:r>
            <a:r>
              <a:rPr lang="de-DE" dirty="0"/>
              <a:t>, Ursula Winkler, Günther Berthold</a:t>
            </a:r>
          </a:p>
          <a:p>
            <a:r>
              <a:rPr lang="de-DE" dirty="0"/>
              <a:t>MedUni: Andrea Groselj-Strele, Slave </a:t>
            </a:r>
            <a:r>
              <a:rPr lang="de-DE" dirty="0" err="1"/>
              <a:t>Trainovsky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de-A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66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92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79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42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31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66" name="Google Shape;466;p31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2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AT"/>
              <a:t>14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de-A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05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622354" y="1582888"/>
            <a:ext cx="8394645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‑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gradFill>
          <a:gsLst>
            <a:gs pos="0">
              <a:schemeClr val="lt1"/>
            </a:gs>
            <a:gs pos="26000">
              <a:schemeClr val="lt1"/>
            </a:gs>
            <a:gs pos="76000">
              <a:srgbClr val="BFBFBF"/>
            </a:gs>
            <a:gs pos="100000">
              <a:srgbClr val="BFBFBF"/>
            </a:gs>
          </a:gsLst>
          <a:lin ang="54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gradFill>
            <a:gsLst>
              <a:gs pos="0">
                <a:srgbClr val="A5A5A5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4" descr="AT_Pictogramm2.png"/>
          <p:cNvPicPr preferRelativeResize="0"/>
          <p:nvPr/>
        </p:nvPicPr>
        <p:blipFill rotWithShape="1">
          <a:blip r:embed="rId2">
            <a:alphaModFix amt="78000"/>
          </a:blip>
          <a:srcRect b="7739"/>
          <a:stretch/>
        </p:blipFill>
        <p:spPr>
          <a:xfrm>
            <a:off x="-275790" y="560497"/>
            <a:ext cx="9292789" cy="415120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0" y="4711700"/>
            <a:ext cx="538253" cy="43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622355" y="925243"/>
            <a:ext cx="7996183" cy="17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3800"/>
              <a:buFont typeface="Arial"/>
              <a:buNone/>
              <a:defRPr sz="3800">
                <a:solidFill>
                  <a:srgbClr val="F701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622355" y="2704375"/>
            <a:ext cx="715004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F70146"/>
              </a:buClr>
              <a:buSzPts val="2000"/>
              <a:buNone/>
              <a:defRPr>
                <a:solidFill>
                  <a:srgbClr val="F70146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622356" y="439738"/>
            <a:ext cx="6894458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  I   S   S   E   N     </a:t>
            </a:r>
            <a:r>
              <a:rPr lang="de-AT" sz="800" baseline="30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   E   C   H   N   I   K     </a:t>
            </a:r>
            <a:r>
              <a:rPr lang="de-AT" sz="800" baseline="30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L   E   I   D   E   N   S   C   H   A   F   T</a:t>
            </a:r>
            <a:endParaRPr/>
          </a:p>
        </p:txBody>
      </p:sp>
      <p:pic>
        <p:nvPicPr>
          <p:cNvPr id="40" name="Google Shape;40;p4" descr="Logo TU Graz"/>
          <p:cNvPicPr preferRelativeResize="0"/>
          <p:nvPr/>
        </p:nvPicPr>
        <p:blipFill rotWithShape="1">
          <a:blip r:embed="rId3">
            <a:alphaModFix/>
          </a:blip>
          <a:srcRect l="-500" t="-1250" r="-499" b="-1250"/>
          <a:stretch/>
        </p:blipFill>
        <p:spPr>
          <a:xfrm>
            <a:off x="7386638" y="282575"/>
            <a:ext cx="1231900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gradFill>
            <a:gsLst>
              <a:gs pos="0">
                <a:srgbClr val="A5A5A5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" descr="AT_Pictogramm2.png"/>
          <p:cNvPicPr preferRelativeResize="0"/>
          <p:nvPr/>
        </p:nvPicPr>
        <p:blipFill rotWithShape="1">
          <a:blip r:embed="rId2">
            <a:alphaModFix amt="78000"/>
          </a:blip>
          <a:srcRect b="7739"/>
          <a:stretch/>
        </p:blipFill>
        <p:spPr>
          <a:xfrm>
            <a:off x="-275790" y="560497"/>
            <a:ext cx="9292789" cy="41512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0" y="4711700"/>
            <a:ext cx="538253" cy="43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622355" y="925243"/>
            <a:ext cx="7996183" cy="17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3800"/>
              <a:buFont typeface="Arial"/>
              <a:buNone/>
              <a:defRPr sz="3800">
                <a:solidFill>
                  <a:srgbClr val="F701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622355" y="2704375"/>
            <a:ext cx="715004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F70146"/>
              </a:buClr>
              <a:buSzPts val="2000"/>
              <a:buNone/>
              <a:defRPr>
                <a:solidFill>
                  <a:srgbClr val="F70146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622356" y="439738"/>
            <a:ext cx="6894458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  C   I   E   N   C   E      </a:t>
            </a:r>
            <a:r>
              <a:rPr lang="de-AT" sz="800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   A   S   S   I   O   N      </a:t>
            </a:r>
            <a:r>
              <a:rPr lang="de-AT" sz="800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   E   C   H   N   O   L   O   G   Y</a:t>
            </a:r>
            <a:endParaRPr/>
          </a:p>
        </p:txBody>
      </p:sp>
      <p:pic>
        <p:nvPicPr>
          <p:cNvPr id="48" name="Google Shape;48;p5" descr="Logo TU Graz"/>
          <p:cNvPicPr preferRelativeResize="0"/>
          <p:nvPr/>
        </p:nvPicPr>
        <p:blipFill rotWithShape="1">
          <a:blip r:embed="rId3">
            <a:alphaModFix/>
          </a:blip>
          <a:srcRect l="-500" t="-1250" r="-499" b="-1250"/>
          <a:stretch/>
        </p:blipFill>
        <p:spPr>
          <a:xfrm>
            <a:off x="7386638" y="282575"/>
            <a:ext cx="1231900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110" y="530626"/>
            <a:ext cx="8229330" cy="2077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03238"/>
            <a:ext cx="431801" cy="431800"/>
          </a:xfrm>
          <a:prstGeom prst="rect">
            <a:avLst/>
          </a:prstGeom>
          <a:solidFill>
            <a:srgbClr val="F701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4711700"/>
            <a:ext cx="9144000" cy="43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2354" y="1582888"/>
            <a:ext cx="8394645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7014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15" name="Google Shape;15;p1" descr="Logo TU Graz"/>
          <p:cNvPicPr preferRelativeResize="0"/>
          <p:nvPr/>
        </p:nvPicPr>
        <p:blipFill rotWithShape="1">
          <a:blip r:embed="rId6">
            <a:alphaModFix/>
          </a:blip>
          <a:srcRect l="-500" t="-1250" r="-499" b="-1250"/>
          <a:stretch/>
        </p:blipFill>
        <p:spPr>
          <a:xfrm>
            <a:off x="8120062" y="76200"/>
            <a:ext cx="909637" cy="36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"/>
          <p:cNvCxnSpPr/>
          <p:nvPr/>
        </p:nvCxnSpPr>
        <p:spPr>
          <a:xfrm>
            <a:off x="622354" y="503238"/>
            <a:ext cx="83946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1"/>
          <p:cNvGrpSpPr/>
          <p:nvPr/>
        </p:nvGrpSpPr>
        <p:grpSpPr>
          <a:xfrm>
            <a:off x="12328265" y="6707200"/>
            <a:ext cx="609861" cy="587756"/>
            <a:chOff x="8712199" y="4711700"/>
            <a:chExt cx="431801" cy="431799"/>
          </a:xfrm>
        </p:grpSpPr>
        <p:sp>
          <p:nvSpPr>
            <p:cNvPr id="18" name="Google Shape;18;p1"/>
            <p:cNvSpPr/>
            <p:nvPr/>
          </p:nvSpPr>
          <p:spPr>
            <a:xfrm>
              <a:off x="8712199" y="4711700"/>
              <a:ext cx="431801" cy="431799"/>
            </a:xfrm>
            <a:prstGeom prst="rect">
              <a:avLst/>
            </a:prstGeom>
            <a:solidFill>
              <a:srgbClr val="F701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19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777722" y="4754192"/>
              <a:ext cx="300754" cy="346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1"/>
          <p:cNvSpPr txBox="1"/>
          <p:nvPr/>
        </p:nvSpPr>
        <p:spPr>
          <a:xfrm>
            <a:off x="539647" y="4822228"/>
            <a:ext cx="43672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0" i="0" u="none" strike="noStrike" cap="none" dirty="0">
                <a:solidFill>
                  <a:srgbClr val="015C7B"/>
                </a:solidFill>
                <a:latin typeface="Arial"/>
                <a:ea typeface="Arial"/>
                <a:cs typeface="Arial"/>
                <a:sym typeface="Arial"/>
              </a:rPr>
              <a:t>PROGRAMM DIGITALE TU GRAZ – </a:t>
            </a:r>
            <a:r>
              <a:rPr lang="de-AT" sz="1000" b="1" i="0" u="none" strike="noStrike" cap="none" dirty="0">
                <a:solidFill>
                  <a:srgbClr val="015C7B"/>
                </a:solidFill>
                <a:latin typeface="Arial"/>
                <a:ea typeface="Arial"/>
                <a:cs typeface="Arial"/>
                <a:sym typeface="Arial"/>
              </a:rPr>
              <a:t>HANDLUNGSFELD FORSCHUNG</a:t>
            </a:r>
            <a:endParaRPr sz="1000" b="1" dirty="0">
              <a:solidFill>
                <a:srgbClr val="015C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cyverse.tugraz.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slind@know-center.a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jfif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4.jpe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42.gif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0BA0-08BD-4BFE-8467-7DAA48287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55" y="925243"/>
            <a:ext cx="8521645" cy="1707807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BioTechMed</a:t>
            </a:r>
            <a:r>
              <a:rPr lang="en-US" b="1" dirty="0">
                <a:solidFill>
                  <a:schemeClr val="tx1"/>
                </a:solidFill>
              </a:rPr>
              <a:t> Kickoff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HRSM – </a:t>
            </a:r>
            <a:r>
              <a:rPr lang="en-US" sz="3600" dirty="0" err="1">
                <a:solidFill>
                  <a:schemeClr val="tx1"/>
                </a:solidFill>
              </a:rPr>
              <a:t>Integriertes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Datenmanagement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0B5CE-143F-4D06-A905-8DF4F6CA7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55" y="3147721"/>
            <a:ext cx="7150046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30.09.2020</a:t>
            </a:r>
          </a:p>
          <a:p>
            <a:r>
              <a:rPr lang="en-US" dirty="0">
                <a:solidFill>
                  <a:schemeClr val="tx1"/>
                </a:solidFill>
              </a:rPr>
              <a:t>Prof. Dr. Stefanie Lindstaedt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4E2BC-1A87-4792-A8A9-F814E046A2B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497284" y="4692522"/>
            <a:ext cx="1646716" cy="4509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93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Carpentries">
            <a:extLst>
              <a:ext uri="{FF2B5EF4-FFF2-40B4-BE49-F238E27FC236}">
                <a16:creationId xmlns:a16="http://schemas.microsoft.com/office/drawing/2014/main" id="{2AE25C44-6B0D-4B9E-A97F-EF681E18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59" y="2630518"/>
            <a:ext cx="1733550" cy="9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275EE-A84A-45EB-AB71-03A22589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Regelmäßige</a:t>
            </a:r>
            <a:r>
              <a:rPr lang="en-US" b="1" dirty="0"/>
              <a:t> </a:t>
            </a:r>
            <a:r>
              <a:rPr lang="en-US" b="1" dirty="0" err="1"/>
              <a:t>Trainingsaktivitäten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CB108-8C05-43D9-9610-B191EBF7B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394" y="1369372"/>
            <a:ext cx="8493706" cy="317927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On-site Training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CyVerse</a:t>
            </a:r>
            <a:r>
              <a:rPr lang="en-US" dirty="0"/>
              <a:t> US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Carpentries Training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/>
              <a:t>Grazer </a:t>
            </a:r>
            <a:r>
              <a:rPr lang="en-US" sz="1600" b="1" dirty="0" err="1"/>
              <a:t>Universitäten</a:t>
            </a:r>
            <a:r>
              <a:rPr lang="en-US" sz="1600" b="1" dirty="0"/>
              <a:t> </a:t>
            </a:r>
            <a:r>
              <a:rPr lang="en-US" sz="1600" b="1" dirty="0" err="1"/>
              <a:t>sind</a:t>
            </a:r>
            <a:r>
              <a:rPr lang="en-US" sz="1600" b="1" dirty="0"/>
              <a:t> </a:t>
            </a:r>
            <a:r>
              <a:rPr lang="en-US" sz="1600" b="1" dirty="0" err="1"/>
              <a:t>jetzt</a:t>
            </a:r>
            <a:r>
              <a:rPr lang="en-US" sz="1600" b="1" dirty="0"/>
              <a:t> </a:t>
            </a:r>
            <a:r>
              <a:rPr lang="en-US" sz="1600" b="1" dirty="0" err="1"/>
              <a:t>Teil</a:t>
            </a:r>
            <a:r>
              <a:rPr lang="en-US" sz="1600" b="1" dirty="0"/>
              <a:t> der </a:t>
            </a:r>
            <a:r>
              <a:rPr lang="en-US" sz="1600" b="1" dirty="0" err="1"/>
              <a:t>globalen</a:t>
            </a:r>
            <a:r>
              <a:rPr lang="en-US" sz="1600" b="1" dirty="0"/>
              <a:t> Carpentries Community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Dockertraining</a:t>
            </a:r>
            <a:endParaRPr lang="en-US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/>
              <a:t>Online Training, um </a:t>
            </a:r>
            <a:r>
              <a:rPr lang="en-US" sz="1600" b="1" dirty="0" err="1"/>
              <a:t>ForscherInnen</a:t>
            </a:r>
            <a:r>
              <a:rPr lang="en-US" sz="1600" b="1" dirty="0"/>
              <a:t> </a:t>
            </a:r>
            <a:r>
              <a:rPr lang="en-US" sz="1600" b="1" dirty="0" err="1"/>
              <a:t>auch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Homeoffice</a:t>
            </a:r>
            <a:r>
              <a:rPr lang="en-US" sz="1600" b="1" dirty="0"/>
              <a:t> </a:t>
            </a:r>
            <a:r>
              <a:rPr lang="en-US" sz="1600" b="1" dirty="0" err="1"/>
              <a:t>zu</a:t>
            </a:r>
            <a:r>
              <a:rPr lang="en-US" sz="1600" b="1" dirty="0"/>
              <a:t> </a:t>
            </a:r>
            <a:r>
              <a:rPr lang="en-US" sz="1600" b="1" dirty="0" err="1"/>
              <a:t>unterstützen</a:t>
            </a:r>
            <a:endParaRPr lang="en-US" sz="16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681D-7816-46F7-B123-6FCE65DB4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10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DE136-B40E-4AF4-98B0-3DCFD05DD7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2712C-1AC4-4DEA-BBE5-44F769BD5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5A1EE8E8-87FA-4F0E-9CFC-666B9BFE0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028150"/>
              </p:ext>
            </p:extLst>
          </p:nvPr>
        </p:nvGraphicFramePr>
        <p:xfrm>
          <a:off x="5651426" y="835427"/>
          <a:ext cx="2870220" cy="1539240"/>
        </p:xfrm>
        <a:graphic>
          <a:graphicData uri="http://schemas.openxmlformats.org/drawingml/2006/table">
            <a:tbl>
              <a:tblPr/>
              <a:tblGrid>
                <a:gridCol w="208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Feedback Questions</a:t>
                      </a:r>
                      <a:endParaRPr lang="de-DE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Out </a:t>
                      </a:r>
                      <a:r>
                        <a:rPr lang="de-DE" sz="10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of</a:t>
                      </a:r>
                      <a:r>
                        <a:rPr lang="de-DE" sz="10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 5</a:t>
                      </a:r>
                      <a:endParaRPr lang="de-DE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How did this workshop meet your expectations? </a:t>
                      </a:r>
                      <a:endParaRPr lang="de-DE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4,4</a:t>
                      </a:r>
                      <a:endParaRPr lang="de-DE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How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helpful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were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the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workshop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instructors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? </a:t>
                      </a:r>
                      <a:endParaRPr lang="de-DE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4,8</a:t>
                      </a:r>
                      <a:endParaRPr lang="de-DE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How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would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you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rate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the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CyVerse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de-DE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infrastructure</a:t>
                      </a: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? </a:t>
                      </a:r>
                      <a:endParaRPr lang="de-DE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4,2</a:t>
                      </a:r>
                      <a:endParaRPr lang="de-DE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78CE756-FC71-4568-8A90-FF217BDDA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310" y="3825099"/>
            <a:ext cx="2679424" cy="857250"/>
          </a:xfrm>
          <a:prstGeom prst="rect">
            <a:avLst/>
          </a:prstGeom>
        </p:spPr>
      </p:pic>
      <p:pic>
        <p:nvPicPr>
          <p:cNvPr id="1026" name="Picture 2" descr="Bildergebnis für docker">
            <a:extLst>
              <a:ext uri="{FF2B5EF4-FFF2-40B4-BE49-F238E27FC236}">
                <a16:creationId xmlns:a16="http://schemas.microsoft.com/office/drawing/2014/main" id="{66172FB0-3415-4335-A751-0BB4B702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03" y="3962400"/>
            <a:ext cx="973947" cy="5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9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75EE-A84A-45EB-AB71-03A22589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CyVerse</a:t>
            </a:r>
            <a:r>
              <a:rPr lang="en-US" b="1" dirty="0"/>
              <a:t> Austria – Homepage    </a:t>
            </a:r>
            <a:r>
              <a:rPr lang="en-US" sz="1400" b="1" dirty="0"/>
              <a:t>https://cyverse.tugraz.at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681D-7816-46F7-B123-6FCE65DB4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11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DE136-B40E-4AF4-98B0-3DCFD05DD7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2712C-1AC4-4DEA-BBE5-44F769BD5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F03DA99-F638-4CF5-9229-A55F4DA7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54" y="1061574"/>
            <a:ext cx="3684913" cy="3560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1D2A5-BC1D-4AA1-BF80-60352FC6C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844" y="987758"/>
            <a:ext cx="3275101" cy="36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7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580F-C479-401B-BAF6-7DE291CC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Unsere</a:t>
            </a:r>
            <a:r>
              <a:rPr lang="en-US" b="1" dirty="0"/>
              <a:t> </a:t>
            </a:r>
            <a:r>
              <a:rPr lang="en-US" b="1" dirty="0" err="1"/>
              <a:t>aktive</a:t>
            </a:r>
            <a:r>
              <a:rPr lang="en-US" b="1" dirty="0"/>
              <a:t> und </a:t>
            </a:r>
            <a:r>
              <a:rPr lang="en-US" b="1" dirty="0" err="1"/>
              <a:t>motivierte</a:t>
            </a:r>
            <a:r>
              <a:rPr lang="en-US" b="1" dirty="0"/>
              <a:t> User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56178-DDEB-41CE-ABF0-476E5B76E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12</a:t>
            </a:fld>
            <a:endParaRPr lang="de-AT"/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967483B3-BA70-41FA-8973-6ABC3BC3E826}"/>
              </a:ext>
            </a:extLst>
          </p:cNvPr>
          <p:cNvSpPr/>
          <p:nvPr/>
        </p:nvSpPr>
        <p:spPr>
          <a:xfrm>
            <a:off x="367459" y="1098336"/>
            <a:ext cx="4761505" cy="4399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“I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think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everything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 was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perfect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. Nice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pace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,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depth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, time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for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hands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 on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work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 on personal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ideas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/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projects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. </a:t>
            </a:r>
            <a:r>
              <a:rPr lang="de-DE" sz="1200" b="0" i="1" strike="noStrike" spc="-1" dirty="0" err="1">
                <a:solidFill>
                  <a:schemeClr val="tx1"/>
                </a:solidFill>
                <a:latin typeface="Arial"/>
                <a:ea typeface="DejaVu Sans"/>
              </a:rPr>
              <a:t>Thanks</a:t>
            </a:r>
            <a:r>
              <a:rPr lang="de-DE" sz="1200" b="0" i="1" strike="noStrike" spc="-1" dirty="0">
                <a:solidFill>
                  <a:schemeClr val="tx1"/>
                </a:solidFill>
                <a:latin typeface="Arial"/>
                <a:ea typeface="DejaVu Sans"/>
              </a:rPr>
              <a:t>!!”</a:t>
            </a:r>
          </a:p>
          <a:p>
            <a:pPr algn="ctr">
              <a:lnSpc>
                <a:spcPct val="100000"/>
              </a:lnSpc>
            </a:pPr>
            <a:endParaRPr lang="de-DE" sz="1200" i="1" spc="-1" dirty="0">
              <a:solidFill>
                <a:schemeClr val="tx1"/>
              </a:solidFill>
              <a:latin typeface="Arial"/>
              <a:ea typeface="DejaVu Sans"/>
            </a:endParaRPr>
          </a:p>
          <a:p>
            <a:pPr algn="ctr"/>
            <a:r>
              <a:rPr lang="de-DE" sz="1200" i="1" spc="-1" dirty="0">
                <a:solidFill>
                  <a:schemeClr val="tx1"/>
                </a:solidFill>
                <a:ea typeface="DejaVu Sans"/>
              </a:rPr>
              <a:t>“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Besides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getting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impressions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and links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of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many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useful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tools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and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trainings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I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think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learning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the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basics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about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Docker and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git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(hub) was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the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most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important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for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my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future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tasks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. “</a:t>
            </a:r>
          </a:p>
          <a:p>
            <a:pPr algn="ctr"/>
            <a:endParaRPr lang="de-DE" sz="1200" i="1" spc="-1" dirty="0">
              <a:solidFill>
                <a:schemeClr val="tx1"/>
              </a:solidFill>
              <a:latin typeface="Arial"/>
              <a:ea typeface="DejaVu Sans"/>
            </a:endParaRPr>
          </a:p>
          <a:p>
            <a:pPr algn="ctr"/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“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more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resources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and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computing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</a:t>
            </a:r>
            <a:r>
              <a:rPr lang="de-DE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capacity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!!!”</a:t>
            </a:r>
          </a:p>
          <a:p>
            <a:pPr algn="ctr"/>
            <a:endParaRPr lang="de-DE" sz="1200" i="1" spc="-1" dirty="0">
              <a:solidFill>
                <a:schemeClr val="tx1"/>
              </a:solidFill>
              <a:latin typeface="Arial"/>
              <a:ea typeface="DejaVu Sans"/>
            </a:endParaRPr>
          </a:p>
          <a:p>
            <a:pPr algn="ctr"/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“</a:t>
            </a:r>
            <a:r>
              <a:rPr lang="en-US" sz="1200" i="1" spc="-1" dirty="0">
                <a:solidFill>
                  <a:schemeClr val="tx1"/>
                </a:solidFill>
                <a:latin typeface="Arial"/>
                <a:ea typeface="DejaVu Sans"/>
              </a:rPr>
              <a:t>it was easy to follow. perfect sped, perfect examples chosen. and the web-documentation for reading through it tomorrow again is also </a:t>
            </a:r>
            <a:r>
              <a:rPr lang="en-US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veery</a:t>
            </a:r>
            <a:r>
              <a:rPr lang="en-US" sz="1200" i="1" spc="-1" dirty="0">
                <a:solidFill>
                  <a:schemeClr val="tx1"/>
                </a:solidFill>
                <a:latin typeface="Arial"/>
                <a:ea typeface="DejaVu Sans"/>
              </a:rPr>
              <a:t> nice, please keep it online for some time or please send them out by email as one bundled PDF.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”</a:t>
            </a:r>
            <a:endParaRPr lang="en-US" sz="1200" i="1" spc="-1" dirty="0">
              <a:solidFill>
                <a:schemeClr val="tx1"/>
              </a:solidFill>
              <a:latin typeface="Arial"/>
              <a:ea typeface="DejaVu Sans"/>
            </a:endParaRPr>
          </a:p>
          <a:p>
            <a:pPr algn="ctr"/>
            <a:endParaRPr lang="de-DE" sz="1200" i="1" spc="-1" dirty="0">
              <a:solidFill>
                <a:schemeClr val="tx1"/>
              </a:solidFill>
              <a:latin typeface="Arial"/>
              <a:ea typeface="DejaVu Sans"/>
            </a:endParaRPr>
          </a:p>
          <a:p>
            <a:pPr algn="ctr"/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“</a:t>
            </a:r>
            <a:r>
              <a:rPr lang="en-US" sz="1200" i="1" spc="-1" dirty="0">
                <a:solidFill>
                  <a:schemeClr val="tx1"/>
                </a:solidFill>
                <a:latin typeface="Arial"/>
                <a:ea typeface="DejaVu Sans"/>
              </a:rPr>
              <a:t>Thank you, </a:t>
            </a:r>
            <a:r>
              <a:rPr lang="en-US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sarah</a:t>
            </a:r>
            <a:r>
              <a:rPr lang="en-US" sz="1200" i="1" spc="-1" dirty="0">
                <a:solidFill>
                  <a:schemeClr val="tx1"/>
                </a:solidFill>
                <a:latin typeface="Arial"/>
                <a:ea typeface="DejaVu Sans"/>
              </a:rPr>
              <a:t>, </a:t>
            </a:r>
            <a:r>
              <a:rPr lang="en-US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philipp</a:t>
            </a:r>
            <a:r>
              <a:rPr lang="en-US" sz="1200" i="1" spc="-1" dirty="0">
                <a:solidFill>
                  <a:schemeClr val="tx1"/>
                </a:solidFill>
                <a:latin typeface="Arial"/>
                <a:ea typeface="DejaVu Sans"/>
              </a:rPr>
              <a:t> &amp; </a:t>
            </a:r>
            <a:r>
              <a:rPr lang="en-US" sz="1200" i="1" spc="-1" dirty="0" err="1">
                <a:solidFill>
                  <a:schemeClr val="tx1"/>
                </a:solidFill>
                <a:latin typeface="Arial"/>
                <a:ea typeface="DejaVu Sans"/>
              </a:rPr>
              <a:t>christoph</a:t>
            </a:r>
            <a:r>
              <a:rPr lang="en-US" sz="1200" i="1" spc="-1" dirty="0">
                <a:solidFill>
                  <a:schemeClr val="tx1"/>
                </a:solidFill>
                <a:latin typeface="Arial"/>
                <a:ea typeface="DejaVu Sans"/>
              </a:rPr>
              <a:t>! Very informative talks &amp; live demonstrations!</a:t>
            </a:r>
            <a:r>
              <a:rPr lang="de-DE" sz="1200" i="1" spc="-1" dirty="0">
                <a:solidFill>
                  <a:schemeClr val="tx1"/>
                </a:solidFill>
                <a:latin typeface="Arial"/>
                <a:ea typeface="DejaVu Sans"/>
              </a:rPr>
              <a:t> ”</a:t>
            </a:r>
          </a:p>
          <a:p>
            <a:pPr algn="ctr"/>
            <a:endParaRPr lang="en-US" sz="1200" i="1" spc="-1" dirty="0">
              <a:solidFill>
                <a:schemeClr val="tx1"/>
              </a:solidFill>
              <a:latin typeface="Arial"/>
              <a:ea typeface="DejaVu Sans"/>
            </a:endParaRPr>
          </a:p>
          <a:p>
            <a:pPr algn="ctr"/>
            <a:r>
              <a:rPr lang="de-DE" sz="1200" i="1" spc="-1" dirty="0">
                <a:solidFill>
                  <a:schemeClr val="tx1"/>
                </a:solidFill>
                <a:ea typeface="DejaVu Sans"/>
              </a:rPr>
              <a:t>“</a:t>
            </a:r>
            <a:r>
              <a:rPr lang="en-US" sz="1200" i="1" spc="-1" dirty="0">
                <a:solidFill>
                  <a:schemeClr val="tx1"/>
                </a:solidFill>
                <a:latin typeface="Arial"/>
                <a:ea typeface="DejaVu Sans"/>
              </a:rPr>
              <a:t>thanks for the cool training. you made a very good job. looking forward for part ii.</a:t>
            </a:r>
            <a:r>
              <a:rPr lang="de-DE" sz="1200" i="1" spc="-1" dirty="0">
                <a:solidFill>
                  <a:schemeClr val="tx1"/>
                </a:solidFill>
                <a:ea typeface="DejaVu Sans"/>
              </a:rPr>
              <a:t> ”</a:t>
            </a:r>
          </a:p>
          <a:p>
            <a:pPr algn="ctr"/>
            <a:endParaRPr lang="en-US" sz="1200" i="1" spc="-1" dirty="0">
              <a:latin typeface="Arial"/>
              <a:ea typeface="DejaVu Sans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algn="ctr"/>
            <a:endParaRPr lang="de-DE" spc="-1" dirty="0"/>
          </a:p>
          <a:p>
            <a:pPr algn="ctr">
              <a:lnSpc>
                <a:spcPct val="100000"/>
              </a:lnSpc>
            </a:pPr>
            <a:endParaRPr lang="de-DE" b="0" strike="noStrike" spc="-1" dirty="0">
              <a:latin typeface="Arial"/>
            </a:endParaRPr>
          </a:p>
        </p:txBody>
      </p:sp>
      <p:pic>
        <p:nvPicPr>
          <p:cNvPr id="8" name="Picture 151">
            <a:extLst>
              <a:ext uri="{FF2B5EF4-FFF2-40B4-BE49-F238E27FC236}">
                <a16:creationId xmlns:a16="http://schemas.microsoft.com/office/drawing/2014/main" id="{B601B6D4-0A98-4C56-8067-F680F8D6095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65420" y="1061574"/>
            <a:ext cx="3511121" cy="279654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958E5-18D2-4FE8-941A-78C3F8AAE88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51F11E-C5F2-48D3-992E-E22A6805F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  <p:sp>
        <p:nvSpPr>
          <p:cNvPr id="11" name="CustomShape 4">
            <a:extLst>
              <a:ext uri="{FF2B5EF4-FFF2-40B4-BE49-F238E27FC236}">
                <a16:creationId xmlns:a16="http://schemas.microsoft.com/office/drawing/2014/main" id="{F316FE0F-4AFF-4160-8034-CEB7D3C1CCC3}"/>
              </a:ext>
            </a:extLst>
          </p:cNvPr>
          <p:cNvSpPr/>
          <p:nvPr/>
        </p:nvSpPr>
        <p:spPr>
          <a:xfrm>
            <a:off x="5242560" y="3800945"/>
            <a:ext cx="4192727" cy="891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b="1" strike="noStrike" spc="-1" dirty="0">
                <a:latin typeface="Arial"/>
              </a:rPr>
              <a:t>Kommunikation</a:t>
            </a:r>
            <a:r>
              <a:rPr lang="de-DE" b="0" strike="noStrike" spc="-1" dirty="0">
                <a:latin typeface="Arial"/>
              </a:rPr>
              <a:t> </a:t>
            </a:r>
          </a:p>
          <a:p>
            <a:r>
              <a:rPr lang="de-DE" b="0" strike="noStrike" spc="-1" dirty="0">
                <a:latin typeface="Arial"/>
              </a:rPr>
              <a:t>- </a:t>
            </a:r>
            <a:r>
              <a:rPr lang="de-DE" sz="1200" b="0" strike="noStrike" spc="-1" dirty="0" err="1">
                <a:latin typeface="Arial"/>
              </a:rPr>
              <a:t>Regelmä</a:t>
            </a:r>
            <a:r>
              <a:rPr lang="en-US" sz="1200" dirty="0"/>
              <a:t>ß</a:t>
            </a:r>
            <a:r>
              <a:rPr lang="de-DE" sz="1200" b="0" strike="noStrike" spc="-1" dirty="0" err="1">
                <a:latin typeface="Arial"/>
              </a:rPr>
              <a:t>ige</a:t>
            </a:r>
            <a:r>
              <a:rPr lang="de-DE" sz="1200" b="0" strike="noStrike" spc="-1" dirty="0">
                <a:latin typeface="Arial"/>
              </a:rPr>
              <a:t> Treffen (alle zwei Monate) </a:t>
            </a:r>
          </a:p>
          <a:p>
            <a:pPr>
              <a:lnSpc>
                <a:spcPct val="100000"/>
              </a:lnSpc>
            </a:pPr>
            <a:r>
              <a:rPr lang="de-DE" sz="1200" spc="-1" dirty="0">
                <a:latin typeface="Arial"/>
              </a:rPr>
              <a:t>- </a:t>
            </a:r>
            <a:r>
              <a:rPr lang="de-DE" sz="1200" spc="-1" dirty="0" err="1">
                <a:latin typeface="Arial"/>
              </a:rPr>
              <a:t>Slack</a:t>
            </a:r>
            <a:r>
              <a:rPr lang="de-DE" sz="1200" spc="-1" dirty="0">
                <a:latin typeface="Arial"/>
              </a:rPr>
              <a:t> Channel mit </a:t>
            </a:r>
            <a:r>
              <a:rPr lang="de-DE" sz="1200" spc="-1" dirty="0" err="1">
                <a:latin typeface="Arial"/>
              </a:rPr>
              <a:t>CyVerse</a:t>
            </a:r>
            <a:r>
              <a:rPr lang="de-DE" sz="1200" spc="-1" dirty="0">
                <a:latin typeface="Arial"/>
              </a:rPr>
              <a:t> US</a:t>
            </a:r>
          </a:p>
          <a:p>
            <a:pPr>
              <a:lnSpc>
                <a:spcPct val="100000"/>
              </a:lnSpc>
            </a:pPr>
            <a:r>
              <a:rPr lang="de-DE" sz="1200" b="0" strike="noStrike" spc="-1" dirty="0">
                <a:latin typeface="Arial"/>
              </a:rPr>
              <a:t>- </a:t>
            </a:r>
            <a:r>
              <a:rPr lang="de-DE" sz="1200" b="0" strike="noStrike" spc="-1" dirty="0" err="1">
                <a:latin typeface="Arial"/>
              </a:rPr>
              <a:t>Zammad</a:t>
            </a:r>
            <a:r>
              <a:rPr lang="de-DE" sz="1200" b="0" strike="noStrike" spc="-1" dirty="0">
                <a:latin typeface="Arial"/>
              </a:rPr>
              <a:t> </a:t>
            </a:r>
            <a:r>
              <a:rPr lang="de-DE" sz="1200" b="0" strike="noStrike" spc="-1" dirty="0" err="1">
                <a:latin typeface="Arial"/>
              </a:rPr>
              <a:t>CyVerse</a:t>
            </a:r>
            <a:r>
              <a:rPr lang="de-DE" sz="1200" b="0" strike="noStrike" spc="-1" dirty="0">
                <a:latin typeface="Arial"/>
              </a:rPr>
              <a:t> Austria Support</a:t>
            </a:r>
            <a:endParaRPr lang="de-DE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2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75EE-A84A-45EB-AB71-03A22589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Nächste</a:t>
            </a:r>
            <a:r>
              <a:rPr lang="en-US" b="1" dirty="0"/>
              <a:t> </a:t>
            </a:r>
            <a:r>
              <a:rPr lang="en-US" b="1" dirty="0" err="1"/>
              <a:t>Schritte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CyVerse</a:t>
            </a:r>
            <a:r>
              <a:rPr lang="en-US" b="1" dirty="0"/>
              <a:t> Austria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CB108-8C05-43D9-9610-B191EBF7B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53" y="1170648"/>
            <a:ext cx="8394645" cy="351170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 err="1"/>
              <a:t>Nachhaltigkeit</a:t>
            </a:r>
            <a:r>
              <a:rPr lang="en-US" b="1" dirty="0"/>
              <a:t> </a:t>
            </a:r>
            <a:r>
              <a:rPr lang="en-US" b="1" dirty="0" err="1"/>
              <a:t>gewährleisten</a:t>
            </a:r>
            <a:r>
              <a:rPr lang="en-US" b="1" dirty="0"/>
              <a:t> </a:t>
            </a:r>
            <a:r>
              <a:rPr lang="en-US" b="1" dirty="0" err="1"/>
              <a:t>durch</a:t>
            </a:r>
            <a:r>
              <a:rPr lang="en-US" b="1" dirty="0"/>
              <a:t> </a:t>
            </a:r>
            <a:r>
              <a:rPr lang="en-US" b="1" dirty="0" err="1"/>
              <a:t>Finanzierungsplan</a:t>
            </a:r>
            <a:endParaRPr lang="en-US" b="1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err="1"/>
              <a:t>Entwicklungsplan</a:t>
            </a:r>
            <a:r>
              <a:rPr lang="en-US" sz="1800" dirty="0"/>
              <a:t>, </a:t>
            </a:r>
            <a:r>
              <a:rPr lang="en-US" sz="1800" dirty="0" err="1"/>
              <a:t>Leistungsvereinbarungen</a:t>
            </a:r>
            <a:r>
              <a:rPr lang="en-US" sz="1800" dirty="0"/>
              <a:t> der </a:t>
            </a:r>
            <a:r>
              <a:rPr lang="en-US" sz="1800" dirty="0" err="1"/>
              <a:t>Universitäten</a:t>
            </a:r>
            <a:endParaRPr lang="en-US" sz="1800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 err="1"/>
              <a:t>Regulierung</a:t>
            </a:r>
            <a:r>
              <a:rPr lang="en-US" b="1" dirty="0"/>
              <a:t> der </a:t>
            </a:r>
            <a:r>
              <a:rPr lang="en-US" b="1" dirty="0" err="1"/>
              <a:t>Nutzung</a:t>
            </a:r>
            <a:r>
              <a:rPr lang="en-US" b="1" dirty="0"/>
              <a:t> </a:t>
            </a:r>
            <a:r>
              <a:rPr lang="en-US" b="1" dirty="0" err="1"/>
              <a:t>durch</a:t>
            </a:r>
            <a:r>
              <a:rPr lang="en-US" b="1" dirty="0"/>
              <a:t> Data Policy</a:t>
            </a:r>
          </a:p>
          <a:p>
            <a:pPr marL="228600" indent="0"/>
            <a:endParaRPr lang="en-US" sz="105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/>
              <a:t>Atmosphere Modul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OpenStack </a:t>
            </a:r>
            <a:r>
              <a:rPr lang="en-US" sz="1800" dirty="0" err="1"/>
              <a:t>für</a:t>
            </a:r>
            <a:r>
              <a:rPr lang="en-US" sz="1800" dirty="0"/>
              <a:t> Cloud Computing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Federated Cloud – in </a:t>
            </a:r>
            <a:r>
              <a:rPr lang="en-US" sz="1800" dirty="0" err="1"/>
              <a:t>Entwicklung</a:t>
            </a:r>
            <a:endParaRPr lang="en-US" sz="1800" dirty="0"/>
          </a:p>
          <a:p>
            <a:pPr marL="228600" indent="0"/>
            <a:endParaRPr lang="en-US" sz="105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 err="1"/>
              <a:t>Ausweitung</a:t>
            </a:r>
            <a:endParaRPr lang="en-US" b="1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err="1"/>
              <a:t>Mehr</a:t>
            </a:r>
            <a:r>
              <a:rPr lang="en-US" sz="1800" dirty="0"/>
              <a:t> </a:t>
            </a:r>
            <a:r>
              <a:rPr lang="en-US" sz="1800" dirty="0" err="1"/>
              <a:t>Disziplinen</a:t>
            </a:r>
            <a:r>
              <a:rPr lang="en-US" sz="1800" dirty="0"/>
              <a:t> und </a:t>
            </a:r>
            <a:r>
              <a:rPr lang="en-US" sz="1800" dirty="0" err="1"/>
              <a:t>Universitäten</a:t>
            </a:r>
            <a:r>
              <a:rPr lang="en-US" sz="1800" dirty="0"/>
              <a:t> (ADLS </a:t>
            </a:r>
            <a:r>
              <a:rPr lang="en-US" sz="1800" dirty="0" err="1"/>
              <a:t>Projekt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681D-7816-46F7-B123-6FCE65DB4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13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DE136-B40E-4AF4-98B0-3DCFD05DD7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2712C-1AC4-4DEA-BBE5-44F769BD5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lang="de-AT"/>
              <a:t>14</a:t>
            </a:fld>
            <a:endParaRPr/>
          </a:p>
        </p:txBody>
      </p:sp>
      <p:grpSp>
        <p:nvGrpSpPr>
          <p:cNvPr id="469" name="Google Shape;469;p31"/>
          <p:cNvGrpSpPr/>
          <p:nvPr/>
        </p:nvGrpSpPr>
        <p:grpSpPr>
          <a:xfrm>
            <a:off x="8712199" y="4711700"/>
            <a:ext cx="431700" cy="431700"/>
            <a:chOff x="8712199" y="4711700"/>
            <a:chExt cx="431700" cy="431700"/>
          </a:xfrm>
        </p:grpSpPr>
        <p:sp>
          <p:nvSpPr>
            <p:cNvPr id="470" name="Google Shape;470;p31"/>
            <p:cNvSpPr/>
            <p:nvPr/>
          </p:nvSpPr>
          <p:spPr>
            <a:xfrm>
              <a:off x="8712199" y="4711700"/>
              <a:ext cx="431700" cy="431700"/>
            </a:xfrm>
            <a:prstGeom prst="rect">
              <a:avLst/>
            </a:prstGeom>
            <a:solidFill>
              <a:srgbClr val="F701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1" name="Google Shape;471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77722" y="4754192"/>
              <a:ext cx="300754" cy="3468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2" name="Google Shape;472;p31"/>
          <p:cNvSpPr txBox="1"/>
          <p:nvPr/>
        </p:nvSpPr>
        <p:spPr>
          <a:xfrm>
            <a:off x="622354" y="632949"/>
            <a:ext cx="839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de-AT" sz="3300" dirty="0"/>
              <a:t>Vielen Dank für die Aufmerksamkeit</a:t>
            </a:r>
            <a:r>
              <a:rPr lang="de-AT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1"/>
          <p:cNvSpPr txBox="1"/>
          <p:nvPr/>
        </p:nvSpPr>
        <p:spPr>
          <a:xfrm>
            <a:off x="622354" y="1582888"/>
            <a:ext cx="83946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A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Kontakt: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de-A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Stefanie Lindstaedt, </a:t>
            </a:r>
            <a:r>
              <a:rPr lang="de-AT" sz="2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slind@know-center.at</a:t>
            </a:r>
            <a:endParaRPr sz="20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de-A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A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Institute </a:t>
            </a:r>
            <a:r>
              <a:rPr lang="de-A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Interactive Systems and Data Science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AT" sz="2000" dirty="0"/>
              <a:t>	</a:t>
            </a:r>
            <a:r>
              <a:rPr lang="de-AT" sz="2000" dirty="0" err="1"/>
              <a:t>Know</a:t>
            </a:r>
            <a:r>
              <a:rPr lang="de-AT" sz="2000" dirty="0"/>
              <a:t>-Center GmbH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FF3F5-12E9-4228-AC34-A3453B921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44" y="2885637"/>
            <a:ext cx="1922057" cy="5739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75EE-A84A-45EB-AB71-03A22589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Weitere</a:t>
            </a:r>
            <a:r>
              <a:rPr lang="en-US" b="1" dirty="0"/>
              <a:t> </a:t>
            </a:r>
            <a:r>
              <a:rPr lang="en-US" b="1" dirty="0" err="1"/>
              <a:t>Aktivitäten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681D-7816-46F7-B123-6FCE65DB4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15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DE136-B40E-4AF4-98B0-3DCFD05DD7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2712C-1AC4-4DEA-BBE5-44F769BD5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B6A0F0-D884-4499-B4BC-DCBA59A9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53" y="1083622"/>
            <a:ext cx="8394645" cy="317927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Publikationen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CyVerse</a:t>
            </a:r>
            <a:r>
              <a:rPr lang="en-US" dirty="0"/>
              <a:t> Austria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MDPI MCA Special Issue – </a:t>
            </a:r>
            <a:r>
              <a:rPr lang="en-US" sz="1800" dirty="0" err="1"/>
              <a:t>CyVerse</a:t>
            </a:r>
            <a:r>
              <a:rPr lang="en-US" sz="1800" dirty="0"/>
              <a:t> Austria </a:t>
            </a:r>
            <a:r>
              <a:rPr lang="en-US" sz="1800" dirty="0" err="1"/>
              <a:t>Infrastruktur</a:t>
            </a:r>
            <a:endParaRPr lang="en-US" sz="18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Use Case Reports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CyVerse</a:t>
            </a:r>
            <a:r>
              <a:rPr lang="en-US" dirty="0"/>
              <a:t> Austria in </a:t>
            </a:r>
            <a:r>
              <a:rPr lang="en-US" dirty="0" err="1"/>
              <a:t>Forschungsproposals</a:t>
            </a:r>
            <a:endParaRPr lang="en-US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FWF </a:t>
            </a:r>
            <a:r>
              <a:rPr lang="en-US" sz="1800" dirty="0" err="1"/>
              <a:t>Einzelprojekt</a:t>
            </a:r>
            <a:r>
              <a:rPr lang="en-US" sz="1800" dirty="0"/>
              <a:t> Open Science Badges (TUG, KFU)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EC Proposal (MUG, Gernot Plank)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FWF </a:t>
            </a:r>
            <a:r>
              <a:rPr lang="en-US" sz="1800" dirty="0" err="1"/>
              <a:t>Zukunftskolleg</a:t>
            </a:r>
            <a:r>
              <a:rPr lang="en-US" sz="1800" dirty="0"/>
              <a:t> (MUG, KFUG, TUG)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79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75EE-A84A-45EB-AB71-03A22589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Das </a:t>
            </a:r>
            <a:r>
              <a:rPr lang="en-US" b="1" dirty="0" err="1"/>
              <a:t>erfolgreiche</a:t>
            </a:r>
            <a:r>
              <a:rPr lang="en-US" b="1" dirty="0"/>
              <a:t>, intra-</a:t>
            </a:r>
            <a:r>
              <a:rPr lang="en-US" b="1" dirty="0" err="1"/>
              <a:t>Universitäre</a:t>
            </a:r>
            <a:r>
              <a:rPr lang="en-US" b="1" dirty="0"/>
              <a:t>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681D-7816-46F7-B123-6FCE65DB4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DE136-B40E-4AF4-98B0-3DCFD05DD7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2712C-1AC4-4DEA-BBE5-44F769BD5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04A9BB-1609-4F26-B807-62B3A3A66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281" y="1160808"/>
            <a:ext cx="1741503" cy="519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D9A9FC-C1A9-413A-88C0-34CD10872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304" y="2753382"/>
            <a:ext cx="792480" cy="79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AB589-C5B1-4BC4-A478-EF1F7BCBE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058" y="3678752"/>
            <a:ext cx="664412" cy="664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BBB3A4-EC6F-4C78-8A3D-CBDDE710B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9641" y="3678751"/>
            <a:ext cx="685801" cy="87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8FDB77-1B60-446E-9271-AAFF9BB1E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0935" y="2745037"/>
            <a:ext cx="800825" cy="800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8D16A3-2553-4D89-8F59-61E735C721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8509" y="3195238"/>
            <a:ext cx="646981" cy="857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EBFC22-F8FC-4151-951E-F497FF0E3D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8003" y="2713548"/>
            <a:ext cx="731265" cy="7977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A220CE-E744-4B7F-958E-56E31A1A52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150" y="3288981"/>
            <a:ext cx="751749" cy="7219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BBD0507-2F01-48DB-8D20-36ABC097C4C1}"/>
              </a:ext>
            </a:extLst>
          </p:cNvPr>
          <p:cNvSpPr txBox="1"/>
          <p:nvPr/>
        </p:nvSpPr>
        <p:spPr>
          <a:xfrm>
            <a:off x="344654" y="4094018"/>
            <a:ext cx="170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David </a:t>
            </a:r>
            <a:r>
              <a:rPr lang="en-US" dirty="0" err="1"/>
              <a:t>Bodruzic</a:t>
            </a:r>
            <a:endParaRPr lang="en-US" dirty="0"/>
          </a:p>
          <a:p>
            <a:r>
              <a:rPr lang="en-US" dirty="0"/>
              <a:t>u. Max </a:t>
            </a:r>
            <a:r>
              <a:rPr lang="en-US" dirty="0" err="1"/>
              <a:t>Matzinger</a:t>
            </a:r>
            <a:r>
              <a:rPr lang="en-US" dirty="0"/>
              <a:t> </a:t>
            </a:r>
          </a:p>
        </p:txBody>
      </p:sp>
      <p:pic>
        <p:nvPicPr>
          <p:cNvPr id="1026" name="Picture 2" descr="Folie 1">
            <a:extLst>
              <a:ext uri="{FF2B5EF4-FFF2-40B4-BE49-F238E27FC236}">
                <a16:creationId xmlns:a16="http://schemas.microsoft.com/office/drawing/2014/main" id="{A4A83FA1-CCA8-4FB9-933D-2E45D17B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93" y="3250761"/>
            <a:ext cx="685801" cy="9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itenkarte von Groselj-Strele, Andrea; Mag.rer.nat. Dr.rer.nat. -  MEDonline - Medizinische Universität Graz">
            <a:extLst>
              <a:ext uri="{FF2B5EF4-FFF2-40B4-BE49-F238E27FC236}">
                <a16:creationId xmlns:a16="http://schemas.microsoft.com/office/drawing/2014/main" id="{373E3EA9-5548-4B34-8136-C7AF0E6F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36" y="2801462"/>
            <a:ext cx="732354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8570C5-A04B-483D-96F0-13A38E221B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2859" y="3404783"/>
            <a:ext cx="725424" cy="792480"/>
          </a:xfrm>
          <a:prstGeom prst="rect">
            <a:avLst/>
          </a:prstGeom>
        </p:spPr>
      </p:pic>
      <p:pic>
        <p:nvPicPr>
          <p:cNvPr id="1030" name="Picture 6" descr="Technische Universität Graz – Wikipedia">
            <a:extLst>
              <a:ext uri="{FF2B5EF4-FFF2-40B4-BE49-F238E27FC236}">
                <a16:creationId xmlns:a16="http://schemas.microsoft.com/office/drawing/2014/main" id="{E1D51057-7B39-4FB3-887D-2CE8C270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35" y="1743535"/>
            <a:ext cx="1473734" cy="7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izinische Universität Graz – Wikipedia">
            <a:extLst>
              <a:ext uri="{FF2B5EF4-FFF2-40B4-BE49-F238E27FC236}">
                <a16:creationId xmlns:a16="http://schemas.microsoft.com/office/drawing/2014/main" id="{2D84BC35-D6A8-498C-8770-36EAD157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74" y="1852406"/>
            <a:ext cx="1031877" cy="7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ät Graz – Wikipedia">
            <a:extLst>
              <a:ext uri="{FF2B5EF4-FFF2-40B4-BE49-F238E27FC236}">
                <a16:creationId xmlns:a16="http://schemas.microsoft.com/office/drawing/2014/main" id="{63ED5F0C-DC30-465A-9B16-F27B37DD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8" y="1758758"/>
            <a:ext cx="1105413" cy="9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E8EFE-533C-4796-ADD9-5035C0CB172B}"/>
              </a:ext>
            </a:extLst>
          </p:cNvPr>
          <p:cNvSpPr txBox="1"/>
          <p:nvPr/>
        </p:nvSpPr>
        <p:spPr>
          <a:xfrm>
            <a:off x="4945442" y="4174913"/>
            <a:ext cx="147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Richard </a:t>
            </a:r>
            <a:br>
              <a:rPr lang="en-US" dirty="0"/>
            </a:br>
            <a:r>
              <a:rPr lang="en-US" dirty="0" err="1"/>
              <a:t>Hohensinner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8001308-9967-429C-AA79-5382EC98D701}"/>
              </a:ext>
            </a:extLst>
          </p:cNvPr>
          <p:cNvSpPr/>
          <p:nvPr/>
        </p:nvSpPr>
        <p:spPr>
          <a:xfrm>
            <a:off x="5619957" y="1197032"/>
            <a:ext cx="3524044" cy="3507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34801E6-9849-4D65-91B0-0A8D0D02F209}"/>
              </a:ext>
            </a:extLst>
          </p:cNvPr>
          <p:cNvSpPr/>
          <p:nvPr/>
        </p:nvSpPr>
        <p:spPr>
          <a:xfrm>
            <a:off x="0" y="1197033"/>
            <a:ext cx="5563985" cy="3507971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89C622-8B09-43AC-8EEF-E45BE4EE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im Forschungsprozess und die Rolle von </a:t>
            </a:r>
            <a:r>
              <a:rPr lang="de-DE" dirty="0" err="1"/>
              <a:t>CyVerse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565517-95D1-4E40-B282-F233101797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3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F2F6D9A-F397-43B3-8B9B-2C27EB7DD4ED}"/>
              </a:ext>
            </a:extLst>
          </p:cNvPr>
          <p:cNvGraphicFramePr/>
          <p:nvPr/>
        </p:nvGraphicFramePr>
        <p:xfrm>
          <a:off x="0" y="1965685"/>
          <a:ext cx="9144000" cy="164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issenschaftliches Labor Clipart | +1.566.198 Cliparts">
            <a:extLst>
              <a:ext uri="{FF2B5EF4-FFF2-40B4-BE49-F238E27FC236}">
                <a16:creationId xmlns:a16="http://schemas.microsoft.com/office/drawing/2014/main" id="{A0362080-8BD4-454D-9507-00B386AF8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1"/>
          <a:stretch/>
        </p:blipFill>
        <p:spPr bwMode="auto">
          <a:xfrm>
            <a:off x="0" y="3252417"/>
            <a:ext cx="1905456" cy="12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S-Illustration - Daten, bergbau, technologie, datenübertragung, daten,  lager, analyse, symbol, satz. Vektorclipart gg80617002 - GoGraph">
            <a:extLst>
              <a:ext uri="{FF2B5EF4-FFF2-40B4-BE49-F238E27FC236}">
                <a16:creationId xmlns:a16="http://schemas.microsoft.com/office/drawing/2014/main" id="{6E3C82BD-0F09-4AC1-A36C-D9EB12C83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77" y="3314200"/>
            <a:ext cx="1289989" cy="132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7.869 Publikation Stock-Vektoren und -Grafiken - Getty Images">
            <a:extLst>
              <a:ext uri="{FF2B5EF4-FFF2-40B4-BE49-F238E27FC236}">
                <a16:creationId xmlns:a16="http://schemas.microsoft.com/office/drawing/2014/main" id="{832F0930-3513-4BF9-84E0-5B0AC860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9" y="3295001"/>
            <a:ext cx="2083800" cy="12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006733-E104-44CE-8A70-4C16270946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7585" y="1584945"/>
            <a:ext cx="2174415" cy="649252"/>
          </a:xfrm>
          <a:prstGeom prst="rect">
            <a:avLst/>
          </a:prstGeom>
        </p:spPr>
      </p:pic>
      <p:pic>
        <p:nvPicPr>
          <p:cNvPr id="1032" name="Picture 8" descr="Invenio: Pythonic Framework for Large-Scale Digital Libraries">
            <a:extLst>
              <a:ext uri="{FF2B5EF4-FFF2-40B4-BE49-F238E27FC236}">
                <a16:creationId xmlns:a16="http://schemas.microsoft.com/office/drawing/2014/main" id="{250F03C9-B4BA-43F5-9AD7-5C89CA9B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14" y="1699859"/>
            <a:ext cx="1698049" cy="4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06D7A4-1EA7-480C-BF8D-87AF48B279AA}"/>
              </a:ext>
            </a:extLst>
          </p:cNvPr>
          <p:cNvSpPr txBox="1"/>
          <p:nvPr/>
        </p:nvSpPr>
        <p:spPr>
          <a:xfrm>
            <a:off x="215900" y="165841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Lab Information</a:t>
            </a:r>
            <a:br>
              <a:rPr lang="de-DE" dirty="0"/>
            </a:br>
            <a:r>
              <a:rPr lang="de-DE" dirty="0"/>
              <a:t>Systems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39126F-5D10-4E2B-8B8A-A6E3D17FA7CE}"/>
              </a:ext>
            </a:extLst>
          </p:cNvPr>
          <p:cNvSpPr txBox="1"/>
          <p:nvPr/>
        </p:nvSpPr>
        <p:spPr>
          <a:xfrm>
            <a:off x="0" y="1242565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Intern im Institut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594B9BC-4CB6-4BB5-B5D5-B2ABCE956B97}"/>
              </a:ext>
            </a:extLst>
          </p:cNvPr>
          <p:cNvSpPr txBox="1"/>
          <p:nvPr/>
        </p:nvSpPr>
        <p:spPr>
          <a:xfrm>
            <a:off x="5636121" y="1238445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Extern außerhalb der Uni</a:t>
            </a:r>
            <a:r>
              <a:rPr lang="de-DE" dirty="0"/>
              <a:t>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1F02071-2C42-4A25-BD8F-6BD518D07530}"/>
              </a:ext>
            </a:extLst>
          </p:cNvPr>
          <p:cNvSpPr/>
          <p:nvPr/>
        </p:nvSpPr>
        <p:spPr>
          <a:xfrm>
            <a:off x="2008254" y="1204599"/>
            <a:ext cx="3378353" cy="34368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1C16014-3C7A-4E84-9E28-F91DD1B0C6D9}"/>
              </a:ext>
            </a:extLst>
          </p:cNvPr>
          <p:cNvSpPr/>
          <p:nvPr/>
        </p:nvSpPr>
        <p:spPr>
          <a:xfrm rot="1116181">
            <a:off x="8022882" y="1336343"/>
            <a:ext cx="997527" cy="6675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OPEN DATA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814C99E-E07B-42BC-A4B1-CC7288566F17}"/>
              </a:ext>
            </a:extLst>
          </p:cNvPr>
          <p:cNvSpPr/>
          <p:nvPr/>
        </p:nvSpPr>
        <p:spPr>
          <a:xfrm rot="1116181">
            <a:off x="4498812" y="1295562"/>
            <a:ext cx="997527" cy="6675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CLOSEDDATA</a:t>
            </a:r>
          </a:p>
        </p:txBody>
      </p:sp>
    </p:spTree>
    <p:extLst>
      <p:ext uri="{BB962C8B-B14F-4D97-AF65-F5344CB8AC3E}">
        <p14:creationId xmlns:p14="http://schemas.microsoft.com/office/powerpoint/2010/main" val="10659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18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7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525642" y="355050"/>
            <a:ext cx="8591717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530" tIns="91530" rIns="91530" bIns="9153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spc="-1" dirty="0">
                <a:solidFill>
                  <a:srgbClr val="142248"/>
                </a:solidFill>
                <a:latin typeface="Calibri"/>
                <a:ea typeface="DejaVu Sans"/>
              </a:rPr>
              <a:t>Daten Management</a:t>
            </a:r>
            <a:endParaRPr lang="de-DE" sz="3600" spc="-1" dirty="0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844645" y="1164217"/>
            <a:ext cx="3897093" cy="4823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b="1" spc="-1" dirty="0">
                <a:latin typeface="Arial"/>
                <a:ea typeface="DejaVu Sans"/>
              </a:rPr>
              <a:t>Data Store</a:t>
            </a:r>
            <a:endParaRPr lang="de-DE" sz="1500" spc="-1" dirty="0">
              <a:latin typeface="Arial"/>
            </a:endParaRP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  <a:ea typeface="DejaVu Sans"/>
              </a:rPr>
              <a:t>Web </a:t>
            </a:r>
            <a:r>
              <a:rPr lang="de-DE" sz="1350" spc="-1" dirty="0" err="1">
                <a:latin typeface="Arial"/>
                <a:ea typeface="DejaVu Sans"/>
              </a:rPr>
              <a:t>based</a:t>
            </a:r>
            <a:r>
              <a:rPr lang="de-DE" sz="1350" spc="-1" dirty="0">
                <a:latin typeface="Arial"/>
                <a:ea typeface="DejaVu Sans"/>
              </a:rPr>
              <a:t> </a:t>
            </a:r>
            <a:r>
              <a:rPr lang="de-DE" sz="1350" spc="-1" dirty="0" err="1">
                <a:latin typeface="Arial"/>
                <a:ea typeface="DejaVu Sans"/>
              </a:rPr>
              <a:t>user</a:t>
            </a:r>
            <a:r>
              <a:rPr lang="de-DE" sz="1350" spc="-1" dirty="0">
                <a:latin typeface="Arial"/>
                <a:ea typeface="DejaVu Sans"/>
              </a:rPr>
              <a:t> interface</a:t>
            </a:r>
            <a:br>
              <a:rPr lang="de-DE" sz="1350" spc="-1" dirty="0">
                <a:latin typeface="Arial"/>
                <a:ea typeface="DejaVu Sans"/>
              </a:rPr>
            </a:br>
            <a:r>
              <a:rPr lang="de-DE" sz="1350" spc="-1" dirty="0">
                <a:latin typeface="Arial"/>
                <a:ea typeface="DejaVu Sans"/>
              </a:rPr>
              <a:t>Zugriff von überall</a:t>
            </a:r>
            <a:endParaRPr lang="de-DE" sz="1350" spc="-1" dirty="0">
              <a:latin typeface="Arial"/>
            </a:endParaRP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  <a:ea typeface="DejaVu Sans"/>
              </a:rPr>
              <a:t>Daten heraufladen über</a:t>
            </a:r>
            <a:endParaRPr lang="de-DE" sz="1350" spc="-1" dirty="0">
              <a:latin typeface="Arial"/>
            </a:endParaRPr>
          </a:p>
          <a:p>
            <a:pPr marL="557280" lvl="1" indent="-214110">
              <a:buFont typeface="Arial"/>
              <a:buChar char="•"/>
            </a:pPr>
            <a:r>
              <a:rPr lang="de-DE" sz="1350" spc="-1" dirty="0" err="1">
                <a:latin typeface="Arial"/>
                <a:ea typeface="DejaVu Sans"/>
              </a:rPr>
              <a:t>iCommand</a:t>
            </a:r>
            <a:r>
              <a:rPr lang="de-DE" sz="1350" spc="-1" dirty="0">
                <a:latin typeface="Arial"/>
                <a:ea typeface="DejaVu Sans"/>
              </a:rPr>
              <a:t> (iRODS)</a:t>
            </a:r>
            <a:r>
              <a:rPr lang="de-DE" sz="1350" spc="-1" dirty="0">
                <a:latin typeface="Arial"/>
              </a:rPr>
              <a:t> </a:t>
            </a:r>
          </a:p>
          <a:p>
            <a:pPr marL="557280" lvl="1" indent="-214110">
              <a:buFont typeface="Arial"/>
              <a:buChar char="•"/>
            </a:pPr>
            <a:r>
              <a:rPr lang="de-DE" sz="1350" spc="-1" dirty="0">
                <a:latin typeface="Arial"/>
                <a:ea typeface="DejaVu Sans"/>
              </a:rPr>
              <a:t>Cyberduck</a:t>
            </a:r>
            <a:r>
              <a:rPr lang="de-DE" sz="1350" spc="-1" dirty="0">
                <a:latin typeface="Arial"/>
              </a:rPr>
              <a:t> </a:t>
            </a:r>
          </a:p>
          <a:p>
            <a:pPr marL="557280" lvl="1" indent="-214110">
              <a:buFont typeface="Arial"/>
              <a:buChar char="•"/>
            </a:pPr>
            <a:r>
              <a:rPr lang="de-DE" sz="1350" spc="-1" dirty="0" err="1">
                <a:latin typeface="Arial"/>
                <a:ea typeface="DejaVu Sans"/>
              </a:rPr>
              <a:t>WebDav</a:t>
            </a:r>
            <a:endParaRPr lang="de-DE" sz="1350" spc="-1" dirty="0">
              <a:latin typeface="Arial"/>
              <a:ea typeface="DejaVu Sans"/>
            </a:endParaRPr>
          </a:p>
          <a:p>
            <a:pPr marL="557280" lvl="1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Drag &amp; </a:t>
            </a:r>
            <a:r>
              <a:rPr lang="de-DE" sz="1350" spc="-1" dirty="0" err="1">
                <a:latin typeface="Arial"/>
              </a:rPr>
              <a:t>drop</a:t>
            </a:r>
            <a:r>
              <a:rPr lang="de-DE" sz="1350" spc="-1" dirty="0">
                <a:latin typeface="Arial"/>
              </a:rPr>
              <a:t> </a:t>
            </a:r>
            <a:endParaRPr lang="de-DE" sz="1350" spc="-1" dirty="0">
              <a:latin typeface="Arial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spc="-1" dirty="0" err="1"/>
              <a:t>Logging</a:t>
            </a:r>
            <a:r>
              <a:rPr lang="de-DE" sz="1350" spc="-1" dirty="0"/>
              <a:t> der Zugriffshistorie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spc="-1" dirty="0"/>
              <a:t>Daten sichtbar machen für Kooperationspartner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spc="-1" dirty="0"/>
              <a:t>Nicht alle Daten müssen auf </a:t>
            </a:r>
            <a:r>
              <a:rPr lang="de-DE" sz="1350" spc="-1" dirty="0" err="1"/>
              <a:t>CyVerse</a:t>
            </a:r>
            <a:r>
              <a:rPr lang="de-DE" sz="1350" spc="-1" dirty="0"/>
              <a:t> liegen, können auch über Links eingebunden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spc="-1" dirty="0" err="1"/>
              <a:t>Metadatan</a:t>
            </a:r>
            <a:r>
              <a:rPr lang="de-DE" sz="1350" spc="-1" dirty="0"/>
              <a:t> zusammen speichern mit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spc="-1" dirty="0"/>
              <a:t>Automatische Metadaten Extraktion (beschränkt)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spc="-1" dirty="0"/>
              <a:t>Flexible Nutzung von Speicher Ressourcen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spc="-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spc="-1" dirty="0"/>
          </a:p>
          <a:p>
            <a:pPr>
              <a:lnSpc>
                <a:spcPct val="100000"/>
              </a:lnSpc>
            </a:pP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050" dirty="0"/>
            </a:b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350" spc="-1" dirty="0">
              <a:latin typeface="Arial"/>
            </a:endParaRPr>
          </a:p>
        </p:txBody>
      </p:sp>
      <p:pic>
        <p:nvPicPr>
          <p:cNvPr id="259" name="Picture 7"/>
          <p:cNvPicPr/>
          <p:nvPr/>
        </p:nvPicPr>
        <p:blipFill>
          <a:blip r:embed="rId2"/>
          <a:stretch/>
        </p:blipFill>
        <p:spPr>
          <a:xfrm>
            <a:off x="328352" y="1108890"/>
            <a:ext cx="315630" cy="411022"/>
          </a:xfrm>
          <a:prstGeom prst="rect">
            <a:avLst/>
          </a:prstGeom>
          <a:ln>
            <a:noFill/>
          </a:ln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124E5F69-F5FD-4846-8859-82C8CD6DC706}"/>
              </a:ext>
            </a:extLst>
          </p:cNvPr>
          <p:cNvSpPr/>
          <p:nvPr/>
        </p:nvSpPr>
        <p:spPr>
          <a:xfrm>
            <a:off x="4899523" y="1118381"/>
            <a:ext cx="3617460" cy="2584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b="1" spc="-1" dirty="0">
                <a:latin typeface="Arial"/>
                <a:ea typeface="DejaVu Sans"/>
              </a:rPr>
              <a:t>Discovery Environment - Analytics</a:t>
            </a:r>
            <a:endParaRPr lang="de-DE" sz="15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500" spc="-1" dirty="0">
              <a:latin typeface="Arial"/>
            </a:endParaRP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  <a:ea typeface="DejaVu Sans"/>
              </a:rPr>
              <a:t>Web-basiertes </a:t>
            </a:r>
            <a:r>
              <a:rPr lang="de-DE" sz="1050" spc="-1" dirty="0">
                <a:latin typeface="Arial"/>
                <a:ea typeface="DejaVu Sans"/>
              </a:rPr>
              <a:t>U</a:t>
            </a:r>
            <a:r>
              <a:rPr lang="de-DE" sz="1350" spc="-1" dirty="0">
                <a:latin typeface="Arial"/>
                <a:ea typeface="DejaVu Sans"/>
              </a:rPr>
              <a:t>ser Interface</a:t>
            </a:r>
            <a:endParaRPr lang="de-DE" sz="1350" spc="-1" dirty="0">
              <a:latin typeface="Arial"/>
            </a:endParaRPr>
          </a:p>
          <a:p>
            <a:pPr marL="214380" indent="-214110">
              <a:buFont typeface="Arial"/>
              <a:buChar char="•"/>
            </a:pPr>
            <a:r>
              <a:rPr lang="de-DE" sz="1350" spc="-1" dirty="0" err="1">
                <a:latin typeface="Arial"/>
                <a:ea typeface="DejaVu Sans"/>
              </a:rPr>
              <a:t>Applications</a:t>
            </a:r>
            <a:r>
              <a:rPr lang="de-DE" sz="1350" spc="-1" dirty="0">
                <a:latin typeface="Arial"/>
                <a:ea typeface="DejaVu Sans"/>
              </a:rPr>
              <a:t> on-</a:t>
            </a:r>
            <a:r>
              <a:rPr lang="de-DE" sz="1350" spc="-1" dirty="0" err="1">
                <a:latin typeface="Arial"/>
                <a:ea typeface="DejaVu Sans"/>
              </a:rPr>
              <a:t>demand</a:t>
            </a:r>
            <a:endParaRPr lang="de-DE" sz="1350" spc="-1" dirty="0">
              <a:latin typeface="Arial"/>
              <a:ea typeface="DejaVu Sans"/>
            </a:endParaRPr>
          </a:p>
          <a:p>
            <a:pPr marL="214380" indent="-214110">
              <a:buFont typeface="Arial"/>
              <a:buChar char="•"/>
            </a:pPr>
            <a:r>
              <a:rPr lang="de-DE" sz="1050" spc="-1" dirty="0">
                <a:latin typeface="Arial"/>
                <a:ea typeface="DejaVu Sans"/>
              </a:rPr>
              <a:t>Parameter Setting</a:t>
            </a:r>
          </a:p>
          <a:p>
            <a:pPr marL="557280" lvl="1" indent="-214110">
              <a:buFont typeface="Arial"/>
              <a:buChar char="•"/>
            </a:pPr>
            <a:r>
              <a:rPr lang="de-DE" sz="1050" spc="-1" dirty="0">
                <a:latin typeface="Arial"/>
                <a:ea typeface="DejaVu Sans"/>
              </a:rPr>
              <a:t>Input</a:t>
            </a:r>
          </a:p>
          <a:p>
            <a:pPr marL="557280" lvl="1" indent="-214110">
              <a:buFont typeface="Arial"/>
              <a:buChar char="•"/>
            </a:pPr>
            <a:r>
              <a:rPr lang="de-DE" sz="1050" spc="-1" dirty="0">
                <a:latin typeface="Arial"/>
                <a:ea typeface="DejaVu Sans"/>
              </a:rPr>
              <a:t>Output</a:t>
            </a:r>
          </a:p>
          <a:p>
            <a:pPr marL="557280" lvl="1" indent="-214110">
              <a:buFont typeface="Arial"/>
              <a:buChar char="•"/>
            </a:pPr>
            <a:r>
              <a:rPr lang="de-DE" sz="1050" spc="-1" dirty="0">
                <a:latin typeface="Arial"/>
                <a:ea typeface="DejaVu Sans"/>
              </a:rPr>
              <a:t>Ressourcennutzung</a:t>
            </a:r>
          </a:p>
          <a:p>
            <a:pPr marL="214380" indent="-214110">
              <a:buFont typeface="Arial"/>
              <a:buChar char="•"/>
            </a:pP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050" dirty="0"/>
            </a:b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350" spc="-1" dirty="0">
              <a:latin typeface="Arial"/>
            </a:endParaRPr>
          </a:p>
        </p:txBody>
      </p:sp>
      <p:pic>
        <p:nvPicPr>
          <p:cNvPr id="257" name="Picture 1"/>
          <p:cNvPicPr/>
          <p:nvPr/>
        </p:nvPicPr>
        <p:blipFill rotWithShape="1">
          <a:blip r:embed="rId3"/>
          <a:srcRect r="51142"/>
          <a:stretch/>
        </p:blipFill>
        <p:spPr>
          <a:xfrm>
            <a:off x="4741739" y="602299"/>
            <a:ext cx="4073909" cy="45412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607774" y="355050"/>
            <a:ext cx="8509585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530" tIns="91530" rIns="91530" bIns="9153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spc="-1" dirty="0">
                <a:solidFill>
                  <a:srgbClr val="142248"/>
                </a:solidFill>
                <a:latin typeface="Calibri"/>
                <a:ea typeface="DejaVu Sans"/>
              </a:rPr>
              <a:t>Daten Analyse</a:t>
            </a:r>
            <a:endParaRPr lang="de-DE" sz="3600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124E5F69-F5FD-4846-8859-82C8CD6DC706}"/>
              </a:ext>
            </a:extLst>
          </p:cNvPr>
          <p:cNvSpPr/>
          <p:nvPr/>
        </p:nvSpPr>
        <p:spPr>
          <a:xfrm>
            <a:off x="5409081" y="1120500"/>
            <a:ext cx="3617460" cy="4200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b="1" spc="-1" dirty="0">
                <a:latin typeface="Arial"/>
                <a:ea typeface="DejaVu Sans"/>
              </a:rPr>
              <a:t>Discovery Environment - Analytics</a:t>
            </a:r>
            <a:endParaRPr lang="de-DE" sz="1500" spc="-1" dirty="0">
              <a:latin typeface="Arial"/>
            </a:endParaRP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  <a:ea typeface="DejaVu Sans"/>
              </a:rPr>
              <a:t>Web-basiertes </a:t>
            </a:r>
            <a:r>
              <a:rPr lang="de-DE" sz="1050" spc="-1" dirty="0">
                <a:latin typeface="Arial"/>
                <a:ea typeface="DejaVu Sans"/>
              </a:rPr>
              <a:t>U</a:t>
            </a:r>
            <a:r>
              <a:rPr lang="de-DE" sz="1350" spc="-1" dirty="0">
                <a:latin typeface="Arial"/>
                <a:ea typeface="DejaVu Sans"/>
              </a:rPr>
              <a:t>ser Interface</a:t>
            </a:r>
            <a:br>
              <a:rPr lang="de-DE" sz="1350" spc="-1" dirty="0">
                <a:latin typeface="Arial"/>
                <a:ea typeface="DejaVu Sans"/>
              </a:rPr>
            </a:br>
            <a:r>
              <a:rPr lang="de-DE" sz="1350" spc="-1" dirty="0">
                <a:latin typeface="Arial"/>
                <a:ea typeface="DejaVu Sans"/>
              </a:rPr>
              <a:t>Zugriff von überall</a:t>
            </a: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&gt; 3000 Analyse Apps stehen zur Verfügung</a:t>
            </a: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Einbinden eigener Analyse Algorithmen möglich </a:t>
            </a: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Speicherung der Analyse zusammen mit den richtigen Versionen der Apps (</a:t>
            </a:r>
            <a:r>
              <a:rPr lang="de-DE" sz="1350" spc="-1" dirty="0" err="1">
                <a:latin typeface="Arial"/>
              </a:rPr>
              <a:t>Reproducability</a:t>
            </a:r>
            <a:r>
              <a:rPr lang="de-DE" sz="1350" spc="-1" dirty="0">
                <a:latin typeface="Arial"/>
              </a:rPr>
              <a:t>) </a:t>
            </a: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Einfache Erstellung von Analyse-Pipelines</a:t>
            </a: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Flexible Nutzung von Computational </a:t>
            </a:r>
            <a:r>
              <a:rPr lang="de-DE" sz="1350" spc="-1" dirty="0" err="1">
                <a:latin typeface="Arial"/>
              </a:rPr>
              <a:t>Ressources</a:t>
            </a:r>
            <a:endParaRPr lang="de-DE" sz="1350" spc="-1" dirty="0">
              <a:latin typeface="Arial"/>
            </a:endParaRP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VSC kann angesprochen werden</a:t>
            </a:r>
          </a:p>
          <a:p>
            <a:pPr marL="214380" indent="-214110">
              <a:buFont typeface="Arial"/>
              <a:buChar char="•"/>
            </a:pPr>
            <a:r>
              <a:rPr lang="de-DE" sz="1350" spc="-1" dirty="0">
                <a:latin typeface="Arial"/>
              </a:rPr>
              <a:t>Am VSC wird kein Speicher benötigt</a:t>
            </a:r>
          </a:p>
          <a:p>
            <a:pPr marL="214380" indent="-214110">
              <a:buFont typeface="Arial"/>
              <a:buChar char="•"/>
            </a:pP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050" dirty="0"/>
            </a:br>
            <a:endParaRPr lang="de-DE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350" spc="-1" dirty="0"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791394E-CAF5-49BF-95B5-FCC4FB494C6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40665" y="731970"/>
            <a:ext cx="644490" cy="31509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140B6-73DE-4630-A6EB-D301C7694B8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8937" y="958396"/>
            <a:ext cx="5350144" cy="40555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99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7</a:t>
            </a:fld>
            <a:endParaRPr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0AEBBFA-E0BF-460E-8726-206E50B6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</p:spPr>
        <p:txBody>
          <a:bodyPr/>
          <a:lstStyle/>
          <a:p>
            <a:r>
              <a:rPr lang="en-US" b="1" dirty="0" err="1"/>
              <a:t>Vorgehensweise</a:t>
            </a:r>
            <a:endParaRPr lang="en-US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3C9346-9FDD-4528-A5B1-8337480F3F2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D5FFB3-FBA7-4859-A419-E21FAF7F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89827BA3-B897-46CE-A66A-1AF1D821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061574"/>
            <a:ext cx="8889997" cy="3179279"/>
          </a:xfrm>
        </p:spPr>
        <p:txBody>
          <a:bodyPr/>
          <a:lstStyle/>
          <a:p>
            <a:pPr marL="228600" indent="0"/>
            <a:r>
              <a:rPr lang="en-US" sz="1800" b="1" dirty="0" err="1"/>
              <a:t>Ziel</a:t>
            </a:r>
            <a:r>
              <a:rPr lang="en-US" sz="1800" dirty="0"/>
              <a:t>: </a:t>
            </a:r>
            <a:r>
              <a:rPr lang="en-US" sz="1800" dirty="0" err="1"/>
              <a:t>Stärkung</a:t>
            </a:r>
            <a:r>
              <a:rPr lang="en-US" sz="1800" dirty="0"/>
              <a:t> von </a:t>
            </a:r>
            <a:r>
              <a:rPr lang="en-US" sz="1800" dirty="0" err="1"/>
              <a:t>Kollaborationen</a:t>
            </a:r>
            <a:r>
              <a:rPr lang="en-US" sz="1800" dirty="0"/>
              <a:t> und </a:t>
            </a:r>
            <a:r>
              <a:rPr lang="en-US" sz="1800" dirty="0" err="1"/>
              <a:t>Datenanalysen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Grazer </a:t>
            </a:r>
            <a:r>
              <a:rPr lang="en-US" sz="1800" dirty="0" err="1"/>
              <a:t>ForscherInnen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Life Science </a:t>
            </a:r>
            <a:r>
              <a:rPr lang="en-US" sz="1800" dirty="0" err="1"/>
              <a:t>Bereich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D4EB6AB-AEAD-4E7D-B720-58FBF1F233B9}"/>
              </a:ext>
            </a:extLst>
          </p:cNvPr>
          <p:cNvSpPr/>
          <p:nvPr/>
        </p:nvSpPr>
        <p:spPr>
          <a:xfrm>
            <a:off x="515620" y="1680235"/>
            <a:ext cx="8394645" cy="45339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6BE8374-B6BD-40F8-9137-B17D289E2ABF}"/>
              </a:ext>
            </a:extLst>
          </p:cNvPr>
          <p:cNvCxnSpPr/>
          <p:nvPr/>
        </p:nvCxnSpPr>
        <p:spPr>
          <a:xfrm>
            <a:off x="541019" y="2019300"/>
            <a:ext cx="0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5EB77E3-49A7-436D-A2AB-F560801B1D3A}"/>
              </a:ext>
            </a:extLst>
          </p:cNvPr>
          <p:cNvCxnSpPr/>
          <p:nvPr/>
        </p:nvCxnSpPr>
        <p:spPr>
          <a:xfrm>
            <a:off x="2049779" y="2019300"/>
            <a:ext cx="0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E2C7CC1-2C2A-412C-854A-E11BAFB44704}"/>
              </a:ext>
            </a:extLst>
          </p:cNvPr>
          <p:cNvCxnSpPr/>
          <p:nvPr/>
        </p:nvCxnSpPr>
        <p:spPr>
          <a:xfrm>
            <a:off x="6637019" y="2026920"/>
            <a:ext cx="0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0C264B-A463-4ADD-A350-CA2AA4F84852}"/>
              </a:ext>
            </a:extLst>
          </p:cNvPr>
          <p:cNvSpPr txBox="1"/>
          <p:nvPr/>
        </p:nvSpPr>
        <p:spPr>
          <a:xfrm>
            <a:off x="63500" y="2319606"/>
            <a:ext cx="96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CDDE3FC-A390-4C33-A35A-AAB209C1ABFA}"/>
              </a:ext>
            </a:extLst>
          </p:cNvPr>
          <p:cNvSpPr txBox="1"/>
          <p:nvPr/>
        </p:nvSpPr>
        <p:spPr>
          <a:xfrm>
            <a:off x="1572260" y="2319606"/>
            <a:ext cx="96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23C5CED-9ABA-4C99-B6BF-2D02D5D00331}"/>
              </a:ext>
            </a:extLst>
          </p:cNvPr>
          <p:cNvSpPr txBox="1"/>
          <p:nvPr/>
        </p:nvSpPr>
        <p:spPr>
          <a:xfrm>
            <a:off x="3134360" y="2319606"/>
            <a:ext cx="96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AABF210-C8CA-419F-80D7-EB1CCE5B5057}"/>
              </a:ext>
            </a:extLst>
          </p:cNvPr>
          <p:cNvSpPr txBox="1"/>
          <p:nvPr/>
        </p:nvSpPr>
        <p:spPr>
          <a:xfrm>
            <a:off x="4635500" y="2319606"/>
            <a:ext cx="96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A38A01-F654-47DB-B737-36F341C72A01}"/>
              </a:ext>
            </a:extLst>
          </p:cNvPr>
          <p:cNvSpPr txBox="1"/>
          <p:nvPr/>
        </p:nvSpPr>
        <p:spPr>
          <a:xfrm>
            <a:off x="6159500" y="2319606"/>
            <a:ext cx="96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B0627-39C6-4393-B5AC-B880B64E3A53}"/>
              </a:ext>
            </a:extLst>
          </p:cNvPr>
          <p:cNvSpPr txBox="1"/>
          <p:nvPr/>
        </p:nvSpPr>
        <p:spPr>
          <a:xfrm>
            <a:off x="327660" y="2589283"/>
            <a:ext cx="1691639" cy="461665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Anforderungsanalyse</a:t>
            </a:r>
            <a:endParaRPr lang="en-US" sz="1200" dirty="0"/>
          </a:p>
          <a:p>
            <a:pPr algn="ctr"/>
            <a:r>
              <a:rPr lang="en-US" sz="1200" dirty="0" err="1"/>
              <a:t>Evaluierung</a:t>
            </a:r>
            <a:r>
              <a:rPr lang="en-US" sz="1200" dirty="0"/>
              <a:t> von Tools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4733AB9-1D49-43D4-849B-6033888E2600}"/>
              </a:ext>
            </a:extLst>
          </p:cNvPr>
          <p:cNvSpPr txBox="1"/>
          <p:nvPr/>
        </p:nvSpPr>
        <p:spPr>
          <a:xfrm>
            <a:off x="6207765" y="2589283"/>
            <a:ext cx="2151375" cy="461665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Operativer</a:t>
            </a:r>
            <a:r>
              <a:rPr lang="en-US" sz="1200" dirty="0"/>
              <a:t> </a:t>
            </a:r>
            <a:r>
              <a:rPr lang="en-US" sz="1200" dirty="0" err="1"/>
              <a:t>Betrieb</a:t>
            </a:r>
            <a:endParaRPr lang="en-US" sz="1200" dirty="0"/>
          </a:p>
          <a:p>
            <a:pPr algn="ctr"/>
            <a:r>
              <a:rPr lang="en-US" sz="1200" dirty="0" err="1"/>
              <a:t>Laufender</a:t>
            </a:r>
            <a:r>
              <a:rPr lang="en-US" sz="1200" dirty="0"/>
              <a:t> Support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637AA15-F4AA-40C5-9D83-4A48CE8893B4}"/>
              </a:ext>
            </a:extLst>
          </p:cNvPr>
          <p:cNvCxnSpPr/>
          <p:nvPr/>
        </p:nvCxnSpPr>
        <p:spPr>
          <a:xfrm>
            <a:off x="3611879" y="2019300"/>
            <a:ext cx="0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146F892-EE81-4B19-BFD9-6755B593E875}"/>
              </a:ext>
            </a:extLst>
          </p:cNvPr>
          <p:cNvCxnSpPr/>
          <p:nvPr/>
        </p:nvCxnSpPr>
        <p:spPr>
          <a:xfrm>
            <a:off x="5120639" y="2019300"/>
            <a:ext cx="0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92895D0-3AFC-4BD9-BD74-80DA67724104}"/>
              </a:ext>
            </a:extLst>
          </p:cNvPr>
          <p:cNvCxnSpPr/>
          <p:nvPr/>
        </p:nvCxnSpPr>
        <p:spPr>
          <a:xfrm>
            <a:off x="8145779" y="2026920"/>
            <a:ext cx="0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09BEA89-2A38-4581-9FAC-ABA178A7E593}"/>
              </a:ext>
            </a:extLst>
          </p:cNvPr>
          <p:cNvSpPr txBox="1"/>
          <p:nvPr/>
        </p:nvSpPr>
        <p:spPr>
          <a:xfrm>
            <a:off x="7668260" y="2319606"/>
            <a:ext cx="96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F3FE2B8-9AEB-4680-9E0C-8E96F2B8EBC8}"/>
              </a:ext>
            </a:extLst>
          </p:cNvPr>
          <p:cNvSpPr txBox="1"/>
          <p:nvPr/>
        </p:nvSpPr>
        <p:spPr>
          <a:xfrm>
            <a:off x="1821180" y="3083041"/>
            <a:ext cx="1927860" cy="646331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Hardware</a:t>
            </a:r>
          </a:p>
          <a:p>
            <a:pPr algn="ctr"/>
            <a:r>
              <a:rPr lang="en-US" sz="1200" dirty="0" err="1"/>
              <a:t>Kontakt</a:t>
            </a:r>
            <a:r>
              <a:rPr lang="en-US" sz="1200" dirty="0"/>
              <a:t> </a:t>
            </a:r>
            <a:r>
              <a:rPr lang="en-US" sz="1200" dirty="0" err="1"/>
              <a:t>CyVerse</a:t>
            </a:r>
            <a:r>
              <a:rPr lang="en-US" sz="1200" dirty="0"/>
              <a:t> US</a:t>
            </a:r>
          </a:p>
          <a:p>
            <a:pPr algn="ctr"/>
            <a:r>
              <a:rPr lang="en-US" sz="1200" dirty="0"/>
              <a:t>Team </a:t>
            </a:r>
            <a:r>
              <a:rPr lang="en-US" sz="1200" dirty="0" err="1"/>
              <a:t>CyVerse</a:t>
            </a:r>
            <a:r>
              <a:rPr lang="en-US" sz="1200" dirty="0"/>
              <a:t> Austria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5892062-6DE7-45D8-80C1-F101D8127B9D}"/>
              </a:ext>
            </a:extLst>
          </p:cNvPr>
          <p:cNvSpPr txBox="1"/>
          <p:nvPr/>
        </p:nvSpPr>
        <p:spPr>
          <a:xfrm>
            <a:off x="3451860" y="2596903"/>
            <a:ext cx="1844038" cy="461665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Tech. Deployment</a:t>
            </a:r>
          </a:p>
          <a:p>
            <a:pPr algn="ctr"/>
            <a:r>
              <a:rPr lang="en-US" sz="1200" dirty="0"/>
              <a:t>Community, Use Cases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9391C09-71EC-4B22-9FB4-DAB77D52C899}"/>
              </a:ext>
            </a:extLst>
          </p:cNvPr>
          <p:cNvSpPr txBox="1"/>
          <p:nvPr/>
        </p:nvSpPr>
        <p:spPr>
          <a:xfrm>
            <a:off x="4945380" y="3083041"/>
            <a:ext cx="1927860" cy="646331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Weitere</a:t>
            </a:r>
            <a:r>
              <a:rPr lang="en-US" sz="1200" dirty="0"/>
              <a:t> Use Cases</a:t>
            </a:r>
          </a:p>
          <a:p>
            <a:pPr algn="ctr"/>
            <a:r>
              <a:rPr lang="en-US" sz="1200" dirty="0" err="1"/>
              <a:t>Nachhaltigkeit</a:t>
            </a:r>
            <a:endParaRPr lang="en-US" sz="1200" dirty="0"/>
          </a:p>
          <a:p>
            <a:pPr algn="ctr"/>
            <a:r>
              <a:rPr lang="en-US" sz="1200" dirty="0"/>
              <a:t>(FP, Data Policy, NVB)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59427-68E9-4437-A9C5-902148FA4912}"/>
              </a:ext>
            </a:extLst>
          </p:cNvPr>
          <p:cNvSpPr txBox="1"/>
          <p:nvPr/>
        </p:nvSpPr>
        <p:spPr>
          <a:xfrm>
            <a:off x="4198622" y="3702018"/>
            <a:ext cx="4711644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CyVerse</a:t>
            </a:r>
            <a:r>
              <a:rPr lang="en-US" sz="1200" dirty="0"/>
              <a:t> Austria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50230-A9B4-40FE-BE16-2D7A6BE921A5}"/>
              </a:ext>
            </a:extLst>
          </p:cNvPr>
          <p:cNvSpPr txBox="1"/>
          <p:nvPr/>
        </p:nvSpPr>
        <p:spPr>
          <a:xfrm>
            <a:off x="398726" y="3847741"/>
            <a:ext cx="8889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Erreichte</a:t>
            </a:r>
            <a:r>
              <a:rPr lang="en-US" b="1" dirty="0"/>
              <a:t> </a:t>
            </a:r>
            <a:r>
              <a:rPr lang="en-US" b="1" dirty="0" err="1"/>
              <a:t>Meilensteine</a:t>
            </a:r>
            <a:endParaRPr lang="en-US" b="1" dirty="0"/>
          </a:p>
          <a:p>
            <a:r>
              <a:rPr lang="en-US" dirty="0"/>
              <a:t>(i) </a:t>
            </a:r>
            <a:r>
              <a:rPr lang="en-US" dirty="0" err="1"/>
              <a:t>Technisches</a:t>
            </a:r>
            <a:r>
              <a:rPr lang="en-US" dirty="0"/>
              <a:t> Deployment, (ii) </a:t>
            </a:r>
            <a:r>
              <a:rPr lang="en-US" dirty="0" err="1"/>
              <a:t>aktive</a:t>
            </a:r>
            <a:r>
              <a:rPr lang="en-US" dirty="0"/>
              <a:t> Community, (iii) Trainings und (iv) international </a:t>
            </a:r>
            <a:r>
              <a:rPr lang="en-US" dirty="0" err="1"/>
              <a:t>Vernetzung</a:t>
            </a:r>
            <a:r>
              <a:rPr lang="en-US" dirty="0"/>
              <a:t>    </a:t>
            </a:r>
          </a:p>
          <a:p>
            <a:r>
              <a:rPr lang="en-US" dirty="0" err="1"/>
              <a:t>Jährliches</a:t>
            </a:r>
            <a:r>
              <a:rPr lang="en-US" dirty="0"/>
              <a:t> Reporting </a:t>
            </a:r>
            <a:r>
              <a:rPr lang="en-US" dirty="0" err="1"/>
              <a:t>zum</a:t>
            </a:r>
            <a:r>
              <a:rPr lang="en-US" dirty="0"/>
              <a:t> BMBWF, on-track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B84E23-DF48-489D-8A02-23FE0E76B8B3}"/>
              </a:ext>
            </a:extLst>
          </p:cNvPr>
          <p:cNvSpPr/>
          <p:nvPr/>
        </p:nvSpPr>
        <p:spPr>
          <a:xfrm>
            <a:off x="7862455" y="2312679"/>
            <a:ext cx="561109" cy="327511"/>
          </a:xfrm>
          <a:prstGeom prst="ellipse">
            <a:avLst/>
          </a:prstGeom>
          <a:solidFill>
            <a:srgbClr val="E46C0A">
              <a:alpha val="5882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B5AC51-CC3D-4134-B82E-CD6B33F00EA1}"/>
              </a:ext>
            </a:extLst>
          </p:cNvPr>
          <p:cNvCxnSpPr>
            <a:cxnSpLocks/>
          </p:cNvCxnSpPr>
          <p:nvPr/>
        </p:nvCxnSpPr>
        <p:spPr>
          <a:xfrm>
            <a:off x="6207765" y="2033847"/>
            <a:ext cx="0" cy="101710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A36DFB-8252-4E31-8352-9D5A2FB0C6B7}"/>
              </a:ext>
            </a:extLst>
          </p:cNvPr>
          <p:cNvSpPr txBox="1"/>
          <p:nvPr/>
        </p:nvSpPr>
        <p:spPr>
          <a:xfrm>
            <a:off x="5723898" y="1515466"/>
            <a:ext cx="96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Kick-Off</a:t>
            </a:r>
          </a:p>
        </p:txBody>
      </p:sp>
    </p:spTree>
    <p:extLst>
      <p:ext uri="{BB962C8B-B14F-4D97-AF65-F5344CB8AC3E}">
        <p14:creationId xmlns:p14="http://schemas.microsoft.com/office/powerpoint/2010/main" val="385768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8</a:t>
            </a:fld>
            <a:endParaRPr/>
          </a:p>
        </p:txBody>
      </p:sp>
      <p:sp>
        <p:nvSpPr>
          <p:cNvPr id="33" name="Rectangle: Rounded Corners 25">
            <a:extLst>
              <a:ext uri="{FF2B5EF4-FFF2-40B4-BE49-F238E27FC236}">
                <a16:creationId xmlns:a16="http://schemas.microsoft.com/office/drawing/2014/main" id="{454BCDFF-ED58-4EE6-AB8F-D7A3C038B358}"/>
              </a:ext>
            </a:extLst>
          </p:cNvPr>
          <p:cNvSpPr/>
          <p:nvPr/>
        </p:nvSpPr>
        <p:spPr bwMode="auto">
          <a:xfrm>
            <a:off x="525316" y="1244048"/>
            <a:ext cx="2240698" cy="333363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Data Management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4" name="Rectangle: Rounded Corners 25">
            <a:extLst>
              <a:ext uri="{FF2B5EF4-FFF2-40B4-BE49-F238E27FC236}">
                <a16:creationId xmlns:a16="http://schemas.microsoft.com/office/drawing/2014/main" id="{5D1AB85E-775A-4464-A7F1-409787C81E92}"/>
              </a:ext>
            </a:extLst>
          </p:cNvPr>
          <p:cNvSpPr/>
          <p:nvPr/>
        </p:nvSpPr>
        <p:spPr bwMode="auto">
          <a:xfrm>
            <a:off x="6356033" y="1249691"/>
            <a:ext cx="2240698" cy="333363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Data Analytics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35" name="Group 1">
            <a:extLst>
              <a:ext uri="{FF2B5EF4-FFF2-40B4-BE49-F238E27FC236}">
                <a16:creationId xmlns:a16="http://schemas.microsoft.com/office/drawing/2014/main" id="{EE8875C2-78FC-412E-AA7A-9806C085B295}"/>
              </a:ext>
            </a:extLst>
          </p:cNvPr>
          <p:cNvGrpSpPr/>
          <p:nvPr/>
        </p:nvGrpSpPr>
        <p:grpSpPr bwMode="auto">
          <a:xfrm>
            <a:off x="3082401" y="1311059"/>
            <a:ext cx="2979198" cy="3333630"/>
            <a:chOff x="0" y="0"/>
            <a:chExt cx="3424834" cy="3986560"/>
          </a:xfrm>
        </p:grpSpPr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A7F60CA5-F6D2-4773-BE2D-BF989261A80D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3424834" cy="3986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D036EECE-D25B-4BBF-97E6-56A5FCCFC0B5}"/>
                </a:ext>
              </a:extLst>
            </p:cNvPr>
            <p:cNvPicPr/>
            <p:nvPr/>
          </p:nvPicPr>
          <p:blipFill>
            <a:blip r:embed="rId4"/>
            <a:stretch/>
          </p:blipFill>
          <p:spPr bwMode="auto">
            <a:xfrm>
              <a:off x="1300082" y="145248"/>
              <a:ext cx="824403" cy="33509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A144E796-30D6-47D9-B8E5-C075F8D3AB1C}"/>
                </a:ext>
              </a:extLst>
            </p:cNvPr>
            <p:cNvPicPr/>
            <p:nvPr/>
          </p:nvPicPr>
          <p:blipFill>
            <a:blip r:embed="rId5"/>
            <a:stretch/>
          </p:blipFill>
          <p:spPr bwMode="auto">
            <a:xfrm>
              <a:off x="2716227" y="82747"/>
              <a:ext cx="511268" cy="4621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7">
              <a:extLst>
                <a:ext uri="{FF2B5EF4-FFF2-40B4-BE49-F238E27FC236}">
                  <a16:creationId xmlns:a16="http://schemas.microsoft.com/office/drawing/2014/main" id="{9197C452-5434-4810-8A10-1AB3DB8909E3}"/>
                </a:ext>
              </a:extLst>
            </p:cNvPr>
            <p:cNvPicPr/>
            <p:nvPr/>
          </p:nvPicPr>
          <p:blipFill>
            <a:blip r:embed="rId6"/>
            <a:stretch/>
          </p:blipFill>
          <p:spPr bwMode="auto">
            <a:xfrm>
              <a:off x="177150" y="50470"/>
              <a:ext cx="557481" cy="52641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E60347F-73A1-4502-80E0-47E71E22E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96343" y="1353263"/>
            <a:ext cx="1415433" cy="422629"/>
          </a:xfrm>
          <a:prstGeom prst="rect">
            <a:avLst/>
          </a:prstGeom>
        </p:spPr>
      </p:pic>
      <p:pic>
        <p:nvPicPr>
          <p:cNvPr id="40" name="Bild 3">
            <a:extLst>
              <a:ext uri="{FF2B5EF4-FFF2-40B4-BE49-F238E27FC236}">
                <a16:creationId xmlns:a16="http://schemas.microsoft.com/office/drawing/2014/main" id="{7C5C4762-6087-4EF5-90D8-356B66789C89}"/>
              </a:ext>
            </a:extLst>
          </p:cNvPr>
          <p:cNvPicPr/>
          <p:nvPr/>
        </p:nvPicPr>
        <p:blipFill rotWithShape="1">
          <a:blip r:embed="rId8"/>
          <a:srcRect b="34462"/>
          <a:stretch/>
        </p:blipFill>
        <p:spPr bwMode="auto">
          <a:xfrm>
            <a:off x="602848" y="1859125"/>
            <a:ext cx="2070992" cy="690217"/>
          </a:xfrm>
          <a:prstGeom prst="rect">
            <a:avLst/>
          </a:prstGeom>
          <a:ln>
            <a:noFill/>
          </a:ln>
        </p:spPr>
      </p:pic>
      <p:sp>
        <p:nvSpPr>
          <p:cNvPr id="41" name="CustomShape 4">
            <a:extLst>
              <a:ext uri="{FF2B5EF4-FFF2-40B4-BE49-F238E27FC236}">
                <a16:creationId xmlns:a16="http://schemas.microsoft.com/office/drawing/2014/main" id="{FD832155-3E86-47DD-B442-E49ADCD000C4}"/>
              </a:ext>
            </a:extLst>
          </p:cNvPr>
          <p:cNvSpPr/>
          <p:nvPr/>
        </p:nvSpPr>
        <p:spPr bwMode="auto">
          <a:xfrm>
            <a:off x="887084" y="2763526"/>
            <a:ext cx="2004029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900" b="1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iRODS</a:t>
            </a: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900" b="0" strike="noStrike" spc="0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Virtualize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data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storage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resources</a:t>
            </a:r>
            <a:br>
              <a:rPr sz="900" dirty="0"/>
            </a:br>
            <a:endParaRPr lang="de-DE" sz="900" b="0" strike="noStrike" spc="0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Data Store </a:t>
            </a:r>
            <a:endParaRPr lang="de-DE" sz="900" b="0" strike="noStrike" spc="0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Easy-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use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data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management</a:t>
            </a:r>
            <a:br>
              <a:rPr sz="900" dirty="0"/>
            </a:br>
            <a:br>
              <a:rPr sz="900" dirty="0"/>
            </a:b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Discovery Environment  </a:t>
            </a:r>
            <a:br>
              <a:rPr sz="900" dirty="0"/>
            </a:b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User interface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access</a:t>
            </a:r>
            <a:r>
              <a:rPr lang="de-DE" sz="900" dirty="0">
                <a:latin typeface="Arial"/>
                <a:ea typeface="DejaVu Sans"/>
              </a:rPr>
              <a:t>/manage</a:t>
            </a:r>
            <a:endParaRPr lang="de-DE" sz="2000" b="0" strike="noStrike" spc="0" dirty="0">
              <a:latin typeface="Arial"/>
            </a:endParaRPr>
          </a:p>
        </p:txBody>
      </p:sp>
      <p:pic>
        <p:nvPicPr>
          <p:cNvPr id="42" name="Picture 10">
            <a:extLst>
              <a:ext uri="{FF2B5EF4-FFF2-40B4-BE49-F238E27FC236}">
                <a16:creationId xmlns:a16="http://schemas.microsoft.com/office/drawing/2014/main" id="{4689FEFA-7353-42B8-95E6-38F2E453CEE9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664494" y="3217188"/>
            <a:ext cx="174852" cy="298904"/>
          </a:xfrm>
          <a:prstGeom prst="rect">
            <a:avLst/>
          </a:prstGeom>
          <a:ln>
            <a:noFill/>
          </a:ln>
        </p:spPr>
      </p:pic>
      <p:pic>
        <p:nvPicPr>
          <p:cNvPr id="43" name="Picture 11">
            <a:extLst>
              <a:ext uri="{FF2B5EF4-FFF2-40B4-BE49-F238E27FC236}">
                <a16:creationId xmlns:a16="http://schemas.microsoft.com/office/drawing/2014/main" id="{684C7888-48A9-4FDF-A655-95928E046967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573403" y="3653414"/>
            <a:ext cx="357034" cy="177517"/>
          </a:xfrm>
          <a:prstGeom prst="rect">
            <a:avLst/>
          </a:prstGeom>
          <a:ln>
            <a:noFill/>
          </a:ln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BA682B85-38FA-4A5A-9AD8-B655BC7F93BC}"/>
              </a:ext>
            </a:extLst>
          </p:cNvPr>
          <p:cNvPicPr/>
          <p:nvPr/>
        </p:nvPicPr>
        <p:blipFill>
          <a:blip r:embed="rId11"/>
          <a:stretch/>
        </p:blipFill>
        <p:spPr bwMode="auto">
          <a:xfrm>
            <a:off x="602848" y="2800719"/>
            <a:ext cx="300644" cy="297687"/>
          </a:xfrm>
          <a:prstGeom prst="rect">
            <a:avLst/>
          </a:prstGeom>
          <a:ln>
            <a:noFill/>
          </a:ln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A7745219-01C6-47B3-9910-5200B6F7648C}"/>
              </a:ext>
            </a:extLst>
          </p:cNvPr>
          <p:cNvPicPr/>
          <p:nvPr/>
        </p:nvPicPr>
        <p:blipFill>
          <a:blip r:embed="rId12"/>
          <a:stretch/>
        </p:blipFill>
        <p:spPr bwMode="auto">
          <a:xfrm>
            <a:off x="6700537" y="1544125"/>
            <a:ext cx="1551690" cy="838496"/>
          </a:xfrm>
          <a:prstGeom prst="rect">
            <a:avLst/>
          </a:prstGeom>
          <a:ln>
            <a:noFill/>
          </a:ln>
        </p:spPr>
      </p:pic>
      <p:sp>
        <p:nvSpPr>
          <p:cNvPr id="48" name="CustomShape 2">
            <a:extLst>
              <a:ext uri="{FF2B5EF4-FFF2-40B4-BE49-F238E27FC236}">
                <a16:creationId xmlns:a16="http://schemas.microsoft.com/office/drawing/2014/main" id="{04FB62A5-E531-4E3A-B5AD-FC30AE37337B}"/>
              </a:ext>
            </a:extLst>
          </p:cNvPr>
          <p:cNvSpPr/>
          <p:nvPr/>
        </p:nvSpPr>
        <p:spPr bwMode="auto">
          <a:xfrm>
            <a:off x="6785729" y="2523904"/>
            <a:ext cx="2026966" cy="2374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900" b="1" i="0" u="none" strike="noStrike" cap="none" spc="0" dirty="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VICE</a:t>
            </a:r>
            <a:r>
              <a:rPr lang="de-DE" sz="900" b="0" i="0" u="none" strike="noStrike" cap="none" spc="0" dirty="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 </a:t>
            </a:r>
            <a:br>
              <a:rPr lang="en-US" sz="9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900" b="0" i="0" u="none" strike="noStrike" cap="none" spc="0" dirty="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Visual and Interactive Computing Environment </a:t>
            </a:r>
            <a:br>
              <a:rPr lang="en-US" sz="9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DE" sz="900" b="0" i="0" u="none" strike="noStrike" cap="none" spc="0" dirty="0">
              <a:solidFill>
                <a:srgbClr val="000000"/>
              </a:solidFill>
              <a:latin typeface="Arial"/>
              <a:ea typeface="DejaVu Sans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de-DE" sz="900" b="1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HTCondor</a:t>
            </a: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900" dirty="0"/>
            </a:b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job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scheduling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resource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mgmt</a:t>
            </a:r>
            <a:endParaRPr lang="de-DE" sz="900" b="0" strike="noStrike" spc="0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de-DE" sz="900" b="0" strike="noStrike" spc="0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App </a:t>
            </a:r>
            <a:r>
              <a:rPr lang="de-DE" sz="900" b="1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container</a:t>
            </a:r>
            <a:br>
              <a:rPr sz="900" dirty="0"/>
            </a:br>
            <a:r>
              <a:rPr lang="en-US" sz="900" dirty="0"/>
              <a:t>I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ntegrated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Dockerized</a:t>
            </a:r>
            <a:r>
              <a:rPr lang="de-DE" sz="900" b="0" strike="noStrike" spc="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900" b="0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tools</a:t>
            </a:r>
            <a:endParaRPr lang="de-DE" sz="900" b="0" strike="noStrike" spc="0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Data </a:t>
            </a:r>
            <a:r>
              <a:rPr lang="de-DE" sz="900" b="1" strike="noStrike" spc="0" dirty="0" err="1">
                <a:solidFill>
                  <a:srgbClr val="000000"/>
                </a:solidFill>
                <a:latin typeface="Arial"/>
                <a:ea typeface="DejaVu Sans"/>
              </a:rPr>
              <a:t>staging</a:t>
            </a: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-in </a:t>
            </a:r>
            <a:r>
              <a:rPr lang="de-DE" sz="900" b="1" dirty="0">
                <a:latin typeface="Arial"/>
              </a:rPr>
              <a:t> and </a:t>
            </a:r>
            <a:r>
              <a:rPr lang="de-DE" sz="900" b="1" strike="noStrike" spc="0" dirty="0">
                <a:solidFill>
                  <a:srgbClr val="000000"/>
                </a:solidFill>
                <a:latin typeface="Arial"/>
                <a:ea typeface="DejaVu Sans"/>
              </a:rPr>
              <a:t>out </a:t>
            </a:r>
            <a:endParaRPr lang="de-DE" sz="900" b="1" strike="noStrike" spc="0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de-DE" sz="2000" b="0" strike="noStrike" spc="0" dirty="0">
              <a:latin typeface="Arial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7B9CB00A-E02F-47AD-9438-A628CC8D08B6}"/>
              </a:ext>
            </a:extLst>
          </p:cNvPr>
          <p:cNvPicPr/>
          <p:nvPr/>
        </p:nvPicPr>
        <p:blipFill>
          <a:blip r:embed="rId13"/>
          <a:stretch/>
        </p:blipFill>
        <p:spPr bwMode="auto">
          <a:xfrm>
            <a:off x="6406790" y="3184995"/>
            <a:ext cx="443550" cy="123074"/>
          </a:xfrm>
          <a:prstGeom prst="rect">
            <a:avLst/>
          </a:prstGeom>
          <a:ln>
            <a:noFill/>
          </a:ln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961DB5B3-8115-48D3-A346-2B973D28129A}"/>
              </a:ext>
            </a:extLst>
          </p:cNvPr>
          <p:cNvPicPr/>
          <p:nvPr/>
        </p:nvPicPr>
        <p:blipFill>
          <a:blip r:embed="rId14"/>
          <a:stretch/>
        </p:blipFill>
        <p:spPr bwMode="auto">
          <a:xfrm>
            <a:off x="6432928" y="3553304"/>
            <a:ext cx="352801" cy="381596"/>
          </a:xfrm>
          <a:prstGeom prst="rect">
            <a:avLst/>
          </a:prstGeom>
          <a:ln>
            <a:noFill/>
          </a:ln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FD226FE9-D0C8-420F-9BE0-CA526A506F14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6440538" y="2746588"/>
            <a:ext cx="357034" cy="177517"/>
          </a:xfrm>
          <a:prstGeom prst="rect">
            <a:avLst/>
          </a:prstGeom>
          <a:ln>
            <a:noFill/>
          </a:ln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C0AEBBFA-E0BF-460E-8726-206E50B6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</p:spPr>
        <p:txBody>
          <a:bodyPr/>
          <a:lstStyle/>
          <a:p>
            <a:r>
              <a:rPr lang="en-US" b="1" dirty="0" err="1"/>
              <a:t>CyVerse</a:t>
            </a:r>
            <a:r>
              <a:rPr lang="en-US" b="1" dirty="0"/>
              <a:t> Austria </a:t>
            </a:r>
            <a:r>
              <a:rPr lang="en-US" b="1" dirty="0" err="1"/>
              <a:t>Infrastruktur</a:t>
            </a:r>
            <a:r>
              <a:rPr lang="en-US" b="1" dirty="0"/>
              <a:t> in Graz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3C9346-9FDD-4528-A5B1-8337480F3F2B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D5FFB3-FBA7-4859-A419-E21FAF7F1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9</a:t>
            </a:fld>
            <a:endParaRPr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0AEBBFA-E0BF-460E-8726-206E50B6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</p:spPr>
        <p:txBody>
          <a:bodyPr/>
          <a:lstStyle/>
          <a:p>
            <a:r>
              <a:rPr lang="en-US" b="1" dirty="0"/>
              <a:t>Vision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3C9346-9FDD-4528-A5B1-8337480F3F2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99554" y="4682349"/>
            <a:ext cx="1592080" cy="461151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D5FFB3-FBA7-4859-A419-E21FAF7F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33" y="4740246"/>
            <a:ext cx="1243521" cy="371299"/>
          </a:xfrm>
          <a:prstGeom prst="rect">
            <a:avLst/>
          </a:prstGeom>
        </p:spPr>
      </p:pic>
      <p:grpSp>
        <p:nvGrpSpPr>
          <p:cNvPr id="24" name="Group 2">
            <a:extLst>
              <a:ext uri="{FF2B5EF4-FFF2-40B4-BE49-F238E27FC236}">
                <a16:creationId xmlns:a16="http://schemas.microsoft.com/office/drawing/2014/main" id="{9669CA98-2571-4BE6-B6FA-55B40B417917}"/>
              </a:ext>
            </a:extLst>
          </p:cNvPr>
          <p:cNvGrpSpPr/>
          <p:nvPr/>
        </p:nvGrpSpPr>
        <p:grpSpPr>
          <a:xfrm>
            <a:off x="332869" y="1066800"/>
            <a:ext cx="8684130" cy="3532961"/>
            <a:chOff x="401400" y="1913400"/>
            <a:chExt cx="11387880" cy="4541400"/>
          </a:xfrm>
        </p:grpSpPr>
        <p:sp>
          <p:nvSpPr>
            <p:cNvPr id="25" name="CustomShape 3">
              <a:extLst>
                <a:ext uri="{FF2B5EF4-FFF2-40B4-BE49-F238E27FC236}">
                  <a16:creationId xmlns:a16="http://schemas.microsoft.com/office/drawing/2014/main" id="{E03F7B3B-AD5E-42DD-A374-9008C682FA0B}"/>
                </a:ext>
              </a:extLst>
            </p:cNvPr>
            <p:cNvSpPr/>
            <p:nvPr/>
          </p:nvSpPr>
          <p:spPr>
            <a:xfrm>
              <a:off x="6302880" y="1913400"/>
              <a:ext cx="5486400" cy="2096640"/>
            </a:xfrm>
            <a:prstGeom prst="rect">
              <a:avLst/>
            </a:prstGeom>
            <a:noFill/>
            <a:ln w="38160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53F54CBB-FE37-4F8B-AEE1-CEF22226FDF8}"/>
                </a:ext>
              </a:extLst>
            </p:cNvPr>
            <p:cNvSpPr/>
            <p:nvPr/>
          </p:nvSpPr>
          <p:spPr>
            <a:xfrm>
              <a:off x="6302880" y="4358880"/>
              <a:ext cx="5486400" cy="2095920"/>
            </a:xfrm>
            <a:prstGeom prst="rect">
              <a:avLst/>
            </a:prstGeom>
            <a:noFill/>
            <a:ln w="38160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" name="CustomShape 5">
              <a:extLst>
                <a:ext uri="{FF2B5EF4-FFF2-40B4-BE49-F238E27FC236}">
                  <a16:creationId xmlns:a16="http://schemas.microsoft.com/office/drawing/2014/main" id="{E6943349-1304-41B8-8931-8DC117EEAB72}"/>
                </a:ext>
              </a:extLst>
            </p:cNvPr>
            <p:cNvSpPr/>
            <p:nvPr/>
          </p:nvSpPr>
          <p:spPr>
            <a:xfrm>
              <a:off x="401400" y="4358880"/>
              <a:ext cx="5486400" cy="2095920"/>
            </a:xfrm>
            <a:prstGeom prst="rect">
              <a:avLst/>
            </a:prstGeom>
            <a:noFill/>
            <a:ln w="38160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" name="CustomShape 6">
              <a:extLst>
                <a:ext uri="{FF2B5EF4-FFF2-40B4-BE49-F238E27FC236}">
                  <a16:creationId xmlns:a16="http://schemas.microsoft.com/office/drawing/2014/main" id="{CA471CB2-7A96-43AF-A315-31CEE8CBB5BD}"/>
                </a:ext>
              </a:extLst>
            </p:cNvPr>
            <p:cNvSpPr/>
            <p:nvPr/>
          </p:nvSpPr>
          <p:spPr>
            <a:xfrm>
              <a:off x="403920" y="1913400"/>
              <a:ext cx="5487480" cy="2096640"/>
            </a:xfrm>
            <a:prstGeom prst="rect">
              <a:avLst/>
            </a:prstGeom>
            <a:noFill/>
            <a:ln w="38160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6A7001ED-27B0-47FC-B992-069F2B93E625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1517760" y="2125080"/>
              <a:ext cx="1321200" cy="352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7">
              <a:extLst>
                <a:ext uri="{FF2B5EF4-FFF2-40B4-BE49-F238E27FC236}">
                  <a16:creationId xmlns:a16="http://schemas.microsoft.com/office/drawing/2014/main" id="{B61A7F24-49D9-46AC-A817-2652699EEBA5}"/>
                </a:ext>
              </a:extLst>
            </p:cNvPr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4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3530880" y="1935720"/>
              <a:ext cx="923400" cy="694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6F6C43E5-C414-483E-8FC5-5BB6F6643881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3461760" y="2651760"/>
              <a:ext cx="1829880" cy="711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id="{5463A6C2-5E29-4BFE-B671-D9C11E6CA02F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1517760" y="2846520"/>
              <a:ext cx="1426680" cy="388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1">
              <a:extLst>
                <a:ext uri="{FF2B5EF4-FFF2-40B4-BE49-F238E27FC236}">
                  <a16:creationId xmlns:a16="http://schemas.microsoft.com/office/drawing/2014/main" id="{3273E4B4-E7D0-4953-9CAC-75D17F2174C5}"/>
                </a:ext>
              </a:extLst>
            </p:cNvPr>
            <p:cNvPicPr/>
            <p:nvPr/>
          </p:nvPicPr>
          <p:blipFill>
            <a:blip r:embed="rId10"/>
            <a:stretch/>
          </p:blipFill>
          <p:spPr>
            <a:xfrm>
              <a:off x="732960" y="4558320"/>
              <a:ext cx="1627560" cy="45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DB5C28BC-6395-439C-849E-F793D1FD3A39}"/>
                </a:ext>
              </a:extLst>
            </p:cNvPr>
            <p:cNvPicPr/>
            <p:nvPr/>
          </p:nvPicPr>
          <p:blipFill>
            <a:blip r:embed="rId11"/>
            <a:stretch/>
          </p:blipFill>
          <p:spPr>
            <a:xfrm>
              <a:off x="3362760" y="5113800"/>
              <a:ext cx="2353320" cy="1225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24">
              <a:extLst>
                <a:ext uri="{FF2B5EF4-FFF2-40B4-BE49-F238E27FC236}">
                  <a16:creationId xmlns:a16="http://schemas.microsoft.com/office/drawing/2014/main" id="{8CF0E22A-B613-4BDC-9DE3-CB8451E46EFE}"/>
                </a:ext>
              </a:extLst>
            </p:cNvPr>
            <p:cNvPicPr/>
            <p:nvPr/>
          </p:nvPicPr>
          <p:blipFill>
            <a:blip r:embed="rId10"/>
            <a:stretch/>
          </p:blipFill>
          <p:spPr>
            <a:xfrm>
              <a:off x="6924240" y="2170080"/>
              <a:ext cx="1690200" cy="47448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7" name="Group 7">
              <a:extLst>
                <a:ext uri="{FF2B5EF4-FFF2-40B4-BE49-F238E27FC236}">
                  <a16:creationId xmlns:a16="http://schemas.microsoft.com/office/drawing/2014/main" id="{8834A1D1-4C28-404C-9DAF-F7ED34DCEFF9}"/>
                </a:ext>
              </a:extLst>
            </p:cNvPr>
            <p:cNvGrpSpPr/>
            <p:nvPr/>
          </p:nvGrpSpPr>
          <p:grpSpPr>
            <a:xfrm>
              <a:off x="520920" y="5321160"/>
              <a:ext cx="2449800" cy="1035720"/>
              <a:chOff x="520920" y="5321160"/>
              <a:chExt cx="2449800" cy="1035720"/>
            </a:xfrm>
          </p:grpSpPr>
          <p:pic>
            <p:nvPicPr>
              <p:cNvPr id="87" name="Picture 4">
                <a:extLst>
                  <a:ext uri="{FF2B5EF4-FFF2-40B4-BE49-F238E27FC236}">
                    <a16:creationId xmlns:a16="http://schemas.microsoft.com/office/drawing/2014/main" id="{7D8AC18E-8411-4A9E-8D41-894DE9F81352}"/>
                  </a:ext>
                </a:extLst>
              </p:cNvPr>
              <p:cNvPicPr/>
              <p:nvPr/>
            </p:nvPicPr>
            <p:blipFill>
              <a:blip r:embed="rId12"/>
              <a:stretch/>
            </p:blipFill>
            <p:spPr>
              <a:xfrm>
                <a:off x="520920" y="5321160"/>
                <a:ext cx="2449800" cy="10357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8" name="Picture 12">
                <a:extLst>
                  <a:ext uri="{FF2B5EF4-FFF2-40B4-BE49-F238E27FC236}">
                    <a16:creationId xmlns:a16="http://schemas.microsoft.com/office/drawing/2014/main" id="{0D360107-F93E-4C34-BEFB-2FA25213F23B}"/>
                  </a:ext>
                </a:extLst>
              </p:cNvPr>
              <p:cNvPicPr/>
              <p:nvPr/>
            </p:nvPicPr>
            <p:blipFill>
              <a:blip r:embed="rId13"/>
              <a:stretch/>
            </p:blipFill>
            <p:spPr>
              <a:xfrm>
                <a:off x="1274760" y="5614560"/>
                <a:ext cx="614520" cy="1378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9" name="Picture 13">
                <a:extLst>
                  <a:ext uri="{FF2B5EF4-FFF2-40B4-BE49-F238E27FC236}">
                    <a16:creationId xmlns:a16="http://schemas.microsoft.com/office/drawing/2014/main" id="{4F8FD2CE-7024-40A7-A8CA-FF905FD2D10F}"/>
                  </a:ext>
                </a:extLst>
              </p:cNvPr>
              <p:cNvPicPr/>
              <p:nvPr/>
            </p:nvPicPr>
            <p:blipFill>
              <a:blip r:embed="rId14"/>
              <a:stretch/>
            </p:blipFill>
            <p:spPr>
              <a:xfrm>
                <a:off x="820440" y="5769000"/>
                <a:ext cx="352080" cy="2887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0" name="Picture 14">
                <a:extLst>
                  <a:ext uri="{FF2B5EF4-FFF2-40B4-BE49-F238E27FC236}">
                    <a16:creationId xmlns:a16="http://schemas.microsoft.com/office/drawing/2014/main" id="{8A7CFDD1-6B1B-49E7-ADF6-03E870C94273}"/>
                  </a:ext>
                </a:extLst>
              </p:cNvPr>
              <p:cNvPicPr/>
              <p:nvPr/>
            </p:nvPicPr>
            <p:blipFill>
              <a:blip r:embed="rId15"/>
              <a:stretch/>
            </p:blipFill>
            <p:spPr>
              <a:xfrm>
                <a:off x="2154600" y="5484600"/>
                <a:ext cx="617040" cy="1278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1" name="Picture 22">
                <a:extLst>
                  <a:ext uri="{FF2B5EF4-FFF2-40B4-BE49-F238E27FC236}">
                    <a16:creationId xmlns:a16="http://schemas.microsoft.com/office/drawing/2014/main" id="{4918FB1A-8A49-4C32-BECE-4FDE13D56500}"/>
                  </a:ext>
                </a:extLst>
              </p:cNvPr>
              <p:cNvPicPr/>
              <p:nvPr/>
            </p:nvPicPr>
            <p:blipFill>
              <a:blip r:embed="rId16"/>
              <a:stretch/>
            </p:blipFill>
            <p:spPr>
              <a:xfrm>
                <a:off x="1786680" y="5832000"/>
                <a:ext cx="654120" cy="151200"/>
              </a:xfrm>
              <a:prstGeom prst="rect">
                <a:avLst/>
              </a:prstGeom>
              <a:ln w="88920">
                <a:solidFill>
                  <a:srgbClr val="FFFFFF"/>
                </a:solidFill>
                <a:miter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58" name="CustomShape 8">
              <a:extLst>
                <a:ext uri="{FF2B5EF4-FFF2-40B4-BE49-F238E27FC236}">
                  <a16:creationId xmlns:a16="http://schemas.microsoft.com/office/drawing/2014/main" id="{A06C477D-0395-45C2-B60D-8BBAF7946173}"/>
                </a:ext>
              </a:extLst>
            </p:cNvPr>
            <p:cNvSpPr/>
            <p:nvPr/>
          </p:nvSpPr>
          <p:spPr>
            <a:xfrm>
              <a:off x="774360" y="2858040"/>
              <a:ext cx="43704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>
                  <a:solidFill>
                    <a:srgbClr val="203864"/>
                  </a:solidFill>
                  <a:latin typeface="Calibri"/>
                  <a:ea typeface="DejaVu Sans"/>
                </a:rPr>
                <a:t>US</a:t>
              </a:r>
              <a:endParaRPr lang="de-DE" sz="1800" b="0" strike="noStrike" spc="-1">
                <a:latin typeface="Arial"/>
              </a:endParaRPr>
            </a:p>
          </p:txBody>
        </p:sp>
        <p:sp>
          <p:nvSpPr>
            <p:cNvPr id="59" name="CustomShape 9">
              <a:extLst>
                <a:ext uri="{FF2B5EF4-FFF2-40B4-BE49-F238E27FC236}">
                  <a16:creationId xmlns:a16="http://schemas.microsoft.com/office/drawing/2014/main" id="{DECFC159-29EC-4BDD-B200-980F5BB2FE0F}"/>
                </a:ext>
              </a:extLst>
            </p:cNvPr>
            <p:cNvSpPr/>
            <p:nvPr/>
          </p:nvSpPr>
          <p:spPr>
            <a:xfrm>
              <a:off x="772920" y="2114280"/>
              <a:ext cx="44028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>
                  <a:solidFill>
                    <a:srgbClr val="203864"/>
                  </a:solidFill>
                  <a:latin typeface="Calibri"/>
                  <a:ea typeface="DejaVu Sans"/>
                </a:rPr>
                <a:t>EU</a:t>
              </a:r>
              <a:endParaRPr lang="de-DE" sz="1800" b="0" strike="noStrike" spc="-1">
                <a:latin typeface="Arial"/>
              </a:endParaRPr>
            </a:p>
          </p:txBody>
        </p:sp>
        <p:sp>
          <p:nvSpPr>
            <p:cNvPr id="60" name="CustomShape 10">
              <a:extLst>
                <a:ext uri="{FF2B5EF4-FFF2-40B4-BE49-F238E27FC236}">
                  <a16:creationId xmlns:a16="http://schemas.microsoft.com/office/drawing/2014/main" id="{7D3E516B-6A96-47AD-AE82-87758588AE59}"/>
                </a:ext>
              </a:extLst>
            </p:cNvPr>
            <p:cNvSpPr/>
            <p:nvPr/>
          </p:nvSpPr>
          <p:spPr>
            <a:xfrm>
              <a:off x="1763280" y="1915560"/>
              <a:ext cx="757080" cy="272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203864"/>
                  </a:solidFill>
                  <a:latin typeface="Calibri"/>
                  <a:ea typeface="DejaVu Sans"/>
                </a:rPr>
                <a:t>Germany</a:t>
              </a:r>
              <a:endParaRPr lang="de-DE" sz="1200" b="0" strike="noStrike" spc="-1">
                <a:latin typeface="Arial"/>
              </a:endParaRPr>
            </a:p>
          </p:txBody>
        </p:sp>
        <p:sp>
          <p:nvSpPr>
            <p:cNvPr id="61" name="CustomShape 11">
              <a:extLst>
                <a:ext uri="{FF2B5EF4-FFF2-40B4-BE49-F238E27FC236}">
                  <a16:creationId xmlns:a16="http://schemas.microsoft.com/office/drawing/2014/main" id="{F0BF869C-1DED-4642-B753-73F3E15C1054}"/>
                </a:ext>
              </a:extLst>
            </p:cNvPr>
            <p:cNvSpPr/>
            <p:nvPr/>
          </p:nvSpPr>
          <p:spPr>
            <a:xfrm rot="5400000">
              <a:off x="3145320" y="2096280"/>
              <a:ext cx="157680" cy="24588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9360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" name="CustomShape 12">
              <a:extLst>
                <a:ext uri="{FF2B5EF4-FFF2-40B4-BE49-F238E27FC236}">
                  <a16:creationId xmlns:a16="http://schemas.microsoft.com/office/drawing/2014/main" id="{56107E08-FFDE-4B1E-B00D-CDADB899BB80}"/>
                </a:ext>
              </a:extLst>
            </p:cNvPr>
            <p:cNvSpPr/>
            <p:nvPr/>
          </p:nvSpPr>
          <p:spPr>
            <a:xfrm>
              <a:off x="3578040" y="5120280"/>
              <a:ext cx="1877760" cy="39375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400" b="1" strike="noStrike" spc="-1" dirty="0" err="1">
                  <a:solidFill>
                    <a:srgbClr val="2F5597"/>
                  </a:solidFill>
                  <a:latin typeface="Calibri"/>
                  <a:ea typeface="DejaVu Sans"/>
                </a:rPr>
                <a:t>RegioData</a:t>
              </a:r>
              <a:endParaRPr lang="de-DE" sz="1400" b="0" strike="noStrike" spc="-1" dirty="0">
                <a:latin typeface="Arial"/>
              </a:endParaRPr>
            </a:p>
          </p:txBody>
        </p:sp>
        <p:sp>
          <p:nvSpPr>
            <p:cNvPr id="64" name="CustomShape 13">
              <a:extLst>
                <a:ext uri="{FF2B5EF4-FFF2-40B4-BE49-F238E27FC236}">
                  <a16:creationId xmlns:a16="http://schemas.microsoft.com/office/drawing/2014/main" id="{51FB8DAB-D873-455C-85B4-98B7EF6561FF}"/>
                </a:ext>
              </a:extLst>
            </p:cNvPr>
            <p:cNvSpPr/>
            <p:nvPr/>
          </p:nvSpPr>
          <p:spPr>
            <a:xfrm>
              <a:off x="6703920" y="2665800"/>
              <a:ext cx="2051280" cy="52176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400" b="1" strike="noStrike" spc="-1" dirty="0">
                  <a:solidFill>
                    <a:srgbClr val="203864"/>
                  </a:solidFill>
                  <a:latin typeface="Calibri"/>
                  <a:ea typeface="DejaVu Sans"/>
                </a:rPr>
                <a:t>Austrian </a:t>
              </a:r>
              <a:r>
                <a:rPr lang="de-DE" sz="1400" b="1" strike="noStrike" spc="-1" dirty="0" err="1">
                  <a:solidFill>
                    <a:srgbClr val="203864"/>
                  </a:solidFill>
                  <a:latin typeface="Calibri"/>
                  <a:ea typeface="DejaVu Sans"/>
                </a:rPr>
                <a:t>DataLab</a:t>
              </a:r>
              <a:r>
                <a:rPr lang="de-DE" sz="1400" b="1" strike="noStrike" spc="-1" dirty="0">
                  <a:solidFill>
                    <a:srgbClr val="203864"/>
                  </a:solidFill>
                  <a:latin typeface="Calibri"/>
                  <a:ea typeface="DejaVu Sans"/>
                </a:rPr>
                <a:t> and Services</a:t>
              </a:r>
              <a:endParaRPr lang="de-DE" sz="1400" b="0" strike="noStrike" spc="-1" dirty="0">
                <a:latin typeface="Arial"/>
              </a:endParaRPr>
            </a:p>
          </p:txBody>
        </p:sp>
        <p:pic>
          <p:nvPicPr>
            <p:cNvPr id="65" name="Picture 33">
              <a:extLst>
                <a:ext uri="{FF2B5EF4-FFF2-40B4-BE49-F238E27FC236}">
                  <a16:creationId xmlns:a16="http://schemas.microsoft.com/office/drawing/2014/main" id="{5C65ECC8-0A48-4E05-AC17-5D98EF7B13E6}"/>
                </a:ext>
              </a:extLst>
            </p:cNvPr>
            <p:cNvPicPr/>
            <p:nvPr/>
          </p:nvPicPr>
          <p:blipFill>
            <a:blip r:embed="rId17"/>
            <a:stretch/>
          </p:blipFill>
          <p:spPr>
            <a:xfrm>
              <a:off x="9398880" y="2017440"/>
              <a:ext cx="2200320" cy="1274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6" name="CustomShape 14">
              <a:extLst>
                <a:ext uri="{FF2B5EF4-FFF2-40B4-BE49-F238E27FC236}">
                  <a16:creationId xmlns:a16="http://schemas.microsoft.com/office/drawing/2014/main" id="{03DE4FE6-1B66-45BF-8C9E-8B212A89A42D}"/>
                </a:ext>
              </a:extLst>
            </p:cNvPr>
            <p:cNvSpPr/>
            <p:nvPr/>
          </p:nvSpPr>
          <p:spPr>
            <a:xfrm>
              <a:off x="9412972" y="3285589"/>
              <a:ext cx="2289061" cy="6706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b="1" spc="-1" dirty="0">
                  <a:solidFill>
                    <a:srgbClr val="203864"/>
                  </a:solidFill>
                  <a:latin typeface="Calibri"/>
                  <a:ea typeface="DejaVu Sans"/>
                </a:rPr>
                <a:t>e.g. Computational Engineering</a:t>
              </a:r>
              <a:endParaRPr lang="de-DE" sz="1400" b="0" strike="noStrike" spc="-1" dirty="0">
                <a:latin typeface="Arial"/>
              </a:endParaRPr>
            </a:p>
          </p:txBody>
        </p:sp>
        <p:pic>
          <p:nvPicPr>
            <p:cNvPr id="67" name="Picture 38">
              <a:extLst>
                <a:ext uri="{FF2B5EF4-FFF2-40B4-BE49-F238E27FC236}">
                  <a16:creationId xmlns:a16="http://schemas.microsoft.com/office/drawing/2014/main" id="{7C45FCC5-609B-439E-88EA-6257F3A2F991}"/>
                </a:ext>
              </a:extLst>
            </p:cNvPr>
            <p:cNvPicPr/>
            <p:nvPr/>
          </p:nvPicPr>
          <p:blipFill>
            <a:blip r:embed="rId18"/>
            <a:stretch/>
          </p:blipFill>
          <p:spPr>
            <a:xfrm>
              <a:off x="9757080" y="4494960"/>
              <a:ext cx="1848960" cy="1824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CustomShape 15">
              <a:extLst>
                <a:ext uri="{FF2B5EF4-FFF2-40B4-BE49-F238E27FC236}">
                  <a16:creationId xmlns:a16="http://schemas.microsoft.com/office/drawing/2014/main" id="{6C3C03C2-B9B9-474C-88ED-E77201C13FC6}"/>
                </a:ext>
              </a:extLst>
            </p:cNvPr>
            <p:cNvSpPr/>
            <p:nvPr/>
          </p:nvSpPr>
          <p:spPr>
            <a:xfrm>
              <a:off x="3763080" y="3392280"/>
              <a:ext cx="2268720" cy="761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CustomShape 16">
              <a:extLst>
                <a:ext uri="{FF2B5EF4-FFF2-40B4-BE49-F238E27FC236}">
                  <a16:creationId xmlns:a16="http://schemas.microsoft.com/office/drawing/2014/main" id="{069AA8E4-3EAB-431C-AA51-2D4601EDD33E}"/>
                </a:ext>
              </a:extLst>
            </p:cNvPr>
            <p:cNvSpPr/>
            <p:nvPr/>
          </p:nvSpPr>
          <p:spPr>
            <a:xfrm>
              <a:off x="3730397" y="3350768"/>
              <a:ext cx="2038679" cy="463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dirty="0">
                  <a:solidFill>
                    <a:srgbClr val="203864"/>
                  </a:solidFill>
                  <a:latin typeface="Calibri"/>
                  <a:ea typeface="DejaVu Sans"/>
                </a:rPr>
                <a:t>International</a:t>
              </a:r>
              <a:endParaRPr lang="de-DE" sz="1800" b="0" strike="noStrike" spc="-1" dirty="0">
                <a:latin typeface="Arial"/>
              </a:endParaRPr>
            </a:p>
          </p:txBody>
        </p:sp>
        <p:sp>
          <p:nvSpPr>
            <p:cNvPr id="70" name="CustomShape 17">
              <a:extLst>
                <a:ext uri="{FF2B5EF4-FFF2-40B4-BE49-F238E27FC236}">
                  <a16:creationId xmlns:a16="http://schemas.microsoft.com/office/drawing/2014/main" id="{F4400FD3-E305-47D3-8A01-849D085FBBF2}"/>
                </a:ext>
              </a:extLst>
            </p:cNvPr>
            <p:cNvSpPr/>
            <p:nvPr/>
          </p:nvSpPr>
          <p:spPr>
            <a:xfrm>
              <a:off x="3764160" y="4156920"/>
              <a:ext cx="2280600" cy="759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CustomShape 18">
              <a:extLst>
                <a:ext uri="{FF2B5EF4-FFF2-40B4-BE49-F238E27FC236}">
                  <a16:creationId xmlns:a16="http://schemas.microsoft.com/office/drawing/2014/main" id="{9969541B-F087-4DDE-8B6D-28FE38B549B5}"/>
                </a:ext>
              </a:extLst>
            </p:cNvPr>
            <p:cNvSpPr/>
            <p:nvPr/>
          </p:nvSpPr>
          <p:spPr>
            <a:xfrm>
              <a:off x="3719738" y="4499033"/>
              <a:ext cx="1894681" cy="463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dirty="0">
                  <a:solidFill>
                    <a:srgbClr val="203864"/>
                  </a:solidFill>
                  <a:latin typeface="Calibri"/>
                  <a:ea typeface="DejaVu Sans"/>
                </a:rPr>
                <a:t>National</a:t>
              </a:r>
              <a:endParaRPr lang="de-DE" sz="1800" b="0" strike="noStrike" spc="-1" dirty="0">
                <a:latin typeface="Arial"/>
              </a:endParaRPr>
            </a:p>
          </p:txBody>
        </p:sp>
        <p:sp>
          <p:nvSpPr>
            <p:cNvPr id="72" name="CustomShape 19">
              <a:extLst>
                <a:ext uri="{FF2B5EF4-FFF2-40B4-BE49-F238E27FC236}">
                  <a16:creationId xmlns:a16="http://schemas.microsoft.com/office/drawing/2014/main" id="{EFDC6E68-EE52-4F67-AF76-C34902A993D1}"/>
                </a:ext>
              </a:extLst>
            </p:cNvPr>
            <p:cNvSpPr/>
            <p:nvPr/>
          </p:nvSpPr>
          <p:spPr>
            <a:xfrm>
              <a:off x="6023160" y="3392280"/>
              <a:ext cx="2256120" cy="761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CustomShape 20">
              <a:extLst>
                <a:ext uri="{FF2B5EF4-FFF2-40B4-BE49-F238E27FC236}">
                  <a16:creationId xmlns:a16="http://schemas.microsoft.com/office/drawing/2014/main" id="{2191EA95-ADDD-4C53-80BE-F3DB144744C0}"/>
                </a:ext>
              </a:extLst>
            </p:cNvPr>
            <p:cNvSpPr/>
            <p:nvPr/>
          </p:nvSpPr>
          <p:spPr>
            <a:xfrm>
              <a:off x="7025165" y="3350767"/>
              <a:ext cx="1334881" cy="463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dirty="0">
                  <a:solidFill>
                    <a:srgbClr val="203864"/>
                  </a:solidFill>
                  <a:latin typeface="Calibri"/>
                  <a:ea typeface="DejaVu Sans"/>
                </a:rPr>
                <a:t>Disziplin</a:t>
              </a:r>
              <a:endParaRPr lang="de-DE" sz="1800" b="0" strike="noStrike" spc="-1" dirty="0">
                <a:latin typeface="Arial"/>
              </a:endParaRPr>
            </a:p>
          </p:txBody>
        </p:sp>
        <p:sp>
          <p:nvSpPr>
            <p:cNvPr id="74" name="CustomShape 21">
              <a:extLst>
                <a:ext uri="{FF2B5EF4-FFF2-40B4-BE49-F238E27FC236}">
                  <a16:creationId xmlns:a16="http://schemas.microsoft.com/office/drawing/2014/main" id="{0766439D-72EB-4E2E-973E-A6FC62B21ABD}"/>
                </a:ext>
              </a:extLst>
            </p:cNvPr>
            <p:cNvSpPr/>
            <p:nvPr/>
          </p:nvSpPr>
          <p:spPr>
            <a:xfrm>
              <a:off x="6026040" y="4152240"/>
              <a:ext cx="2256120" cy="761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22">
              <a:extLst>
                <a:ext uri="{FF2B5EF4-FFF2-40B4-BE49-F238E27FC236}">
                  <a16:creationId xmlns:a16="http://schemas.microsoft.com/office/drawing/2014/main" id="{4B7ABADE-5016-4893-AFEE-36349A6F3C95}"/>
                </a:ext>
              </a:extLst>
            </p:cNvPr>
            <p:cNvSpPr/>
            <p:nvPr/>
          </p:nvSpPr>
          <p:spPr>
            <a:xfrm>
              <a:off x="6961712" y="4497679"/>
              <a:ext cx="1583640" cy="463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dirty="0">
                  <a:solidFill>
                    <a:srgbClr val="203864"/>
                  </a:solidFill>
                  <a:latin typeface="Calibri"/>
                  <a:ea typeface="DejaVu Sans"/>
                </a:rPr>
                <a:t>Industrie</a:t>
              </a:r>
              <a:endParaRPr lang="de-DE" sz="1800" b="0" strike="noStrike" spc="-1" dirty="0">
                <a:latin typeface="Arial"/>
              </a:endParaRPr>
            </a:p>
          </p:txBody>
        </p:sp>
        <p:pic>
          <p:nvPicPr>
            <p:cNvPr id="76" name="Picture 6">
              <a:extLst>
                <a:ext uri="{FF2B5EF4-FFF2-40B4-BE49-F238E27FC236}">
                  <a16:creationId xmlns:a16="http://schemas.microsoft.com/office/drawing/2014/main" id="{BF3801FF-9C8E-466A-A0BF-98881F182F6E}"/>
                </a:ext>
              </a:extLst>
            </p:cNvPr>
            <p:cNvPicPr/>
            <p:nvPr/>
          </p:nvPicPr>
          <p:blipFill>
            <a:blip r:embed="rId16"/>
            <a:stretch/>
          </p:blipFill>
          <p:spPr>
            <a:xfrm>
              <a:off x="4820400" y="3831120"/>
              <a:ext cx="2622240" cy="707400"/>
            </a:xfrm>
            <a:prstGeom prst="rect">
              <a:avLst/>
            </a:prstGeom>
            <a:ln w="88920">
              <a:solidFill>
                <a:srgbClr val="FFFFFF"/>
              </a:solidFill>
              <a:miter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7" name="CustomShape 23">
              <a:extLst>
                <a:ext uri="{FF2B5EF4-FFF2-40B4-BE49-F238E27FC236}">
                  <a16:creationId xmlns:a16="http://schemas.microsoft.com/office/drawing/2014/main" id="{8F39B450-9A29-4470-9A02-921B31B03587}"/>
                </a:ext>
              </a:extLst>
            </p:cNvPr>
            <p:cNvSpPr/>
            <p:nvPr/>
          </p:nvSpPr>
          <p:spPr>
            <a:xfrm>
              <a:off x="6815160" y="5166720"/>
              <a:ext cx="2955600" cy="52176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400" b="1" strike="noStrike" spc="-1" dirty="0" err="1">
                  <a:solidFill>
                    <a:srgbClr val="203864"/>
                  </a:solidFill>
                  <a:latin typeface="Calibri"/>
                  <a:ea typeface="DejaVu Sans"/>
                </a:rPr>
                <a:t>CyVers</a:t>
              </a:r>
              <a:r>
                <a:rPr lang="de-DE" sz="1400" b="1" spc="-1" dirty="0" err="1">
                  <a:solidFill>
                    <a:srgbClr val="203864"/>
                  </a:solidFill>
                  <a:latin typeface="Calibri"/>
                  <a:ea typeface="DejaVu Sans"/>
                </a:rPr>
                <a:t>e</a:t>
              </a:r>
              <a:r>
                <a:rPr lang="de-DE" sz="1400" b="1" spc="-1" dirty="0">
                  <a:solidFill>
                    <a:srgbClr val="203864"/>
                  </a:solidFill>
                  <a:latin typeface="Calibri"/>
                  <a:ea typeface="DejaVu Sans"/>
                </a:rPr>
                <a:t>/</a:t>
              </a:r>
              <a:r>
                <a:rPr lang="de-DE" sz="1400" b="1" spc="-1" dirty="0" err="1">
                  <a:solidFill>
                    <a:srgbClr val="203864"/>
                  </a:solidFill>
                  <a:latin typeface="Calibri"/>
                  <a:ea typeface="DejaVu Sans"/>
                </a:rPr>
                <a:t>iRODS</a:t>
              </a:r>
              <a:r>
                <a:rPr lang="de-DE" sz="1400" b="1" spc="-1" dirty="0">
                  <a:solidFill>
                    <a:srgbClr val="203864"/>
                  </a:solidFill>
                  <a:latin typeface="Calibri"/>
                  <a:ea typeface="DejaVu Sans"/>
                </a:rPr>
                <a:t> als Plattform für</a:t>
              </a:r>
            </a:p>
            <a:p>
              <a:pPr algn="ctr">
                <a:lnSpc>
                  <a:spcPct val="100000"/>
                </a:lnSpc>
              </a:pPr>
              <a:r>
                <a:rPr lang="de-DE" sz="1400" b="1" strike="noStrike" spc="-1" dirty="0">
                  <a:solidFill>
                    <a:srgbClr val="203864"/>
                  </a:solidFill>
                  <a:latin typeface="Calibri"/>
                  <a:ea typeface="DejaVu Sans"/>
                </a:rPr>
                <a:t>(Pharma-)Industrie</a:t>
              </a:r>
              <a:endParaRPr lang="de-DE" sz="1400" b="0" strike="noStrike" spc="-1" dirty="0">
                <a:latin typeface="Arial"/>
              </a:endParaRPr>
            </a:p>
          </p:txBody>
        </p:sp>
        <p:sp>
          <p:nvSpPr>
            <p:cNvPr id="78" name="CustomShape 24">
              <a:extLst>
                <a:ext uri="{FF2B5EF4-FFF2-40B4-BE49-F238E27FC236}">
                  <a16:creationId xmlns:a16="http://schemas.microsoft.com/office/drawing/2014/main" id="{64B82299-FD0D-4AFA-8B0C-1B7E8DFD453B}"/>
                </a:ext>
              </a:extLst>
            </p:cNvPr>
            <p:cNvSpPr/>
            <p:nvPr/>
          </p:nvSpPr>
          <p:spPr>
            <a:xfrm>
              <a:off x="506160" y="3479760"/>
              <a:ext cx="102240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>
                  <a:solidFill>
                    <a:srgbClr val="203864"/>
                  </a:solidFill>
                  <a:latin typeface="Calibri"/>
                  <a:ea typeface="DejaVu Sans"/>
                </a:rPr>
                <a:t>Australia</a:t>
              </a:r>
              <a:endParaRPr lang="de-DE" sz="1800" b="0" strike="noStrike" spc="-1">
                <a:latin typeface="Arial"/>
              </a:endParaRPr>
            </a:p>
          </p:txBody>
        </p:sp>
        <p:pic>
          <p:nvPicPr>
            <p:cNvPr id="79" name="Picture 1">
              <a:extLst>
                <a:ext uri="{FF2B5EF4-FFF2-40B4-BE49-F238E27FC236}">
                  <a16:creationId xmlns:a16="http://schemas.microsoft.com/office/drawing/2014/main" id="{5E715E40-1628-4985-8BF7-BE829BD4A2CE}"/>
                </a:ext>
              </a:extLst>
            </p:cNvPr>
            <p:cNvPicPr/>
            <p:nvPr/>
          </p:nvPicPr>
          <p:blipFill>
            <a:blip r:embed="rId19"/>
            <a:stretch/>
          </p:blipFill>
          <p:spPr>
            <a:xfrm>
              <a:off x="2786760" y="3420000"/>
              <a:ext cx="861840" cy="47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823419A2-ABB0-47A5-AA34-7E53B4A07B05}"/>
                </a:ext>
              </a:extLst>
            </p:cNvPr>
            <p:cNvPicPr/>
            <p:nvPr/>
          </p:nvPicPr>
          <p:blipFill>
            <a:blip r:embed="rId20"/>
            <a:stretch/>
          </p:blipFill>
          <p:spPr>
            <a:xfrm>
              <a:off x="1507500" y="3368929"/>
              <a:ext cx="1130401" cy="190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81" name="CustomShape 25">
              <a:extLst>
                <a:ext uri="{FF2B5EF4-FFF2-40B4-BE49-F238E27FC236}">
                  <a16:creationId xmlns:a16="http://schemas.microsoft.com/office/drawing/2014/main" id="{21860AFD-5190-4073-B8AE-57FB82663B27}"/>
                </a:ext>
              </a:extLst>
            </p:cNvPr>
            <p:cNvSpPr/>
            <p:nvPr/>
          </p:nvSpPr>
          <p:spPr>
            <a:xfrm>
              <a:off x="5819040" y="2754360"/>
              <a:ext cx="556560" cy="2952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50000"/>
              </a:schemeClr>
            </a:solidFill>
            <a:ln w="19080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" name="CustomShape 26">
              <a:extLst>
                <a:ext uri="{FF2B5EF4-FFF2-40B4-BE49-F238E27FC236}">
                  <a16:creationId xmlns:a16="http://schemas.microsoft.com/office/drawing/2014/main" id="{3430453E-09AC-4228-9798-353CA5CB6C34}"/>
                </a:ext>
              </a:extLst>
            </p:cNvPr>
            <p:cNvSpPr/>
            <p:nvPr/>
          </p:nvSpPr>
          <p:spPr>
            <a:xfrm>
              <a:off x="5819040" y="5442840"/>
              <a:ext cx="556560" cy="2952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50000"/>
              </a:schemeClr>
            </a:solidFill>
            <a:ln w="19080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" name="CustomShape 27">
              <a:extLst>
                <a:ext uri="{FF2B5EF4-FFF2-40B4-BE49-F238E27FC236}">
                  <a16:creationId xmlns:a16="http://schemas.microsoft.com/office/drawing/2014/main" id="{A34D0087-0B34-4096-B29A-357C870C8457}"/>
                </a:ext>
              </a:extLst>
            </p:cNvPr>
            <p:cNvSpPr/>
            <p:nvPr/>
          </p:nvSpPr>
          <p:spPr>
            <a:xfrm rot="16200000">
              <a:off x="2415240" y="4036680"/>
              <a:ext cx="521280" cy="3150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50000"/>
              </a:schemeClr>
            </a:solidFill>
            <a:ln w="19080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" name="CustomShape 28">
              <a:extLst>
                <a:ext uri="{FF2B5EF4-FFF2-40B4-BE49-F238E27FC236}">
                  <a16:creationId xmlns:a16="http://schemas.microsoft.com/office/drawing/2014/main" id="{15EF445B-D923-44F0-A70D-D43520E61C95}"/>
                </a:ext>
              </a:extLst>
            </p:cNvPr>
            <p:cNvSpPr/>
            <p:nvPr/>
          </p:nvSpPr>
          <p:spPr>
            <a:xfrm rot="16200000">
              <a:off x="9198360" y="4036680"/>
              <a:ext cx="521280" cy="3150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50000"/>
              </a:schemeClr>
            </a:solidFill>
            <a:ln w="19080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" name="CustomShape 29">
              <a:extLst>
                <a:ext uri="{FF2B5EF4-FFF2-40B4-BE49-F238E27FC236}">
                  <a16:creationId xmlns:a16="http://schemas.microsoft.com/office/drawing/2014/main" id="{0CC92D65-953C-4C2A-9D88-65C98395BA2E}"/>
                </a:ext>
              </a:extLst>
            </p:cNvPr>
            <p:cNvSpPr/>
            <p:nvPr/>
          </p:nvSpPr>
          <p:spPr>
            <a:xfrm rot="5400000">
              <a:off x="3153240" y="2868840"/>
              <a:ext cx="157680" cy="24588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9360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" name="CustomShape 30">
              <a:extLst>
                <a:ext uri="{FF2B5EF4-FFF2-40B4-BE49-F238E27FC236}">
                  <a16:creationId xmlns:a16="http://schemas.microsoft.com/office/drawing/2014/main" id="{0EFCA390-2B4C-41D3-9974-767F73AC2931}"/>
                </a:ext>
              </a:extLst>
            </p:cNvPr>
            <p:cNvSpPr/>
            <p:nvPr/>
          </p:nvSpPr>
          <p:spPr>
            <a:xfrm>
              <a:off x="3763080" y="3381480"/>
              <a:ext cx="4507560" cy="1547280"/>
            </a:xfrm>
            <a:prstGeom prst="rect">
              <a:avLst/>
            </a:prstGeom>
            <a:noFill/>
            <a:ln w="38160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2" name="CustomShape 32">
            <a:extLst>
              <a:ext uri="{FF2B5EF4-FFF2-40B4-BE49-F238E27FC236}">
                <a16:creationId xmlns:a16="http://schemas.microsoft.com/office/drawing/2014/main" id="{E7B18984-8E01-40C6-B6D3-33BACC584167}"/>
              </a:ext>
            </a:extLst>
          </p:cNvPr>
          <p:cNvSpPr/>
          <p:nvPr/>
        </p:nvSpPr>
        <p:spPr>
          <a:xfrm>
            <a:off x="652419" y="3461620"/>
            <a:ext cx="156425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FAIR </a:t>
            </a:r>
            <a:r>
              <a:rPr lang="de-DE" sz="1400" b="1" spc="-1" dirty="0">
                <a:solidFill>
                  <a:srgbClr val="203864"/>
                </a:solidFill>
                <a:latin typeface="Calibri"/>
                <a:ea typeface="DejaVu Sans"/>
              </a:rPr>
              <a:t>D</a:t>
            </a:r>
            <a:r>
              <a:rPr lang="de-DE" sz="14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ata Austria</a:t>
            </a:r>
            <a:endParaRPr lang="de-DE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40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Bildschirmpräsentation (16:9)</PresentationFormat>
  <Paragraphs>194</Paragraphs>
  <Slides>15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Merriweather Sans</vt:lpstr>
      <vt:lpstr>Noto Sans Symbols</vt:lpstr>
      <vt:lpstr>Segoe UI</vt:lpstr>
      <vt:lpstr>Office-Design</vt:lpstr>
      <vt:lpstr>BioTechMed Kickoff HRSM – Integriertes Datenmanagement</vt:lpstr>
      <vt:lpstr>Das erfolgreiche, intra-Universitäre Team</vt:lpstr>
      <vt:lpstr>Daten im Forschungsprozess und die Rolle von CyVerse</vt:lpstr>
      <vt:lpstr>PowerPoint-Präsentation</vt:lpstr>
      <vt:lpstr>PowerPoint-Präsentation</vt:lpstr>
      <vt:lpstr>PowerPoint-Präsentation</vt:lpstr>
      <vt:lpstr>Vorgehensweise</vt:lpstr>
      <vt:lpstr>CyVerse Austria Infrastruktur in Graz</vt:lpstr>
      <vt:lpstr>Vision</vt:lpstr>
      <vt:lpstr>Regelmäßige Trainingsaktivitäten</vt:lpstr>
      <vt:lpstr>CyVerse Austria – Homepage    https://cyverse.tugraz.at</vt:lpstr>
      <vt:lpstr>Unsere aktive und motivierte User Community</vt:lpstr>
      <vt:lpstr>Nächste Schritte für CyVerse Austria</vt:lpstr>
      <vt:lpstr>PowerPoint-Präsentation</vt:lpstr>
      <vt:lpstr>Weitere Aktivitäten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CHANCENFELD FORSCHUNG</dc:title>
  <dc:creator>Ilire Hasani-Mavriqi</dc:creator>
  <cp:lastModifiedBy>Stefanie Lindstaedt</cp:lastModifiedBy>
  <cp:revision>157</cp:revision>
  <dcterms:modified xsi:type="dcterms:W3CDTF">2020-09-30T11:31:32Z</dcterms:modified>
</cp:coreProperties>
</file>