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81" r:id="rId5"/>
  </p:sldMasterIdLst>
  <p:notesMasterIdLst>
    <p:notesMasterId r:id="rId23"/>
  </p:notesMasterIdLst>
  <p:sldIdLst>
    <p:sldId id="1611" r:id="rId6"/>
    <p:sldId id="259" r:id="rId7"/>
    <p:sldId id="418" r:id="rId8"/>
    <p:sldId id="416" r:id="rId9"/>
    <p:sldId id="1609" r:id="rId10"/>
    <p:sldId id="419" r:id="rId11"/>
    <p:sldId id="256" r:id="rId12"/>
    <p:sldId id="1599" r:id="rId13"/>
    <p:sldId id="1601" r:id="rId14"/>
    <p:sldId id="1606" r:id="rId15"/>
    <p:sldId id="1602" r:id="rId16"/>
    <p:sldId id="266" r:id="rId17"/>
    <p:sldId id="260" r:id="rId18"/>
    <p:sldId id="262" r:id="rId19"/>
    <p:sldId id="267" r:id="rId20"/>
    <p:sldId id="264" r:id="rId21"/>
    <p:sldId id="161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A"/>
    <a:srgbClr val="2F2D96"/>
    <a:srgbClr val="FF5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035"/>
  </p:normalViewPr>
  <p:slideViewPr>
    <p:cSldViewPr snapToGrid="0" snapToObjects="1">
      <p:cViewPr varScale="1">
        <p:scale>
          <a:sx n="122" d="100"/>
          <a:sy n="122" d="100"/>
        </p:scale>
        <p:origin x="113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94110-2BDC-2C47-A7CE-3629FA5FE9D9}" type="datetimeFigureOut">
              <a:t>9/29/2020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61C8-471B-5141-B35F-AD410B5E242B}" type="slidenum"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336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FAIR but not open - (E.g., sensitive clinical patient data)</a:t>
            </a: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but not FAIR - (E.g., badly described, obscure formats, no re-use licenses)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BBCFB-7F40-9C46-8E0D-F65513B76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92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1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97" name="Google Shape;497;p31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A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52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1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97" name="Google Shape;497;p31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A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60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1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97" name="Google Shape;497;p31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A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0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0860375-F79F-2548-A6FD-857B8D133FF5}"/>
              </a:ext>
            </a:extLst>
          </p:cNvPr>
          <p:cNvSpPr/>
          <p:nvPr userDrawn="1"/>
        </p:nvSpPr>
        <p:spPr>
          <a:xfrm>
            <a:off x="0" y="626400"/>
            <a:ext cx="12192000" cy="1411620"/>
          </a:xfrm>
          <a:prstGeom prst="rect">
            <a:avLst/>
          </a:prstGeom>
          <a:solidFill>
            <a:srgbClr val="FF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6424" y="2348527"/>
            <a:ext cx="8791575" cy="147194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F2D96"/>
                </a:solidFill>
                <a:latin typeface="AmsiPro-Regular ☞" panose="020B0A06020201010104" pitchFamily="34" charset="77"/>
                <a:ea typeface="Source Sans Pro" panose="020B0503030403020204" pitchFamily="34" charset="0"/>
              </a:defRPr>
            </a:lvl1pPr>
          </a:lstStyle>
          <a:p>
            <a:r>
              <a:rPr lang="de-DE" noProof="0"/>
              <a:t>TITEL 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972870"/>
            <a:ext cx="8791575" cy="842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rgbClr val="2F2D96"/>
                </a:solidFill>
                <a:latin typeface="AmsiPro-Regular ☞" panose="020B0A06020201010104" pitchFamily="34" charset="77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 HINZUFÜGEN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4CE05-B5C2-5641-9842-C0A12BC00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1474" y="135359"/>
            <a:ext cx="2099228" cy="361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8571B-8FB3-5D4C-A75A-F24AEB3FEFB7}"/>
              </a:ext>
            </a:extLst>
          </p:cNvPr>
          <p:cNvSpPr txBox="1"/>
          <p:nvPr userDrawn="1"/>
        </p:nvSpPr>
        <p:spPr>
          <a:xfrm>
            <a:off x="3512634" y="4393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/>
          </a:p>
        </p:txBody>
      </p:sp>
      <p:pic>
        <p:nvPicPr>
          <p:cNvPr id="6" name="Grafik 5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739B4947-EE84-4256-8DEC-AA6414CAD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68" y="626400"/>
            <a:ext cx="4553613" cy="1411620"/>
          </a:xfrm>
          <a:prstGeom prst="rect">
            <a:avLst/>
          </a:prstGeom>
        </p:spPr>
      </p:pic>
      <p:grpSp>
        <p:nvGrpSpPr>
          <p:cNvPr id="18" name="Google Shape;110;p16">
            <a:extLst>
              <a:ext uri="{FF2B5EF4-FFF2-40B4-BE49-F238E27FC236}">
                <a16:creationId xmlns:a16="http://schemas.microsoft.com/office/drawing/2014/main" id="{404CB677-7670-403A-9151-FBD15D0AE75C}"/>
              </a:ext>
            </a:extLst>
          </p:cNvPr>
          <p:cNvGrpSpPr/>
          <p:nvPr userDrawn="1"/>
        </p:nvGrpSpPr>
        <p:grpSpPr>
          <a:xfrm>
            <a:off x="2661698" y="5400075"/>
            <a:ext cx="7603866" cy="1428004"/>
            <a:chOff x="1854709" y="3583334"/>
            <a:chExt cx="4758862" cy="975710"/>
          </a:xfrm>
        </p:grpSpPr>
        <p:pic>
          <p:nvPicPr>
            <p:cNvPr id="19" name="Google Shape;111;p16">
              <a:extLst>
                <a:ext uri="{FF2B5EF4-FFF2-40B4-BE49-F238E27FC236}">
                  <a16:creationId xmlns:a16="http://schemas.microsoft.com/office/drawing/2014/main" id="{1DD57A59-EF07-4E52-B218-8E3EEFF0C47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0724" y="4242492"/>
              <a:ext cx="1782847" cy="184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12;p16">
              <a:extLst>
                <a:ext uri="{FF2B5EF4-FFF2-40B4-BE49-F238E27FC236}">
                  <a16:creationId xmlns:a16="http://schemas.microsoft.com/office/drawing/2014/main" id="{0E4AB658-8AF9-4CBC-BC3A-7ED90430461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21080" y="4093723"/>
              <a:ext cx="678100" cy="465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13;p16">
              <a:extLst>
                <a:ext uri="{FF2B5EF4-FFF2-40B4-BE49-F238E27FC236}">
                  <a16:creationId xmlns:a16="http://schemas.microsoft.com/office/drawing/2014/main" id="{AA1CA7A1-77D0-4848-A34D-3A0C3EDF9D1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54709" y="4224041"/>
              <a:ext cx="1021209" cy="265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4;p16">
              <a:extLst>
                <a:ext uri="{FF2B5EF4-FFF2-40B4-BE49-F238E27FC236}">
                  <a16:creationId xmlns:a16="http://schemas.microsoft.com/office/drawing/2014/main" id="{47E51E7E-C0C5-4C54-BE1D-C7F92AE04E5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91192" y="3583334"/>
              <a:ext cx="1218782" cy="3379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Google Shape;28;p2" descr="Logo TU Graz">
            <a:extLst>
              <a:ext uri="{FF2B5EF4-FFF2-40B4-BE49-F238E27FC236}">
                <a16:creationId xmlns:a16="http://schemas.microsoft.com/office/drawing/2014/main" id="{85DAB73D-532F-4C47-B5F7-60E62DE52BA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-499" t="-1250" r="-497" b="-1250"/>
          <a:stretch/>
        </p:blipFill>
        <p:spPr>
          <a:xfrm>
            <a:off x="2585717" y="5296435"/>
            <a:ext cx="1853834" cy="75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5;p16">
            <a:extLst>
              <a:ext uri="{FF2B5EF4-FFF2-40B4-BE49-F238E27FC236}">
                <a16:creationId xmlns:a16="http://schemas.microsoft.com/office/drawing/2014/main" id="{B47DE888-B48D-4C16-9FBC-48534FA74A63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5236100" y="5398846"/>
            <a:ext cx="1719800" cy="59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2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17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17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13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756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01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696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6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26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Tex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5" y="242566"/>
            <a:ext cx="9334844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8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09599" y="1366384"/>
            <a:ext cx="10972800" cy="4887843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lnSpc>
                <a:spcPct val="130000"/>
              </a:lnSpc>
              <a:buFont typeface="Arial"/>
              <a:buChar char="•"/>
              <a:defRPr sz="2880">
                <a:latin typeface="Helvetica"/>
                <a:cs typeface="Helvetica"/>
              </a:defRPr>
            </a:lvl1pPr>
            <a:lvl2pPr marL="891518" indent="-342891">
              <a:lnSpc>
                <a:spcPct val="130000"/>
              </a:lnSpc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371566" indent="-274313">
              <a:lnSpc>
                <a:spcPct val="130000"/>
              </a:lnSpc>
              <a:buFont typeface="Arial"/>
              <a:buChar char="•"/>
              <a:defRPr sz="216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920192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468818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609603" y="865971"/>
            <a:ext cx="9334844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6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4862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5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13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0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14428" y="6557181"/>
            <a:ext cx="1180232" cy="266740"/>
          </a:xfrm>
          <a:prstGeom prst="rect">
            <a:avLst/>
          </a:prstGeom>
        </p:spPr>
        <p:txBody>
          <a:bodyPr anchor="b"/>
          <a:lstStyle>
            <a:lvl1pPr algn="r">
              <a:defRPr sz="108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16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5" y="242566"/>
            <a:ext cx="9334844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8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609603" y="865971"/>
            <a:ext cx="9334844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6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4862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5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13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0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6138332" y="1366384"/>
            <a:ext cx="5418669" cy="4887843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lnSpc>
                <a:spcPct val="130000"/>
              </a:lnSpc>
              <a:buFont typeface="Arial"/>
              <a:buChar char="•"/>
              <a:defRPr sz="2880">
                <a:latin typeface="Helvetica"/>
                <a:cs typeface="Helvetica"/>
              </a:defRPr>
            </a:lvl1pPr>
            <a:lvl2pPr marL="891518" indent="-342891">
              <a:lnSpc>
                <a:spcPct val="130000"/>
              </a:lnSpc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371566" indent="-274313">
              <a:lnSpc>
                <a:spcPct val="130000"/>
              </a:lnSpc>
              <a:buFont typeface="Arial"/>
              <a:buChar char="•"/>
              <a:defRPr sz="216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920192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468818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09602" y="1380217"/>
            <a:ext cx="5412317" cy="4887843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lnSpc>
                <a:spcPct val="130000"/>
              </a:lnSpc>
              <a:buFont typeface="Arial"/>
              <a:buChar char="•"/>
              <a:defRPr sz="2880">
                <a:latin typeface="Helvetica"/>
                <a:cs typeface="Helvetica"/>
              </a:defRPr>
            </a:lvl1pPr>
            <a:lvl2pPr marL="891518" indent="-342891">
              <a:lnSpc>
                <a:spcPct val="130000"/>
              </a:lnSpc>
              <a:buFont typeface="Arial"/>
              <a:buChar char="•"/>
              <a:defRPr sz="2400">
                <a:latin typeface="Helvetica"/>
                <a:cs typeface="Helvetica"/>
              </a:defRPr>
            </a:lvl2pPr>
            <a:lvl3pPr marL="1371566" indent="-274313">
              <a:lnSpc>
                <a:spcPct val="130000"/>
              </a:lnSpc>
              <a:buFont typeface="Arial"/>
              <a:buChar char="•"/>
              <a:defRPr sz="216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920192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468818" indent="-274313">
              <a:lnSpc>
                <a:spcPct val="130000"/>
              </a:lnSpc>
              <a:buFont typeface="Arial"/>
              <a:buChar char="•"/>
              <a:defRPr sz="1920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14428" y="6557181"/>
            <a:ext cx="1180232" cy="266740"/>
          </a:xfrm>
          <a:prstGeom prst="rect">
            <a:avLst/>
          </a:prstGeom>
        </p:spPr>
        <p:txBody>
          <a:bodyPr anchor="b"/>
          <a:lstStyle>
            <a:lvl1pPr algn="r">
              <a:defRPr sz="108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31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36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9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5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91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064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2075CD-AA2B-0249-8C52-05389E0562DB}"/>
              </a:ext>
            </a:extLst>
          </p:cNvPr>
          <p:cNvSpPr/>
          <p:nvPr userDrawn="1"/>
        </p:nvSpPr>
        <p:spPr>
          <a:xfrm>
            <a:off x="9448800" y="190437"/>
            <a:ext cx="2743200" cy="551364"/>
          </a:xfrm>
          <a:prstGeom prst="rect">
            <a:avLst/>
          </a:prstGeom>
          <a:solidFill>
            <a:srgbClr val="FF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6E06CF4-0D0D-C34E-BBEF-C216FA32466B}"/>
              </a:ext>
            </a:extLst>
          </p:cNvPr>
          <p:cNvSpPr txBox="1"/>
          <p:nvPr userDrawn="1"/>
        </p:nvSpPr>
        <p:spPr>
          <a:xfrm>
            <a:off x="11281416" y="6400353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2F2D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fld id="{6B2DF41E-7784-374A-8D9E-D85D7DC09526}" type="slidenum">
              <a:rPr lang="de-DE" sz="1200">
                <a:solidFill>
                  <a:srgbClr val="2F2D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‹#›</a:t>
            </a:fld>
            <a:endParaRPr lang="de-DE" sz="1200" dirty="0">
              <a:solidFill>
                <a:srgbClr val="2F2D9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Grafik 8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B419B184-0388-4FE9-AE60-9E2B32D19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48800" y="190437"/>
            <a:ext cx="1740131" cy="5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  <p:sldLayoutId id="2147484299" r:id="rId18"/>
    <p:sldLayoutId id="2147484300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rgbClr val="2F2D96"/>
          </a:solidFill>
          <a:latin typeface="AmsiPro-Regular ☞" panose="020B0A06020201010104" pitchFamily="34" charset="77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mailto:tross@know-center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f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A0781B-EDC0-49DF-8BCB-3870C9C2200B}"/>
              </a:ext>
            </a:extLst>
          </p:cNvPr>
          <p:cNvSpPr/>
          <p:nvPr/>
        </p:nvSpPr>
        <p:spPr>
          <a:xfrm>
            <a:off x="288099" y="5060515"/>
            <a:ext cx="11605364" cy="1797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/>
              <a:t>Partners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08286-06E6-5E4E-955B-F1AE6811C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993" y="2363176"/>
            <a:ext cx="7906207" cy="213164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 Data Austria &amp; </a:t>
            </a:r>
            <a:r>
              <a:rPr lang="en-GB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RegioData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rgbClr val="2F2D96"/>
                </a:solidFill>
              </a:rPr>
              <a:t>Integrating</a:t>
            </a:r>
            <a:r>
              <a:rPr lang="de-DE" dirty="0">
                <a:solidFill>
                  <a:srgbClr val="2F2D96"/>
                </a:solidFill>
              </a:rPr>
              <a:t> </a:t>
            </a:r>
            <a:r>
              <a:rPr lang="de-DE" dirty="0" err="1">
                <a:solidFill>
                  <a:srgbClr val="2F2D96"/>
                </a:solidFill>
              </a:rPr>
              <a:t>research</a:t>
            </a:r>
            <a:r>
              <a:rPr lang="de-DE" dirty="0">
                <a:solidFill>
                  <a:srgbClr val="2F2D96"/>
                </a:solidFill>
              </a:rPr>
              <a:t> </a:t>
            </a:r>
            <a:r>
              <a:rPr lang="de-DE" dirty="0" err="1">
                <a:solidFill>
                  <a:srgbClr val="2F2D96"/>
                </a:solidFill>
              </a:rPr>
              <a:t>data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endParaRPr lang="de-DE" dirty="0">
              <a:solidFill>
                <a:srgbClr val="2F2D96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0B07BA-2123-4149-97E2-D79011B6C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993" y="4749483"/>
            <a:ext cx="8791575" cy="1413322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2F2D96"/>
                </a:solidFill>
              </a:rPr>
              <a:t>Tony Ross-Hellauer</a:t>
            </a:r>
          </a:p>
          <a:p>
            <a:r>
              <a:rPr lang="de-DE" dirty="0" err="1"/>
              <a:t>CyVerse</a:t>
            </a:r>
            <a:r>
              <a:rPr lang="de-DE" dirty="0"/>
              <a:t> Kick-off Event</a:t>
            </a:r>
          </a:p>
          <a:p>
            <a:r>
              <a:rPr lang="de-DE" dirty="0"/>
              <a:t>30. September 2020</a:t>
            </a:r>
            <a:endParaRPr lang="de-DE" dirty="0">
              <a:solidFill>
                <a:srgbClr val="2F2D9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3B183-D410-4E08-A586-E7102C66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81" y="585355"/>
            <a:ext cx="5415419" cy="1610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2D448A-0CE7-4094-A3AC-C93EA6DE11BB}"/>
              </a:ext>
            </a:extLst>
          </p:cNvPr>
          <p:cNvSpPr/>
          <p:nvPr/>
        </p:nvSpPr>
        <p:spPr>
          <a:xfrm>
            <a:off x="9557359" y="43841"/>
            <a:ext cx="2567836" cy="488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5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1000"/>
            </a:pPr>
            <a:fld id="{00000000-1234-1234-1234-123412341234}" type="slidenum">
              <a:rPr lang="de-AT" smtClean="0"/>
              <a:pPr algn="ctr">
                <a:buClr>
                  <a:schemeClr val="lt1"/>
                </a:buClr>
                <a:buSzPts val="1000"/>
              </a:pPr>
              <a:t>10</a:t>
            </a:fld>
            <a:endParaRPr/>
          </a:p>
        </p:txBody>
      </p:sp>
      <p:sp>
        <p:nvSpPr>
          <p:cNvPr id="504" name="Google Shape;504;p40"/>
          <p:cNvSpPr txBox="1"/>
          <p:nvPr/>
        </p:nvSpPr>
        <p:spPr>
          <a:xfrm>
            <a:off x="829808" y="1652171"/>
            <a:ext cx="4804373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57189">
              <a:lnSpc>
                <a:spcPct val="90000"/>
              </a:lnSpc>
              <a:spcBef>
                <a:spcPts val="1333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Data Management Plans </a:t>
            </a:r>
            <a:r>
              <a:rPr lang="de-DE" sz="2400" dirty="0" err="1">
                <a:latin typeface="AmsiPro-Regular ☞" panose="020B0A06020201010104"/>
              </a:rPr>
              <a:t>now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requirement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for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most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funders</a:t>
            </a:r>
            <a:endParaRPr lang="de-DE" sz="2400" dirty="0">
              <a:latin typeface="AmsiPro-Regular ☞" panose="020B0A06020201010104"/>
            </a:endParaRPr>
          </a:p>
          <a:p>
            <a:pPr marL="609585" indent="-457189">
              <a:lnSpc>
                <a:spcPct val="90000"/>
              </a:lnSpc>
              <a:spcBef>
                <a:spcPts val="1333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Project will </a:t>
            </a:r>
            <a:r>
              <a:rPr lang="de-DE" sz="2400" dirty="0" err="1">
                <a:latin typeface="AmsiPro-Regular ☞" panose="020B0A06020201010104"/>
              </a:rPr>
              <a:t>develop</a:t>
            </a:r>
            <a:r>
              <a:rPr lang="de-DE" sz="2400" dirty="0">
                <a:latin typeface="AmsiPro-Regular ☞" panose="020B0A06020201010104"/>
              </a:rPr>
              <a:t> and </a:t>
            </a:r>
            <a:r>
              <a:rPr lang="de-DE" sz="2400" dirty="0" err="1">
                <a:latin typeface="AmsiPro-Regular ☞" panose="020B0A06020201010104"/>
              </a:rPr>
              <a:t>implement</a:t>
            </a:r>
            <a:r>
              <a:rPr lang="de-DE" sz="2400" dirty="0">
                <a:latin typeface="AmsiPro-Regular ☞" panose="020B0A06020201010104"/>
              </a:rPr>
              <a:t> a </a:t>
            </a:r>
            <a:r>
              <a:rPr lang="de-DE" sz="2400" dirty="0" err="1">
                <a:latin typeface="AmsiPro-Regular ☞" panose="020B0A06020201010104"/>
              </a:rPr>
              <a:t>tool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for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machine-actionable</a:t>
            </a:r>
            <a:r>
              <a:rPr lang="de-DE" sz="2400" dirty="0">
                <a:latin typeface="AmsiPro-Regular ☞" panose="020B0A06020201010104"/>
              </a:rPr>
              <a:t> DMPs </a:t>
            </a:r>
          </a:p>
          <a:p>
            <a:pPr marL="609585" indent="-457189">
              <a:lnSpc>
                <a:spcPct val="90000"/>
              </a:lnSpc>
              <a:spcBef>
                <a:spcPts val="1333"/>
              </a:spcBef>
              <a:spcAft>
                <a:spcPts val="80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Link up </a:t>
            </a:r>
            <a:r>
              <a:rPr lang="de-DE" sz="2400" dirty="0" err="1">
                <a:latin typeface="AmsiPro-Regular ☞" panose="020B0A06020201010104"/>
              </a:rPr>
              <a:t>to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other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research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systems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to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ensure</a:t>
            </a:r>
            <a:r>
              <a:rPr lang="de-DE" sz="2400" dirty="0">
                <a:latin typeface="AmsiPro-Regular ☞" panose="020B0A06020201010104"/>
              </a:rPr>
              <a:t> „</a:t>
            </a:r>
            <a:r>
              <a:rPr lang="de-DE" sz="2400" dirty="0" err="1">
                <a:latin typeface="AmsiPro-Regular ☞" panose="020B0A06020201010104"/>
              </a:rPr>
              <a:t>data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only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once</a:t>
            </a:r>
            <a:r>
              <a:rPr lang="de-DE" sz="2400" dirty="0">
                <a:latin typeface="AmsiPro-Regular ☞" panose="020B0A06020201010104"/>
              </a:rPr>
              <a:t>“ and </a:t>
            </a:r>
            <a:r>
              <a:rPr lang="de-DE" sz="2400" dirty="0" err="1">
                <a:latin typeface="AmsiPro-Regular ☞" panose="020B0A06020201010104"/>
              </a:rPr>
              <a:t>enable</a:t>
            </a:r>
            <a:r>
              <a:rPr lang="de-DE" sz="2400" dirty="0">
                <a:latin typeface="AmsiPro-Regular ☞" panose="020B0A06020201010104"/>
              </a:rPr>
              <a:t> easy </a:t>
            </a:r>
            <a:r>
              <a:rPr lang="de-DE" sz="2400" dirty="0" err="1">
                <a:latin typeface="AmsiPro-Regular ☞" panose="020B0A06020201010104"/>
              </a:rPr>
              <a:t>reporting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to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funders</a:t>
            </a:r>
            <a:r>
              <a:rPr lang="de-DE" sz="2400" dirty="0">
                <a:latin typeface="AmsiPro-Regular ☞" panose="020B0A06020201010104"/>
              </a:rPr>
              <a:t> (FWF)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ts val="2000"/>
            </a:pPr>
            <a:endParaRPr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7;p7">
            <a:extLst>
              <a:ext uri="{FF2B5EF4-FFF2-40B4-BE49-F238E27FC236}">
                <a16:creationId xmlns:a16="http://schemas.microsoft.com/office/drawing/2014/main" id="{B8D6FA17-FE00-41EE-8E3B-1DBBCE8D2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806" y="843932"/>
            <a:ext cx="11192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>
              <a:buSzPts val="2400"/>
            </a:pPr>
            <a:r>
              <a:rPr lang="de-AT" dirty="0" err="1"/>
              <a:t>Machine-Actionable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Management </a:t>
            </a:r>
            <a:r>
              <a:rPr lang="de-AT" dirty="0" err="1"/>
              <a:t>plans</a:t>
            </a:r>
            <a:endParaRPr dirty="0"/>
          </a:p>
        </p:txBody>
      </p:sp>
      <p:pic>
        <p:nvPicPr>
          <p:cNvPr id="9" name="Google Shape;263;p32">
            <a:extLst>
              <a:ext uri="{FF2B5EF4-FFF2-40B4-BE49-F238E27FC236}">
                <a16:creationId xmlns:a16="http://schemas.microsoft.com/office/drawing/2014/main" id="{984571EF-A5BF-42B1-9343-4E7EABD447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674" y="1986933"/>
            <a:ext cx="5802657" cy="397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27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1000"/>
            </a:pPr>
            <a:fld id="{00000000-1234-1234-1234-123412341234}" type="slidenum">
              <a:rPr lang="de-AT" smtClean="0"/>
              <a:pPr algn="ctr">
                <a:buClr>
                  <a:schemeClr val="lt1"/>
                </a:buClr>
                <a:buSzPts val="1000"/>
              </a:pPr>
              <a:t>11</a:t>
            </a:fld>
            <a:endParaRPr/>
          </a:p>
        </p:txBody>
      </p:sp>
      <p:sp>
        <p:nvSpPr>
          <p:cNvPr id="504" name="Google Shape;504;p40"/>
          <p:cNvSpPr txBox="1"/>
          <p:nvPr/>
        </p:nvSpPr>
        <p:spPr>
          <a:xfrm>
            <a:off x="829808" y="2160739"/>
            <a:ext cx="5909195" cy="373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0990" indent="-38099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Development of </a:t>
            </a:r>
            <a:r>
              <a:rPr lang="de-DE" sz="2400" b="1" dirty="0" err="1">
                <a:latin typeface="AmsiPro-Regular ☞" panose="020B0A06020201010104"/>
              </a:rPr>
              <a:t>sustainable</a:t>
            </a:r>
            <a:r>
              <a:rPr lang="de-DE" sz="2400" b="1" dirty="0">
                <a:latin typeface="AmsiPro-Regular ☞" panose="020B0A06020201010104"/>
              </a:rPr>
              <a:t> RDM </a:t>
            </a:r>
            <a:r>
              <a:rPr lang="de-DE" sz="2400" b="1" dirty="0" err="1">
                <a:latin typeface="AmsiPro-Regular ☞" panose="020B0A06020201010104"/>
              </a:rPr>
              <a:t>processes</a:t>
            </a:r>
            <a:r>
              <a:rPr lang="de-DE" sz="2400" b="1" dirty="0">
                <a:latin typeface="AmsiPro-Regular ☞" panose="020B0A06020201010104"/>
              </a:rPr>
              <a:t>, </a:t>
            </a:r>
            <a:r>
              <a:rPr lang="de-DE" sz="2400" b="1" dirty="0" err="1">
                <a:latin typeface="AmsiPro-Regular ☞" panose="020B0A06020201010104"/>
              </a:rPr>
              <a:t>training</a:t>
            </a:r>
            <a:r>
              <a:rPr lang="de-DE" sz="2400" b="1" dirty="0">
                <a:latin typeface="AmsiPro-Regular ☞" panose="020B0A06020201010104"/>
              </a:rPr>
              <a:t> and support </a:t>
            </a:r>
            <a:r>
              <a:rPr lang="de-DE" sz="2400" b="1" dirty="0" err="1">
                <a:latin typeface="AmsiPro-Regular ☞" panose="020B0A06020201010104"/>
              </a:rPr>
              <a:t>services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dirty="0">
                <a:latin typeface="AmsiPro-Regular ☞" panose="020B0A06020201010104"/>
              </a:rPr>
              <a:t>at </a:t>
            </a:r>
            <a:r>
              <a:rPr lang="de-DE" sz="2400" dirty="0" err="1">
                <a:latin typeface="AmsiPro-Regular ☞" panose="020B0A06020201010104"/>
              </a:rPr>
              <a:t>the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respective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universities</a:t>
            </a:r>
            <a:endParaRPr lang="de-DE" sz="2400" dirty="0">
              <a:latin typeface="AmsiPro-Regular ☞" panose="020B0A06020201010104"/>
            </a:endParaRPr>
          </a:p>
          <a:p>
            <a:pPr marL="380990" indent="-38099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Development of </a:t>
            </a:r>
            <a:r>
              <a:rPr lang="de-DE" sz="2400" b="1" dirty="0">
                <a:latin typeface="AmsiPro-Regular ☞" panose="020B0A06020201010104"/>
              </a:rPr>
              <a:t>Data Stewardship </a:t>
            </a:r>
            <a:r>
              <a:rPr lang="de-DE" sz="2400" b="1" dirty="0" err="1">
                <a:latin typeface="AmsiPro-Regular ☞" panose="020B0A06020201010104"/>
              </a:rPr>
              <a:t>programmes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to</a:t>
            </a:r>
            <a:r>
              <a:rPr lang="de-DE" sz="2400" dirty="0">
                <a:latin typeface="AmsiPro-Regular ☞" panose="020B0A06020201010104"/>
              </a:rPr>
              <a:t> support FAIR Data </a:t>
            </a:r>
            <a:r>
              <a:rPr lang="de-DE" sz="2400" dirty="0" err="1">
                <a:latin typeface="AmsiPro-Regular ☞" panose="020B0A06020201010104"/>
              </a:rPr>
              <a:t>practices</a:t>
            </a:r>
            <a:endParaRPr lang="de-DE" sz="2400" dirty="0">
              <a:latin typeface="AmsiPro-Regular ☞" panose="020B0A06020201010104"/>
            </a:endParaRPr>
          </a:p>
          <a:p>
            <a:pPr marL="380990" indent="-38099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Implementation of a </a:t>
            </a:r>
            <a:r>
              <a:rPr lang="de-DE" sz="2400" b="1" dirty="0">
                <a:latin typeface="AmsiPro-Regular ☞" panose="020B0A06020201010104"/>
              </a:rPr>
              <a:t>FAIR National Desk</a:t>
            </a:r>
          </a:p>
          <a:p>
            <a:pPr marL="380990" indent="-38099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2400" dirty="0">
                <a:latin typeface="AmsiPro-Regular ☞" panose="020B0A06020201010104"/>
              </a:rPr>
              <a:t>Implementation of </a:t>
            </a:r>
            <a:r>
              <a:rPr lang="de-DE" sz="2400" b="1" dirty="0" err="1">
                <a:latin typeface="AmsiPro-Regular ☞" panose="020B0A06020201010104"/>
              </a:rPr>
              <a:t>local</a:t>
            </a:r>
            <a:r>
              <a:rPr lang="de-DE" sz="2400" b="1" dirty="0">
                <a:latin typeface="AmsiPro-Regular ☞" panose="020B0A06020201010104"/>
              </a:rPr>
              <a:t> FAIR-Reference-Points </a:t>
            </a:r>
            <a:r>
              <a:rPr lang="de-DE" sz="2400" dirty="0" err="1">
                <a:latin typeface="AmsiPro-Regular ☞" panose="020B0A06020201010104"/>
              </a:rPr>
              <a:t>as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contact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points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for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researchers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regarding</a:t>
            </a:r>
            <a:r>
              <a:rPr lang="de-DE" sz="2400" dirty="0">
                <a:latin typeface="AmsiPro-Regular ☞" panose="020B0A06020201010104"/>
              </a:rPr>
              <a:t> FAIR </a:t>
            </a:r>
            <a:r>
              <a:rPr lang="de-DE" sz="2400" dirty="0" err="1">
                <a:latin typeface="AmsiPro-Regular ☞" panose="020B0A06020201010104"/>
              </a:rPr>
              <a:t>practices</a:t>
            </a:r>
            <a:r>
              <a:rPr lang="de-DE" sz="2400" dirty="0">
                <a:latin typeface="AmsiPro-Regular ☞" panose="020B0A06020201010104"/>
              </a:rPr>
              <a:t> at </a:t>
            </a:r>
            <a:r>
              <a:rPr lang="de-DE" sz="2400" dirty="0" err="1">
                <a:latin typeface="AmsiPro-Regular ☞" panose="020B0A06020201010104"/>
              </a:rPr>
              <a:t>the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respective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institutions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7;p7">
            <a:extLst>
              <a:ext uri="{FF2B5EF4-FFF2-40B4-BE49-F238E27FC236}">
                <a16:creationId xmlns:a16="http://schemas.microsoft.com/office/drawing/2014/main" id="{B8D6FA17-FE00-41EE-8E3B-1DBBCE8D2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806" y="843932"/>
            <a:ext cx="11192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>
              <a:buSzPts val="2400"/>
            </a:pPr>
            <a:r>
              <a:rPr lang="de-AT" b="1" dirty="0"/>
              <a:t>Development of RDM </a:t>
            </a:r>
            <a:r>
              <a:rPr lang="de-AT" b="1" dirty="0" err="1"/>
              <a:t>Processes</a:t>
            </a:r>
            <a:r>
              <a:rPr lang="de-AT" b="1" dirty="0"/>
              <a:t>, </a:t>
            </a:r>
            <a:br>
              <a:rPr lang="de-AT" b="1" dirty="0"/>
            </a:br>
            <a:r>
              <a:rPr lang="de-AT" b="1" dirty="0"/>
              <a:t>Training &amp; Support</a:t>
            </a:r>
            <a:endParaRPr b="1" dirty="0"/>
          </a:p>
        </p:txBody>
      </p:sp>
      <p:pic>
        <p:nvPicPr>
          <p:cNvPr id="2" name="Google Shape;108;p11">
            <a:extLst>
              <a:ext uri="{FF2B5EF4-FFF2-40B4-BE49-F238E27FC236}">
                <a16:creationId xmlns:a16="http://schemas.microsoft.com/office/drawing/2014/main" id="{379C7BC2-9351-426A-BD8B-5413FB811D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5174" y="935039"/>
            <a:ext cx="3686826" cy="5872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57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45" y="3905448"/>
            <a:ext cx="10515600" cy="1443482"/>
          </a:xfrm>
        </p:spPr>
        <p:txBody>
          <a:bodyPr>
            <a:normAutofit/>
          </a:bodyPr>
          <a:lstStyle/>
          <a:p>
            <a:pPr algn="ctr"/>
            <a:r>
              <a:rPr lang="de-DE" sz="3200" i="1" dirty="0"/>
              <a:t>Reference model </a:t>
            </a:r>
            <a:r>
              <a:rPr lang="de-DE" sz="3200" i="1" dirty="0" err="1"/>
              <a:t>for</a:t>
            </a:r>
            <a:r>
              <a:rPr lang="de-DE" sz="3200" i="1" dirty="0"/>
              <a:t> </a:t>
            </a:r>
            <a:r>
              <a:rPr lang="de-DE" sz="3200" i="1" dirty="0" err="1"/>
              <a:t>collaborative</a:t>
            </a:r>
            <a:r>
              <a:rPr lang="de-DE" sz="3200" i="1" dirty="0"/>
              <a:t> </a:t>
            </a:r>
            <a:r>
              <a:rPr lang="de-DE" sz="3200" i="1" dirty="0" err="1"/>
              <a:t>data</a:t>
            </a:r>
            <a:r>
              <a:rPr lang="de-DE" sz="3200" i="1" dirty="0"/>
              <a:t>, information and </a:t>
            </a:r>
            <a:r>
              <a:rPr lang="de-DE" sz="3200" i="1" dirty="0" err="1"/>
              <a:t>knowledge</a:t>
            </a:r>
            <a:r>
              <a:rPr lang="de-DE" sz="3200" i="1" dirty="0"/>
              <a:t> </a:t>
            </a:r>
            <a:r>
              <a:rPr lang="de-DE" sz="3200" i="1" dirty="0" err="1"/>
              <a:t>management</a:t>
            </a:r>
            <a:r>
              <a:rPr lang="de-DE" sz="3200" i="1" dirty="0"/>
              <a:t> in a regional &amp; European context</a:t>
            </a:r>
            <a:endParaRPr lang="en-GB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626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41" y="5533547"/>
            <a:ext cx="1537237" cy="1052047"/>
          </a:xfrm>
          <a:prstGeom prst="rect">
            <a:avLst/>
          </a:prstGeom>
        </p:spPr>
      </p:pic>
      <p:sp>
        <p:nvSpPr>
          <p:cNvPr id="12" name="Google Shape;97;p16"/>
          <p:cNvSpPr/>
          <p:nvPr/>
        </p:nvSpPr>
        <p:spPr>
          <a:xfrm>
            <a:off x="3393845" y="5767202"/>
            <a:ext cx="41651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RegioData</a:t>
            </a:r>
            <a:r>
              <a:rPr lang="en-GB" sz="16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is funded by the Styrian Government</a:t>
            </a:r>
            <a:r>
              <a:rPr lang="en-GB" sz="1600" baseline="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(ABT08-24920/2020-14)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59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RegioData</a:t>
            </a:r>
            <a:endParaRPr lang="en-GB" b="1" dirty="0">
              <a:solidFill>
                <a:srgbClr val="0087BA"/>
              </a:solidFill>
              <a:latin typeface="AmsiPro-Regular ☞" panose="020B0A06020201010104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77" y="1468791"/>
            <a:ext cx="10740992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AT" dirty="0">
                <a:solidFill>
                  <a:srgbClr val="0087BA"/>
                </a:solidFill>
              </a:rPr>
              <a:t>“... </a:t>
            </a:r>
            <a:r>
              <a:rPr lang="de-AT" i="1" dirty="0" err="1">
                <a:solidFill>
                  <a:srgbClr val="0087BA"/>
                </a:solidFill>
              </a:rPr>
              <a:t>the</a:t>
            </a:r>
            <a:r>
              <a:rPr lang="de-AT" i="1" dirty="0">
                <a:solidFill>
                  <a:srgbClr val="0087BA"/>
                </a:solidFill>
              </a:rPr>
              <a:t> creation of a collaborative concept for the development of a Styrian reference model of regional data, including the first approach towards a Styrian demonstrator</a:t>
            </a:r>
            <a:r>
              <a:rPr lang="de-AT" dirty="0">
                <a:solidFill>
                  <a:srgbClr val="0087BA"/>
                </a:solidFill>
              </a:rPr>
              <a:t>.”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Project </a:t>
            </a:r>
            <a:r>
              <a:rPr lang="de-AT" b="1" dirty="0" err="1"/>
              <a:t>coordinator</a:t>
            </a:r>
            <a:r>
              <a:rPr lang="de-AT" b="1" dirty="0"/>
              <a:t>: </a:t>
            </a:r>
            <a:r>
              <a:rPr lang="de-AT" dirty="0"/>
              <a:t>TU Graz</a:t>
            </a:r>
          </a:p>
          <a:p>
            <a:r>
              <a:rPr lang="de-AT" b="1" dirty="0"/>
              <a:t>Partners:</a:t>
            </a:r>
            <a:r>
              <a:rPr lang="de-AT" dirty="0"/>
              <a:t> TUG, MUG, FHJ, KFU</a:t>
            </a:r>
          </a:p>
          <a:p>
            <a:r>
              <a:rPr lang="en-GB" b="1" dirty="0"/>
              <a:t>Start date: </a:t>
            </a:r>
            <a:r>
              <a:rPr lang="en-GB" dirty="0"/>
              <a:t>1 September 2020</a:t>
            </a:r>
          </a:p>
          <a:p>
            <a:r>
              <a:rPr lang="en-GB" b="1" dirty="0"/>
              <a:t>Duration:</a:t>
            </a:r>
            <a:r>
              <a:rPr lang="en-GB" dirty="0"/>
              <a:t> 18 months (until February 2022)</a:t>
            </a:r>
          </a:p>
          <a:p>
            <a:r>
              <a:rPr lang="en-GB" b="1" dirty="0"/>
              <a:t>Budget:</a:t>
            </a:r>
            <a:r>
              <a:rPr lang="en-GB" dirty="0"/>
              <a:t> </a:t>
            </a:r>
            <a:r>
              <a:rPr lang="de-AT" dirty="0"/>
              <a:t>520,371 €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61" y="3830135"/>
            <a:ext cx="2186539" cy="1093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b="24086"/>
          <a:stretch/>
        </p:blipFill>
        <p:spPr>
          <a:xfrm>
            <a:off x="8778731" y="4834338"/>
            <a:ext cx="2575069" cy="874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61" y="3332636"/>
            <a:ext cx="1511808" cy="1292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26" y="5375645"/>
            <a:ext cx="3189972" cy="711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68F12F-2259-43B3-974D-DC93ED373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1473" y="135353"/>
            <a:ext cx="3060527" cy="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618518"/>
            <a:ext cx="10158411" cy="4271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RegioData</a:t>
            </a:r>
            <a:r>
              <a:rPr lang="en-GB" b="1" dirty="0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545775"/>
            <a:ext cx="7791537" cy="4428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err="1">
                <a:latin typeface="AmsiPro-Regular ☞"/>
              </a:rPr>
              <a:t>Opportunity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for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integration</a:t>
            </a:r>
            <a:r>
              <a:rPr lang="de-AT" dirty="0">
                <a:latin typeface="AmsiPro-Regular ☞"/>
              </a:rPr>
              <a:t> of </a:t>
            </a:r>
            <a:r>
              <a:rPr lang="de-AT" dirty="0" err="1">
                <a:latin typeface="AmsiPro-Regular ☞"/>
              </a:rPr>
              <a:t>data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infrastructures</a:t>
            </a:r>
            <a:r>
              <a:rPr lang="de-AT" dirty="0">
                <a:latin typeface="AmsiPro-Regular ☞"/>
              </a:rPr>
              <a:t> and </a:t>
            </a:r>
            <a:r>
              <a:rPr lang="de-AT" dirty="0" err="1">
                <a:latin typeface="AmsiPro-Regular ☞"/>
              </a:rPr>
              <a:t>competences</a:t>
            </a:r>
            <a:r>
              <a:rPr lang="de-AT" dirty="0">
                <a:latin typeface="AmsiPro-Regular ☞"/>
              </a:rPr>
              <a:t> at </a:t>
            </a:r>
            <a:r>
              <a:rPr lang="de-AT" dirty="0" err="1">
                <a:latin typeface="AmsiPro-Regular ☞"/>
              </a:rPr>
              <a:t>the</a:t>
            </a:r>
            <a:r>
              <a:rPr lang="de-AT" dirty="0">
                <a:latin typeface="AmsiPro-Regular ☞"/>
              </a:rPr>
              <a:t> regional </a:t>
            </a:r>
            <a:r>
              <a:rPr lang="de-AT" dirty="0" err="1">
                <a:latin typeface="AmsiPro-Regular ☞"/>
              </a:rPr>
              <a:t>level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to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enable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competetive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advantage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for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research</a:t>
            </a:r>
            <a:r>
              <a:rPr lang="de-AT" dirty="0">
                <a:latin typeface="AmsiPro-Regular ☞"/>
              </a:rPr>
              <a:t> and </a:t>
            </a:r>
            <a:r>
              <a:rPr lang="de-AT" dirty="0" err="1">
                <a:latin typeface="AmsiPro-Regular ☞"/>
              </a:rPr>
              <a:t>economic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actors</a:t>
            </a:r>
            <a:endParaRPr lang="de-AT" dirty="0">
              <a:latin typeface="AmsiPro-Regular ☞"/>
            </a:endParaRPr>
          </a:p>
          <a:p>
            <a:r>
              <a:rPr lang="de-AT" dirty="0">
                <a:solidFill>
                  <a:srgbClr val="0087BA"/>
                </a:solidFill>
                <a:latin typeface="AmsiPro-Regular ☞"/>
              </a:rPr>
              <a:t>Need </a:t>
            </a:r>
            <a:r>
              <a:rPr lang="de-AT" dirty="0" err="1">
                <a:solidFill>
                  <a:srgbClr val="0087BA"/>
                </a:solidFill>
                <a:latin typeface="AmsiPro-Regular ☞"/>
              </a:rPr>
              <a:t>for</a:t>
            </a:r>
            <a:r>
              <a:rPr lang="de-AT" dirty="0">
                <a:solidFill>
                  <a:srgbClr val="0087BA"/>
                </a:solidFill>
                <a:latin typeface="AmsiPro-Regular ☞"/>
              </a:rPr>
              <a:t> </a:t>
            </a:r>
            <a:r>
              <a:rPr lang="de-AT" dirty="0" err="1">
                <a:solidFill>
                  <a:srgbClr val="0087BA"/>
                </a:solidFill>
                <a:latin typeface="AmsiPro-Regular ☞"/>
              </a:rPr>
              <a:t>state</a:t>
            </a:r>
            <a:r>
              <a:rPr lang="de-AT" dirty="0">
                <a:solidFill>
                  <a:srgbClr val="0087BA"/>
                </a:solidFill>
                <a:latin typeface="AmsiPro-Regular ☞"/>
              </a:rPr>
              <a:t>-of-</a:t>
            </a:r>
            <a:r>
              <a:rPr lang="de-AT" dirty="0" err="1">
                <a:solidFill>
                  <a:srgbClr val="0087BA"/>
                </a:solidFill>
                <a:latin typeface="AmsiPro-Regular ☞"/>
              </a:rPr>
              <a:t>the</a:t>
            </a:r>
            <a:r>
              <a:rPr lang="de-AT" dirty="0">
                <a:solidFill>
                  <a:srgbClr val="0087BA"/>
                </a:solidFill>
                <a:latin typeface="AmsiPro-Regular ☞"/>
              </a:rPr>
              <a:t>-art </a:t>
            </a:r>
            <a:r>
              <a:rPr lang="en-GB" dirty="0">
                <a:solidFill>
                  <a:srgbClr val="0087BA"/>
                </a:solidFill>
                <a:latin typeface="AmsiPro-Regular ☞"/>
              </a:rPr>
              <a:t>data infrastructures and services in research and industry</a:t>
            </a:r>
          </a:p>
          <a:p>
            <a:r>
              <a:rPr lang="en-GB" dirty="0">
                <a:solidFill>
                  <a:srgbClr val="0087BA"/>
                </a:solidFill>
                <a:latin typeface="AmsiPro-Regular ☞"/>
              </a:rPr>
              <a:t>Need for more data science skills amongst </a:t>
            </a:r>
            <a:r>
              <a:rPr lang="en-GB" dirty="0" err="1">
                <a:solidFill>
                  <a:srgbClr val="0087BA"/>
                </a:solidFill>
                <a:latin typeface="AmsiPro-Regular ☞"/>
              </a:rPr>
              <a:t>Stryian</a:t>
            </a:r>
            <a:r>
              <a:rPr lang="en-GB" dirty="0">
                <a:solidFill>
                  <a:srgbClr val="0087BA"/>
                </a:solidFill>
                <a:latin typeface="AmsiPro-Regular ☞"/>
              </a:rPr>
              <a:t> workforce</a:t>
            </a:r>
          </a:p>
          <a:p>
            <a:r>
              <a:rPr lang="en-GB" dirty="0">
                <a:solidFill>
                  <a:srgbClr val="0087BA"/>
                </a:solidFill>
                <a:latin typeface="AmsiPro-Regular ☞"/>
              </a:rPr>
              <a:t>Need for enhanced policies to enable sharing of data and data infrastructures amongst various stakeholders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B138A-8A1A-4C7A-9D62-BAB18A13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73" y="135353"/>
            <a:ext cx="3060527" cy="910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E88C2-15D4-4BC3-BFAF-E71921DC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37" y="2503927"/>
            <a:ext cx="3402172" cy="25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7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518"/>
            <a:ext cx="10209211" cy="4271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RegioData</a:t>
            </a:r>
            <a:r>
              <a:rPr lang="en-GB" b="1" dirty="0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: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758"/>
            <a:ext cx="7767181" cy="5017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latin typeface="AmsiPro-Regular ☞"/>
              </a:rPr>
              <a:t>Goals:</a:t>
            </a:r>
          </a:p>
          <a:p>
            <a:r>
              <a:rPr lang="de-AT" dirty="0" err="1">
                <a:latin typeface="AmsiPro-Regular ☞"/>
              </a:rPr>
              <a:t>Assess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current</a:t>
            </a:r>
            <a:r>
              <a:rPr lang="de-AT" dirty="0">
                <a:latin typeface="AmsiPro-Regular ☞"/>
              </a:rPr>
              <a:t> regional </a:t>
            </a:r>
            <a:r>
              <a:rPr lang="de-AT" dirty="0" err="1">
                <a:latin typeface="AmsiPro-Regular ☞"/>
              </a:rPr>
              <a:t>landscape</a:t>
            </a:r>
            <a:r>
              <a:rPr lang="de-AT" dirty="0">
                <a:latin typeface="AmsiPro-Regular ☞"/>
              </a:rPr>
              <a:t> of </a:t>
            </a:r>
            <a:r>
              <a:rPr lang="en-GB" dirty="0">
                <a:latin typeface="AmsiPro-Regular ☞"/>
              </a:rPr>
              <a:t>data infrastructures, skills and policies in research and industry</a:t>
            </a:r>
          </a:p>
          <a:p>
            <a:r>
              <a:rPr lang="en-GB" dirty="0">
                <a:latin typeface="AmsiPro-Regular ☞"/>
              </a:rPr>
              <a:t>Compile new use-cases through collaborative dialogue with stakeholders</a:t>
            </a:r>
          </a:p>
          <a:p>
            <a:r>
              <a:rPr lang="en-GB" dirty="0">
                <a:latin typeface="AmsiPro-Regular ☞"/>
              </a:rPr>
              <a:t>Create demonstrator projects to show the added-value of integrated data </a:t>
            </a:r>
            <a:r>
              <a:rPr lang="en-GB" dirty="0" err="1">
                <a:latin typeface="AmsiPro-Regular ☞"/>
              </a:rPr>
              <a:t>infras</a:t>
            </a:r>
            <a:endParaRPr lang="en-GB" dirty="0">
              <a:latin typeface="AmsiPro-Regular ☞"/>
            </a:endParaRPr>
          </a:p>
          <a:p>
            <a:r>
              <a:rPr lang="de-DE" dirty="0">
                <a:latin typeface="AmsiPro-Regular ☞"/>
              </a:rPr>
              <a:t>Development of a </a:t>
            </a:r>
            <a:r>
              <a:rPr lang="de-DE" dirty="0" err="1">
                <a:latin typeface="AmsiPro-Regular ☞"/>
              </a:rPr>
              <a:t>collaborative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concept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for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the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future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devlopment</a:t>
            </a:r>
            <a:r>
              <a:rPr lang="de-DE" dirty="0">
                <a:latin typeface="AmsiPro-Regular ☞"/>
              </a:rPr>
              <a:t> of a </a:t>
            </a:r>
            <a:r>
              <a:rPr lang="de-DE" dirty="0" err="1">
                <a:latin typeface="AmsiPro-Regular ☞"/>
              </a:rPr>
              <a:t>Styrian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RegioData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reference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model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for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the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collaborative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use</a:t>
            </a:r>
            <a:r>
              <a:rPr lang="de-DE" dirty="0">
                <a:latin typeface="AmsiPro-Regular ☞"/>
              </a:rPr>
              <a:t> of </a:t>
            </a:r>
            <a:r>
              <a:rPr lang="de-DE" dirty="0" err="1">
                <a:latin typeface="AmsiPro-Regular ☞"/>
              </a:rPr>
              <a:t>big</a:t>
            </a:r>
            <a:r>
              <a:rPr lang="de-DE" dirty="0">
                <a:latin typeface="AmsiPro-Regular ☞"/>
              </a:rPr>
              <a:t> </a:t>
            </a:r>
            <a:r>
              <a:rPr lang="de-DE" dirty="0" err="1">
                <a:latin typeface="AmsiPro-Regular ☞"/>
              </a:rPr>
              <a:t>data</a:t>
            </a:r>
            <a:endParaRPr lang="de-DE" dirty="0">
              <a:latin typeface="AmsiPro-Regular ☞"/>
            </a:endParaRPr>
          </a:p>
          <a:p>
            <a:r>
              <a:rPr lang="de-AT" dirty="0" err="1">
                <a:latin typeface="AmsiPro-Regular ☞"/>
              </a:rPr>
              <a:t>Hence</a:t>
            </a:r>
            <a:r>
              <a:rPr lang="de-AT" dirty="0">
                <a:latin typeface="AmsiPro-Regular ☞"/>
              </a:rPr>
              <a:t>, </a:t>
            </a:r>
            <a:r>
              <a:rPr lang="de-AT" dirty="0" err="1">
                <a:latin typeface="AmsiPro-Regular ☞"/>
              </a:rPr>
              <a:t>increase</a:t>
            </a:r>
            <a:r>
              <a:rPr lang="de-AT" dirty="0">
                <a:latin typeface="AmsiPro-Regular ☞"/>
              </a:rPr>
              <a:t> EU-</a:t>
            </a:r>
            <a:r>
              <a:rPr lang="de-AT" dirty="0" err="1">
                <a:latin typeface="AmsiPro-Regular ☞"/>
              </a:rPr>
              <a:t>wide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visibility</a:t>
            </a:r>
            <a:r>
              <a:rPr lang="de-AT" dirty="0">
                <a:latin typeface="AmsiPro-Regular ☞"/>
              </a:rPr>
              <a:t> of Steiermark in data </a:t>
            </a:r>
            <a:r>
              <a:rPr lang="de-AT" dirty="0" err="1">
                <a:latin typeface="AmsiPro-Regular ☞"/>
              </a:rPr>
              <a:t>science</a:t>
            </a:r>
            <a:r>
              <a:rPr lang="de-AT" dirty="0">
                <a:latin typeface="AmsiPro-Regular ☞"/>
              </a:rPr>
              <a:t> </a:t>
            </a:r>
            <a:r>
              <a:rPr lang="de-AT" dirty="0" err="1">
                <a:latin typeface="AmsiPro-Regular ☞"/>
              </a:rPr>
              <a:t>landscape</a:t>
            </a:r>
            <a:endParaRPr lang="de-AT" dirty="0">
              <a:latin typeface="AmsiPro-Regular ☞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CFEC5-75EA-46B1-ADA7-F3A4E5DF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73" y="135353"/>
            <a:ext cx="3060527" cy="910328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F321007-DB51-4B2C-9BA4-C1FAD185B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2" r="45865"/>
          <a:stretch/>
        </p:blipFill>
        <p:spPr>
          <a:xfrm>
            <a:off x="9131473" y="1229575"/>
            <a:ext cx="2861839" cy="50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519"/>
            <a:ext cx="10209211" cy="427162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RegioData</a:t>
            </a:r>
            <a:r>
              <a:rPr lang="en-GB" b="1" dirty="0">
                <a:solidFill>
                  <a:srgbClr val="0087BA"/>
                </a:solidFill>
                <a:latin typeface="AmsiPro-Regular ☞" panose="020B0A06020201010104"/>
                <a:cs typeface="Calibri" panose="020F0502020204030204" pitchFamily="34" charset="0"/>
              </a:rPr>
              <a:t>: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625"/>
            <a:ext cx="9727504" cy="4773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AmsiPro-Regular ☞" panose="020B0A06020201010104"/>
              </a:rPr>
              <a:t>Activities clustered in four “thematic pillars”:</a:t>
            </a:r>
          </a:p>
          <a:p>
            <a:pPr lvl="1"/>
            <a:r>
              <a:rPr lang="en-GB" sz="2400" b="1" dirty="0">
                <a:solidFill>
                  <a:srgbClr val="0087BA"/>
                </a:solidFill>
                <a:latin typeface="AmsiPro-Regular ☞" panose="020B0A06020201010104"/>
              </a:rPr>
              <a:t>Human resources: </a:t>
            </a:r>
            <a:r>
              <a:rPr lang="en-GB" sz="2400" dirty="0">
                <a:latin typeface="AmsiPro-Regular ☞" panose="020B0A06020201010104"/>
              </a:rPr>
              <a:t>Assess education &amp; training opportunities, explore what skills are demanded in the economy &amp; how to match them</a:t>
            </a:r>
          </a:p>
          <a:p>
            <a:pPr lvl="1"/>
            <a:r>
              <a:rPr lang="en-GB" sz="2400" b="1" dirty="0">
                <a:solidFill>
                  <a:srgbClr val="0087BA"/>
                </a:solidFill>
                <a:latin typeface="AmsiPro-Regular ☞" panose="020B0A06020201010104"/>
              </a:rPr>
              <a:t>Technical infrastructure: </a:t>
            </a:r>
            <a:r>
              <a:rPr lang="en-GB" sz="2400" dirty="0">
                <a:latin typeface="AmsiPro-Regular ☞" panose="020B0A06020201010104"/>
              </a:rPr>
              <a:t>Based on current status &amp; identified gaps, develop Styrian infra (</a:t>
            </a:r>
            <a:r>
              <a:rPr lang="en-US" sz="2400" dirty="0">
                <a:latin typeface="AmsiPro-Regular ☞" panose="020B0A06020201010104"/>
              </a:rPr>
              <a:t>Research Data Management, Storage capacity, Bandwidth, Computing power and Domain-specific analytical tools) to </a:t>
            </a:r>
            <a:r>
              <a:rPr lang="en-GB" sz="2400" dirty="0">
                <a:latin typeface="AmsiPro-Regular ☞" panose="020B0A06020201010104"/>
              </a:rPr>
              <a:t>achieve international connectivity and increase technical capability</a:t>
            </a:r>
          </a:p>
          <a:p>
            <a:pPr lvl="1"/>
            <a:r>
              <a:rPr lang="en-GB" sz="2400" b="1" dirty="0">
                <a:solidFill>
                  <a:srgbClr val="0087BA"/>
                </a:solidFill>
                <a:latin typeface="AmsiPro-Regular ☞" panose="020B0A06020201010104"/>
              </a:rPr>
              <a:t>Governance: </a:t>
            </a:r>
            <a:r>
              <a:rPr lang="en-GB" sz="2400" dirty="0">
                <a:latin typeface="AmsiPro-Regular ☞" panose="020B0A06020201010104"/>
              </a:rPr>
              <a:t>Improve/advance current policies to enable sharing of resources amongst actors; develop model for </a:t>
            </a:r>
            <a:r>
              <a:rPr lang="en-GB" sz="2400" dirty="0" err="1">
                <a:latin typeface="AmsiPro-Regular ☞" panose="020B0A06020201010104"/>
              </a:rPr>
              <a:t>sustainablity</a:t>
            </a:r>
            <a:endParaRPr lang="en-GB" sz="2400" dirty="0">
              <a:latin typeface="AmsiPro-Regular ☞" panose="020B0A06020201010104"/>
            </a:endParaRPr>
          </a:p>
          <a:p>
            <a:pPr lvl="1"/>
            <a:r>
              <a:rPr lang="en-GB" sz="2400" b="1" dirty="0">
                <a:solidFill>
                  <a:srgbClr val="0087BA"/>
                </a:solidFill>
                <a:latin typeface="AmsiPro-Regular ☞" panose="020B0A06020201010104"/>
              </a:rPr>
              <a:t>Services: </a:t>
            </a:r>
            <a:r>
              <a:rPr lang="en-GB" sz="2400" dirty="0">
                <a:latin typeface="AmsiPro-Regular ☞" panose="020B0A06020201010104"/>
              </a:rPr>
              <a:t>Enable value-added services which build on growth of data service and support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4F26-9BAA-4F76-97C1-218EEE9E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73" y="135353"/>
            <a:ext cx="3060527" cy="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C115-E42C-4D80-9367-D36DC969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56DE-2FF0-4B3F-8FFB-F75F1A055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Contact:</a:t>
            </a:r>
          </a:p>
          <a:p>
            <a:pPr marL="0" indent="0">
              <a:buNone/>
            </a:pPr>
            <a:r>
              <a:rPr lang="en-US" dirty="0"/>
              <a:t>Dr. Tony Ross-Hellauer </a:t>
            </a:r>
          </a:p>
          <a:p>
            <a:pPr marL="0" indent="0">
              <a:buNone/>
            </a:pPr>
            <a:r>
              <a:rPr lang="en-US" dirty="0"/>
              <a:t>Open and Reproducible Research Group</a:t>
            </a:r>
          </a:p>
          <a:p>
            <a:pPr marL="0" indent="0">
              <a:buNone/>
            </a:pPr>
            <a:r>
              <a:rPr lang="en-US" dirty="0"/>
              <a:t>Institute of Interactive Systems and Data Science</a:t>
            </a:r>
          </a:p>
          <a:p>
            <a:pPr marL="0" indent="0">
              <a:buNone/>
            </a:pPr>
            <a:r>
              <a:rPr lang="en-US" dirty="0"/>
              <a:t>TU Graz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tross@know-center.at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E7805-6266-456D-8170-1FE5EE93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569" y="1066799"/>
            <a:ext cx="2708431" cy="8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000"/>
            </a:pPr>
            <a:fld id="{00000000-1234-1234-1234-123412341234}" type="slidenum">
              <a:rPr lang="de-DE" smtClean="0"/>
              <a:pPr algn="ctr">
                <a:buSzPts val="1000"/>
              </a:pPr>
              <a:t>2</a:t>
            </a:fld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829800" y="1536100"/>
            <a:ext cx="11192800" cy="481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93"/>
              </a:spcBef>
              <a:buSzPts val="1800"/>
              <a:buNone/>
            </a:pPr>
            <a:endParaRPr/>
          </a:p>
          <a:p>
            <a:pPr marL="0" indent="0">
              <a:lnSpc>
                <a:spcPct val="100000"/>
              </a:lnSpc>
              <a:spcBef>
                <a:spcPts val="533"/>
              </a:spcBef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829805" y="843932"/>
            <a:ext cx="1119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533"/>
              </a:spcBef>
              <a:buClr>
                <a:srgbClr val="000000"/>
              </a:buClr>
              <a:buSzPts val="2400"/>
            </a:pPr>
            <a:r>
              <a:rPr lang="de-DE" sz="3200" b="1" dirty="0">
                <a:solidFill>
                  <a:srgbClr val="2F2D96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RESEARCH DATA MANAGEMENT</a:t>
            </a:r>
            <a:endParaRPr sz="3467" b="1" dirty="0">
              <a:solidFill>
                <a:srgbClr val="2F2D96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829800" y="1722123"/>
            <a:ext cx="6538400" cy="4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667"/>
              </a:spcBef>
              <a:buClr>
                <a:srgbClr val="000000"/>
              </a:buClr>
              <a:buSzPts val="2200"/>
            </a:pPr>
            <a:r>
              <a:rPr lang="de-DE" sz="2933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Enable</a:t>
            </a:r>
            <a:r>
              <a:rPr lang="de-DE" sz="2933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support and </a:t>
            </a:r>
            <a:r>
              <a:rPr lang="de-DE" sz="2933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services</a:t>
            </a:r>
            <a:r>
              <a:rPr lang="de-DE" sz="2933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933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to</a:t>
            </a:r>
            <a:r>
              <a:rPr lang="de-DE" sz="2933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:</a:t>
            </a:r>
            <a:endParaRPr sz="2933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spcBef>
                <a:spcPts val="667"/>
              </a:spcBef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Store,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curate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,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share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,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analyse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data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Ensure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reproducibility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Enhance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tracking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of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workflows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Make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research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outputs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re-usable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Collaborate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effectively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Train and support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researchers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609585" indent="-482588">
              <a:buClr>
                <a:srgbClr val="000000"/>
              </a:buClr>
              <a:buSzPts val="2100"/>
              <a:buFont typeface="Arial"/>
              <a:buChar char="●"/>
            </a:pP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Comply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with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funder</a:t>
            </a:r>
            <a:r>
              <a:rPr lang="de-DE" sz="2800" dirty="0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AmsiPro-Regular ☞" panose="020B0A06020201010104"/>
                <a:ea typeface="Arial"/>
                <a:cs typeface="Arial"/>
                <a:sym typeface="Arial"/>
              </a:rPr>
              <a:t>mandates</a:t>
            </a: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533"/>
              </a:spcBef>
              <a:buClr>
                <a:srgbClr val="000000"/>
              </a:buClr>
              <a:buSzPts val="2000"/>
            </a:pP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>
              <a:spcBef>
                <a:spcPts val="667"/>
              </a:spcBef>
              <a:buClr>
                <a:srgbClr val="000000"/>
              </a:buClr>
              <a:buSzPts val="2000"/>
            </a:pPr>
            <a:endParaRPr sz="2667" dirty="0">
              <a:solidFill>
                <a:srgbClr val="000000"/>
              </a:solidFill>
              <a:latin typeface="AmsiPro-Regular ☞" panose="020B0A06020201010104"/>
              <a:ea typeface="Arial"/>
              <a:cs typeface="Arial"/>
              <a:sym typeface="Arial"/>
            </a:endParaRPr>
          </a:p>
          <a:p>
            <a:pPr marL="457189" indent="-304792">
              <a:spcBef>
                <a:spcPts val="533"/>
              </a:spcBef>
              <a:buClr>
                <a:srgbClr val="000000"/>
              </a:buClr>
              <a:buSzPts val="1800"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Digital, Null, One, Computer Science, Software">
            <a:extLst>
              <a:ext uri="{FF2B5EF4-FFF2-40B4-BE49-F238E27FC236}">
                <a16:creationId xmlns:a16="http://schemas.microsoft.com/office/drawing/2014/main" id="{DC123138-2A27-40BE-ACBE-639C8BA5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01" y="886118"/>
            <a:ext cx="7626263" cy="53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E521-DB69-4715-BC57-ABC07AC5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9D36D-F987-4E87-926E-A4CA27F2F4B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9D388-AFF8-4A71-B445-B3F1D45C4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D0F1A-C98A-4C86-ACA4-2A97B5E2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3" y="112112"/>
            <a:ext cx="8674604" cy="6503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ED3F9-B4F3-4765-9C09-308D58A9297C}"/>
              </a:ext>
            </a:extLst>
          </p:cNvPr>
          <p:cNvSpPr txBox="1"/>
          <p:nvPr/>
        </p:nvSpPr>
        <p:spPr bwMode="auto">
          <a:xfrm>
            <a:off x="9832847" y="5144587"/>
            <a:ext cx="1446379" cy="612155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CC BY 2.5 LIBER / Jorgen Stamp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ea typeface="MS PGothic" pitchFamily="3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144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FBD7-602E-4991-B07E-810E2086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F2D96"/>
                </a:solidFill>
                <a:latin typeface="AmsiPro-Regular ☞"/>
              </a:rPr>
              <a:t>NOTE: FAIR </a:t>
            </a:r>
            <a:r>
              <a:rPr lang="en-GB" dirty="0">
                <a:solidFill>
                  <a:srgbClr val="2F2D96"/>
                </a:solidFill>
                <a:latin typeface="AmsiPro-Regular ☞"/>
              </a:rPr>
              <a:t>≠ </a:t>
            </a:r>
            <a:r>
              <a:rPr lang="en-US" dirty="0">
                <a:solidFill>
                  <a:srgbClr val="2F2D96"/>
                </a:solidFill>
                <a:latin typeface="AmsiPro-Regular ☞"/>
              </a:rPr>
              <a:t>Open </a:t>
            </a:r>
            <a:endParaRPr lang="en-GB" dirty="0">
              <a:solidFill>
                <a:srgbClr val="2F2D96"/>
              </a:solidFill>
              <a:latin typeface="AmsiPro-Regular ☞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3F56B-A634-4AAE-AC87-E009ABEB4D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34099" y="985079"/>
            <a:ext cx="4876803" cy="1388124"/>
          </a:xfrm>
        </p:spPr>
        <p:txBody>
          <a:bodyPr/>
          <a:lstStyle/>
          <a:p>
            <a:pPr marL="0" indent="0" algn="r">
              <a:buNone/>
            </a:pPr>
            <a:r>
              <a:rPr lang="en-US" sz="3360" dirty="0">
                <a:latin typeface="AmsiPro-Regular ☞"/>
              </a:rPr>
              <a:t>Data can be </a:t>
            </a:r>
            <a:r>
              <a:rPr lang="en-US" sz="3360" i="1" dirty="0">
                <a:latin typeface="AmsiPro-Regular ☞"/>
              </a:rPr>
              <a:t>open</a:t>
            </a:r>
            <a:r>
              <a:rPr lang="en-US" sz="3360" dirty="0">
                <a:latin typeface="AmsiPro-Regular ☞"/>
              </a:rPr>
              <a:t> but not </a:t>
            </a:r>
            <a:r>
              <a:rPr lang="en-US" sz="3360" i="1" dirty="0">
                <a:latin typeface="AmsiPro-Regular ☞"/>
              </a:rPr>
              <a:t>FAIR</a:t>
            </a:r>
            <a:r>
              <a:rPr lang="en-US" sz="3360" dirty="0">
                <a:latin typeface="AmsiPro-Regular ☞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9537F-C9CF-4850-BF32-64B0C6B452D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58242" y="998912"/>
            <a:ext cx="4871085" cy="137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60" dirty="0">
                <a:latin typeface="AmsiPro-Regular ☞"/>
              </a:rPr>
              <a:t>Data can be </a:t>
            </a:r>
            <a:r>
              <a:rPr lang="en-US" sz="3360" i="1" dirty="0">
                <a:latin typeface="AmsiPro-Regular ☞"/>
              </a:rPr>
              <a:t>FAIR</a:t>
            </a:r>
            <a:r>
              <a:rPr lang="en-US" sz="3360" dirty="0">
                <a:latin typeface="AmsiPro-Regular ☞"/>
              </a:rPr>
              <a:t> but not </a:t>
            </a:r>
            <a:r>
              <a:rPr lang="en-US" sz="3360" i="1" dirty="0">
                <a:latin typeface="AmsiPro-Regular ☞"/>
              </a:rPr>
              <a:t>open</a:t>
            </a:r>
            <a:endParaRPr lang="en-GB" dirty="0">
              <a:latin typeface="AmsiPro-Regular ☞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5EFC-09EB-4EC9-88E8-AB62E9697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>
                <a:latin typeface="AmsiPro-Regular ☞"/>
              </a:rPr>
              <a:pPr/>
              <a:t>4</a:t>
            </a:fld>
            <a:endParaRPr lang="de-DE" dirty="0">
              <a:latin typeface="AmsiPro-Regular ☞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6B176C-3CC0-46EA-8D4D-04411FB2F12B}"/>
              </a:ext>
            </a:extLst>
          </p:cNvPr>
          <p:cNvSpPr/>
          <p:nvPr/>
        </p:nvSpPr>
        <p:spPr>
          <a:xfrm>
            <a:off x="5134203" y="2211060"/>
            <a:ext cx="4003612" cy="3866829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AmsiPro-Regular ☞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C82C08-481E-4FA9-96DF-7A1EF76AB6C2}"/>
              </a:ext>
            </a:extLst>
          </p:cNvPr>
          <p:cNvSpPr/>
          <p:nvPr/>
        </p:nvSpPr>
        <p:spPr>
          <a:xfrm>
            <a:off x="2670675" y="2211060"/>
            <a:ext cx="4003612" cy="3866829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AmsiPro-Regular ☞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3193B-60AD-422D-8077-7AA5F772DFC5}"/>
              </a:ext>
            </a:extLst>
          </p:cNvPr>
          <p:cNvSpPr txBox="1"/>
          <p:nvPr/>
        </p:nvSpPr>
        <p:spPr bwMode="auto">
          <a:xfrm>
            <a:off x="3489346" y="3179559"/>
            <a:ext cx="1381759" cy="1563377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3360" b="1" dirty="0">
                <a:solidFill>
                  <a:schemeClr val="tx2">
                    <a:lumMod val="50000"/>
                  </a:schemeClr>
                </a:solidFill>
                <a:latin typeface="AmsiPro-Regular ☞"/>
                <a:ea typeface="MS PGothic" pitchFamily="34" charset="-128"/>
                <a:cs typeface="Helvetica"/>
              </a:rPr>
              <a:t>FAIR data</a:t>
            </a:r>
            <a:endParaRPr lang="en-GB" sz="3360" b="1" dirty="0">
              <a:solidFill>
                <a:schemeClr val="tx2">
                  <a:lumMod val="50000"/>
                </a:schemeClr>
              </a:solidFill>
              <a:latin typeface="AmsiPro-Regular ☞"/>
              <a:ea typeface="MS PGothic" pitchFamily="34" charset="-128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95ABB-A47B-4EDB-9EBC-CA2305661812}"/>
              </a:ext>
            </a:extLst>
          </p:cNvPr>
          <p:cNvSpPr txBox="1"/>
          <p:nvPr/>
        </p:nvSpPr>
        <p:spPr bwMode="auto">
          <a:xfrm>
            <a:off x="6885539" y="3176083"/>
            <a:ext cx="1381759" cy="1563377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sz="3360" b="1" dirty="0">
                <a:solidFill>
                  <a:schemeClr val="tx2">
                    <a:lumMod val="50000"/>
                  </a:schemeClr>
                </a:solidFill>
                <a:latin typeface="AmsiPro-Regular ☞"/>
                <a:ea typeface="MS PGothic" pitchFamily="34" charset="-128"/>
                <a:cs typeface="Helvetica"/>
              </a:rPr>
              <a:t>Open data</a:t>
            </a:r>
            <a:endParaRPr lang="en-GB" sz="3360" b="1" dirty="0">
              <a:solidFill>
                <a:schemeClr val="tx2">
                  <a:lumMod val="50000"/>
                </a:schemeClr>
              </a:solidFill>
              <a:latin typeface="AmsiPro-Regular ☞"/>
              <a:ea typeface="MS PGothic" pitchFamily="34" charset="-128"/>
              <a:cs typeface="Helvetica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0EC752F-F03C-4218-A90F-3846534A6A1C}"/>
              </a:ext>
            </a:extLst>
          </p:cNvPr>
          <p:cNvSpPr txBox="1">
            <a:spLocks/>
          </p:cNvSpPr>
          <p:nvPr/>
        </p:nvSpPr>
        <p:spPr>
          <a:xfrm>
            <a:off x="8319144" y="2492309"/>
            <a:ext cx="3349592" cy="24149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F7F7F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F7F7F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F7F7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80" dirty="0">
              <a:latin typeface="AmsiPro-Regular ☞"/>
            </a:endParaRPr>
          </a:p>
        </p:txBody>
      </p:sp>
    </p:spTree>
    <p:extLst>
      <p:ext uri="{BB962C8B-B14F-4D97-AF65-F5344CB8AC3E}">
        <p14:creationId xmlns:p14="http://schemas.microsoft.com/office/powerpoint/2010/main" val="18659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E0A1D-6974-4757-AD74-B541AFEF30D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2" y="1072870"/>
            <a:ext cx="10789083" cy="13880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siPro-Regular ☞" panose="020B0A06020201010104"/>
              </a:rPr>
              <a:t>Airlines don’t each build their own airports at each location </a:t>
            </a:r>
          </a:p>
          <a:p>
            <a:pPr marL="0" indent="0" algn="ctr">
              <a:buNone/>
            </a:pPr>
            <a:r>
              <a:rPr lang="en-US" dirty="0">
                <a:latin typeface="AmsiPro-Regular ☞" panose="020B0A06020201010104"/>
              </a:rPr>
              <a:t>They share infrastructure and compete on price, services, etc.</a:t>
            </a:r>
            <a:endParaRPr lang="en-GB" dirty="0">
              <a:latin typeface="AmsiPro-Regular ☞" panose="020B0A060202010101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0C68-5C81-4A9C-AA25-38127DB74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78C2B7-AC17-4AC8-9E18-ABF286C02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3" b="24293"/>
          <a:stretch/>
        </p:blipFill>
        <p:spPr bwMode="auto">
          <a:xfrm>
            <a:off x="344466" y="2688596"/>
            <a:ext cx="11597987" cy="25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D5962-0F17-460C-869D-600017CB4E7C}"/>
              </a:ext>
            </a:extLst>
          </p:cNvPr>
          <p:cNvSpPr txBox="1"/>
          <p:nvPr/>
        </p:nvSpPr>
        <p:spPr>
          <a:xfrm>
            <a:off x="344466" y="5603503"/>
            <a:ext cx="1159798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80" dirty="0">
                <a:latin typeface="AmsiPro-Regular ☞" panose="020B0A06020201010104"/>
                <a:cs typeface="Helvetica" panose="020B0604020202020204" pitchFamily="34" charset="0"/>
              </a:rPr>
              <a:t>Universities should compete, but not on infrastructure</a:t>
            </a:r>
            <a:endParaRPr lang="en-GB" sz="2880" dirty="0">
              <a:latin typeface="AmsiPro-Regular ☞" panose="020B0A06020201010104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ECAA9-4D78-4E32-A8FD-7309123C718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999" y="1797485"/>
            <a:ext cx="6325525" cy="447057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GB" sz="3800" b="1" dirty="0">
                <a:latin typeface="AmsiPro-Regular ☞" panose="020B0A06020201010104"/>
              </a:rPr>
              <a:t>EOSC</a:t>
            </a:r>
          </a:p>
          <a:p>
            <a:pPr algn="l"/>
            <a:r>
              <a:rPr lang="en-GB" dirty="0">
                <a:latin typeface="AmsiPro-Regular ☞" panose="020B0A06020201010104"/>
              </a:rPr>
              <a:t>EC flagship digital platform for seamless access to data and interoperable services that address the whole research data cycle</a:t>
            </a:r>
          </a:p>
          <a:p>
            <a:pPr algn="l"/>
            <a:r>
              <a:rPr lang="en-GB" dirty="0">
                <a:latin typeface="AmsiPro-Regular ☞" panose="020B0A06020201010104"/>
              </a:rPr>
              <a:t>From discovery and mining to storage, management, analysis and re-use across borders and scientific disciplines</a:t>
            </a:r>
          </a:p>
          <a:p>
            <a:r>
              <a:rPr lang="en-US" dirty="0">
                <a:latin typeface="AmsiPro-Regular ☞" panose="020B0A06020201010104"/>
              </a:rPr>
              <a:t>Institutions, regions and nations need strategies for how to link up to the EOSC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C33F-29D4-4EEA-B1C1-562996339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 descr="Image result for european open science cloud">
            <a:extLst>
              <a:ext uri="{FF2B5EF4-FFF2-40B4-BE49-F238E27FC236}">
                <a16:creationId xmlns:a16="http://schemas.microsoft.com/office/drawing/2014/main" id="{F218225D-D11F-43FE-B83D-8A89B682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21" y="2070171"/>
            <a:ext cx="4812645" cy="36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7;p7">
            <a:extLst>
              <a:ext uri="{FF2B5EF4-FFF2-40B4-BE49-F238E27FC236}">
                <a16:creationId xmlns:a16="http://schemas.microsoft.com/office/drawing/2014/main" id="{19A6A938-1D30-4939-BDC6-BB20D8397B85}"/>
              </a:ext>
            </a:extLst>
          </p:cNvPr>
          <p:cNvSpPr txBox="1">
            <a:spLocks/>
          </p:cNvSpPr>
          <p:nvPr/>
        </p:nvSpPr>
        <p:spPr>
          <a:xfrm>
            <a:off x="829806" y="843932"/>
            <a:ext cx="11192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" b="1" kern="1200" cap="all" baseline="0">
                <a:solidFill>
                  <a:srgbClr val="007AB8"/>
                </a:solidFill>
                <a:latin typeface="Helvetica"/>
                <a:ea typeface="Source Sans Pro" panose="020B0503030403020204" pitchFamily="34" charset="0"/>
                <a:cs typeface="Helvetica"/>
              </a:defRPr>
            </a:lvl1pPr>
          </a:lstStyle>
          <a:p>
            <a:pPr>
              <a:buSzPts val="2400"/>
            </a:pPr>
            <a:r>
              <a:rPr lang="en-US" dirty="0">
                <a:solidFill>
                  <a:srgbClr val="2F2D96"/>
                </a:solidFill>
                <a:latin typeface="AmsiPro-Regular ☞" panose="020B0A06020201010104"/>
              </a:rPr>
              <a:t>FAIR Data will be the backbone of the European Open Science Cloud (EOSC)</a:t>
            </a:r>
            <a:endParaRPr lang="de-AT" dirty="0">
              <a:solidFill>
                <a:srgbClr val="2F2D96"/>
              </a:solidFill>
              <a:latin typeface="AmsiPro-Regular ☞" panose="020B0A06020201010104"/>
            </a:endParaRPr>
          </a:p>
        </p:txBody>
      </p:sp>
    </p:spTree>
    <p:extLst>
      <p:ext uri="{BB962C8B-B14F-4D97-AF65-F5344CB8AC3E}">
        <p14:creationId xmlns:p14="http://schemas.microsoft.com/office/powerpoint/2010/main" val="307904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08286-06E6-5E4E-955B-F1AE6811C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2348527"/>
            <a:ext cx="8791575" cy="1256016"/>
          </a:xfrm>
        </p:spPr>
        <p:txBody>
          <a:bodyPr/>
          <a:lstStyle/>
          <a:p>
            <a:r>
              <a:rPr lang="de-DE" dirty="0">
                <a:solidFill>
                  <a:srgbClr val="2F2D96"/>
                </a:solidFill>
              </a:rPr>
              <a:t>FAIR </a:t>
            </a:r>
            <a:r>
              <a:rPr lang="de-DE" dirty="0" err="1">
                <a:solidFill>
                  <a:srgbClr val="2F2D96"/>
                </a:solidFill>
              </a:rPr>
              <a:t>data</a:t>
            </a:r>
            <a:r>
              <a:rPr lang="de-DE" dirty="0">
                <a:solidFill>
                  <a:srgbClr val="2F2D96"/>
                </a:solidFill>
              </a:rPr>
              <a:t> Austria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0B07BA-2123-4149-97E2-D79011B6C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775" y="3813458"/>
            <a:ext cx="8791575" cy="943597"/>
          </a:xfrm>
        </p:spPr>
        <p:txBody>
          <a:bodyPr>
            <a:normAutofit fontScale="70000" lnSpcReduction="20000"/>
          </a:bodyPr>
          <a:lstStyle/>
          <a:p>
            <a:r>
              <a:rPr lang="de-DE" sz="3700" dirty="0"/>
              <a:t>Duration: Jan 2020 – </a:t>
            </a:r>
            <a:r>
              <a:rPr lang="de-DE" sz="3700" dirty="0" err="1"/>
              <a:t>Dec</a:t>
            </a:r>
            <a:r>
              <a:rPr lang="de-DE" sz="3700" dirty="0"/>
              <a:t> 2022</a:t>
            </a:r>
            <a:br>
              <a:rPr lang="de-DE" sz="3700" dirty="0"/>
            </a:br>
            <a:r>
              <a:rPr lang="de-DE" sz="3700" dirty="0"/>
              <a:t>Budget: 2.7m EUR</a:t>
            </a:r>
          </a:p>
          <a:p>
            <a:endParaRPr lang="de-DE" b="1" dirty="0">
              <a:solidFill>
                <a:srgbClr val="2F2D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A7BB4-FC43-4B48-AF87-2C72EF469681}"/>
              </a:ext>
            </a:extLst>
          </p:cNvPr>
          <p:cNvSpPr/>
          <p:nvPr/>
        </p:nvSpPr>
        <p:spPr>
          <a:xfrm>
            <a:off x="288099" y="5060515"/>
            <a:ext cx="11605364" cy="1797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/>
              <a:t>Partners</a:t>
            </a:r>
            <a:endParaRPr lang="en-GB"/>
          </a:p>
        </p:txBody>
      </p:sp>
      <p:grpSp>
        <p:nvGrpSpPr>
          <p:cNvPr id="5" name="Gruppieren 8">
            <a:extLst>
              <a:ext uri="{FF2B5EF4-FFF2-40B4-BE49-F238E27FC236}">
                <a16:creationId xmlns:a16="http://schemas.microsoft.com/office/drawing/2014/main" id="{08C2606F-B00D-4C32-8826-CFFE8578D10D}"/>
              </a:ext>
            </a:extLst>
          </p:cNvPr>
          <p:cNvGrpSpPr/>
          <p:nvPr/>
        </p:nvGrpSpPr>
        <p:grpSpPr>
          <a:xfrm>
            <a:off x="2093935" y="5865292"/>
            <a:ext cx="9600823" cy="719799"/>
            <a:chOff x="1631504" y="2603639"/>
            <a:chExt cx="8784976" cy="656782"/>
          </a:xfrm>
        </p:grpSpPr>
        <p:pic>
          <p:nvPicPr>
            <p:cNvPr id="6" name="Grafik 9">
              <a:extLst>
                <a:ext uri="{FF2B5EF4-FFF2-40B4-BE49-F238E27FC236}">
                  <a16:creationId xmlns:a16="http://schemas.microsoft.com/office/drawing/2014/main" id="{EB3408FE-F7A1-46A5-85FB-E95DCE3F8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539" y="2778815"/>
              <a:ext cx="1782847" cy="184261"/>
            </a:xfrm>
            <a:prstGeom prst="rect">
              <a:avLst/>
            </a:prstGeom>
          </p:spPr>
        </p:pic>
        <p:pic>
          <p:nvPicPr>
            <p:cNvPr id="7" name="Grafik 10">
              <a:extLst>
                <a:ext uri="{FF2B5EF4-FFF2-40B4-BE49-F238E27FC236}">
                  <a16:creationId xmlns:a16="http://schemas.microsoft.com/office/drawing/2014/main" id="{7E453CB4-84C4-4EE3-89D4-A21F8A55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892" y="2603639"/>
              <a:ext cx="678100" cy="465321"/>
            </a:xfrm>
            <a:prstGeom prst="rect">
              <a:avLst/>
            </a:prstGeom>
          </p:spPr>
        </p:pic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7B58C5DC-779B-4E75-94CB-4B646181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695" y="2690209"/>
              <a:ext cx="1021209" cy="265681"/>
            </a:xfrm>
            <a:prstGeom prst="rect">
              <a:avLst/>
            </a:prstGeom>
          </p:spPr>
        </p:pic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01DA5878-79F8-4523-9174-BEE7F5D9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994" y="2690209"/>
              <a:ext cx="1218782" cy="337935"/>
            </a:xfrm>
            <a:prstGeom prst="rect">
              <a:avLst/>
            </a:prstGeom>
          </p:spPr>
        </p:pic>
        <p:pic>
          <p:nvPicPr>
            <p:cNvPr id="10" name="Grafik 13">
              <a:extLst>
                <a:ext uri="{FF2B5EF4-FFF2-40B4-BE49-F238E27FC236}">
                  <a16:creationId xmlns:a16="http://schemas.microsoft.com/office/drawing/2014/main" id="{64E3EB01-18C0-47F8-8793-D7628E29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2691461"/>
              <a:ext cx="1076333" cy="407680"/>
            </a:xfrm>
            <a:prstGeom prst="rect">
              <a:avLst/>
            </a:prstGeom>
          </p:spPr>
        </p:pic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A47DAC71-437C-40AD-8205-B61E7A7DAB90}"/>
                </a:ext>
              </a:extLst>
            </p:cNvPr>
            <p:cNvSpPr txBox="1"/>
            <p:nvPr/>
          </p:nvSpPr>
          <p:spPr>
            <a:xfrm>
              <a:off x="7968208" y="2675647"/>
              <a:ext cx="2448272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msiPro-Regular ☞" panose="020B0A06020201010104"/>
                </a:rPr>
                <a:t>+ 23 </a:t>
              </a:r>
              <a:r>
                <a:rPr lang="de-DE" sz="1600" dirty="0" err="1">
                  <a:latin typeface="AmsiPro-Regular ☞" panose="020B0A06020201010104"/>
                </a:rPr>
                <a:t>associated</a:t>
              </a:r>
              <a:r>
                <a:rPr lang="de-DE" sz="1600" dirty="0">
                  <a:latin typeface="AmsiPro-Regular ☞" panose="020B0A06020201010104"/>
                </a:rPr>
                <a:t> partners</a:t>
              </a:r>
            </a:p>
            <a:p>
              <a:endParaRPr lang="de-AT" sz="1600" dirty="0"/>
            </a:p>
          </p:txBody>
        </p:sp>
      </p:grpSp>
      <p:sp>
        <p:nvSpPr>
          <p:cNvPr id="14" name="Untertitel 2">
            <a:extLst>
              <a:ext uri="{FF2B5EF4-FFF2-40B4-BE49-F238E27FC236}">
                <a16:creationId xmlns:a16="http://schemas.microsoft.com/office/drawing/2014/main" id="{B6AC6733-F5B7-4F2F-AEEA-0724BCD34803}"/>
              </a:ext>
            </a:extLst>
          </p:cNvPr>
          <p:cNvSpPr txBox="1">
            <a:spLocks/>
          </p:cNvSpPr>
          <p:nvPr/>
        </p:nvSpPr>
        <p:spPr>
          <a:xfrm>
            <a:off x="567847" y="5057133"/>
            <a:ext cx="1486061" cy="1471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rgbClr val="2F2D96"/>
                </a:solidFill>
                <a:latin typeface="AmsiPro-Regular ☞" panose="020B0A06020201010104" pitchFamily="34" charset="77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3700" dirty="0"/>
              <a:t>Lead:</a:t>
            </a:r>
          </a:p>
          <a:p>
            <a:pPr algn="r"/>
            <a:endParaRPr lang="de-DE" sz="2900" dirty="0"/>
          </a:p>
          <a:p>
            <a:pPr algn="r"/>
            <a:r>
              <a:rPr lang="de-DE" sz="3700" dirty="0"/>
              <a:t>Partners:</a:t>
            </a:r>
          </a:p>
          <a:p>
            <a:pPr algn="r"/>
            <a:endParaRPr lang="de-DE" b="1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664E406-BAD9-45E0-88B2-3A9A594A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8" y="4807656"/>
            <a:ext cx="1887194" cy="9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3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829806" y="843932"/>
            <a:ext cx="11192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de-AT" b="1" dirty="0"/>
              <a:t>FAIR DATA AUSTRIA</a:t>
            </a:r>
            <a:endParaRPr b="1"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829806" y="2110518"/>
            <a:ext cx="11274829" cy="42390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533"/>
              </a:spcBef>
              <a:buClr>
                <a:schemeClr val="dk1"/>
              </a:buClr>
              <a:buSzPts val="2000"/>
              <a:buNone/>
            </a:pPr>
            <a:endParaRPr dirty="0"/>
          </a:p>
          <a:p>
            <a:pPr marL="457189" indent="-287859">
              <a:lnSpc>
                <a:spcPct val="100000"/>
              </a:lnSpc>
              <a:spcBef>
                <a:spcPts val="533"/>
              </a:spcBef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69" name="Google Shape;169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000"/>
            </a:pPr>
            <a:fld id="{00000000-1234-1234-1234-123412341234}" type="slidenum">
              <a:rPr lang="de-AT" smtClean="0"/>
              <a:pPr algn="ctr">
                <a:buSzPts val="1000"/>
              </a:pPr>
              <a:t>8</a:t>
            </a:fld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895EA4-C5E5-413E-92F0-A971B2321F5E}"/>
              </a:ext>
            </a:extLst>
          </p:cNvPr>
          <p:cNvSpPr txBox="1">
            <a:spLocks/>
          </p:cNvSpPr>
          <p:nvPr/>
        </p:nvSpPr>
        <p:spPr>
          <a:xfrm>
            <a:off x="742575" y="1415434"/>
            <a:ext cx="11032216" cy="1520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sz="1800" dirty="0">
              <a:latin typeface="AmsiPro-Regular ☞" panose="020B0A06020201010104"/>
            </a:endParaRPr>
          </a:p>
          <a:p>
            <a:r>
              <a:rPr lang="de-DE" sz="2400" i="1" dirty="0">
                <a:latin typeface="AmsiPro-Regular ☞" panose="020B0A06020201010104"/>
              </a:rPr>
              <a:t>FAIR Data Austria </a:t>
            </a:r>
            <a:r>
              <a:rPr lang="de-DE" sz="2400" i="1" dirty="0" err="1">
                <a:latin typeface="AmsiPro-Regular ☞" panose="020B0A06020201010104"/>
              </a:rPr>
              <a:t>boosts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b="1" i="1" dirty="0" err="1">
                <a:latin typeface="AmsiPro-Regular ☞" panose="020B0A06020201010104"/>
              </a:rPr>
              <a:t>knowledge</a:t>
            </a:r>
            <a:r>
              <a:rPr lang="de-DE" sz="2400" b="1" i="1" dirty="0">
                <a:latin typeface="AmsiPro-Regular ☞" panose="020B0A06020201010104"/>
              </a:rPr>
              <a:t> </a:t>
            </a:r>
            <a:r>
              <a:rPr lang="de-DE" sz="2400" b="1" i="1" dirty="0" err="1">
                <a:latin typeface="AmsiPro-Regular ☞" panose="020B0A06020201010104"/>
              </a:rPr>
              <a:t>transfer</a:t>
            </a:r>
            <a:r>
              <a:rPr lang="de-DE" sz="2400" b="1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between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universities</a:t>
            </a:r>
            <a:r>
              <a:rPr lang="de-DE" sz="2400" i="1" dirty="0">
                <a:latin typeface="AmsiPro-Regular ☞" panose="020B0A06020201010104"/>
              </a:rPr>
              <a:t>, </a:t>
            </a:r>
            <a:r>
              <a:rPr lang="de-DE" sz="2400" i="1" dirty="0" err="1">
                <a:latin typeface="AmsiPro-Regular ☞" panose="020B0A06020201010104"/>
              </a:rPr>
              <a:t>the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economy</a:t>
            </a:r>
            <a:r>
              <a:rPr lang="de-DE" sz="2400" i="1" dirty="0">
                <a:latin typeface="AmsiPro-Regular ☞" panose="020B0A06020201010104"/>
              </a:rPr>
              <a:t> and </a:t>
            </a:r>
            <a:r>
              <a:rPr lang="de-DE" sz="2400" i="1" dirty="0" err="1">
                <a:latin typeface="AmsiPro-Regular ☞" panose="020B0A06020201010104"/>
              </a:rPr>
              <a:t>society</a:t>
            </a:r>
            <a:r>
              <a:rPr lang="de-DE" sz="2400" i="1" dirty="0">
                <a:latin typeface="AmsiPro-Regular ☞" panose="020B0A06020201010104"/>
              </a:rPr>
              <a:t>, and </a:t>
            </a:r>
            <a:r>
              <a:rPr lang="de-DE" sz="2400" i="1" dirty="0" err="1">
                <a:latin typeface="AmsiPro-Regular ☞" panose="020B0A06020201010104"/>
              </a:rPr>
              <a:t>supports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the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sustainable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i="1" dirty="0" err="1">
                <a:latin typeface="AmsiPro-Regular ☞" panose="020B0A06020201010104"/>
              </a:rPr>
              <a:t>implementation</a:t>
            </a:r>
            <a:r>
              <a:rPr lang="de-DE" sz="2400" i="1" dirty="0">
                <a:latin typeface="AmsiPro-Regular ☞" panose="020B0A06020201010104"/>
              </a:rPr>
              <a:t> of </a:t>
            </a:r>
            <a:r>
              <a:rPr lang="de-DE" sz="2400" i="1" dirty="0" err="1">
                <a:latin typeface="AmsiPro-Regular ☞" panose="020B0A06020201010104"/>
              </a:rPr>
              <a:t>the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b="1" i="1" dirty="0">
                <a:latin typeface="AmsiPro-Regular ☞" panose="020B0A06020201010104"/>
              </a:rPr>
              <a:t>European Open Science Cloud (EOSC) </a:t>
            </a:r>
            <a:r>
              <a:rPr lang="de-DE" sz="2400" i="1" dirty="0">
                <a:latin typeface="AmsiPro-Regular ☞" panose="020B0A06020201010104"/>
              </a:rPr>
              <a:t>and </a:t>
            </a:r>
            <a:r>
              <a:rPr lang="de-DE" sz="2400" i="1" dirty="0" err="1">
                <a:latin typeface="AmsiPro-Regular ☞" panose="020B0A06020201010104"/>
              </a:rPr>
              <a:t>the</a:t>
            </a:r>
            <a:r>
              <a:rPr lang="de-DE" sz="2400" i="1" dirty="0">
                <a:latin typeface="AmsiPro-Regular ☞" panose="020B0A06020201010104"/>
              </a:rPr>
              <a:t> </a:t>
            </a:r>
            <a:r>
              <a:rPr lang="de-DE" sz="2400" b="1" i="1" dirty="0">
                <a:latin typeface="AmsiPro-Regular ☞" panose="020B0A06020201010104"/>
              </a:rPr>
              <a:t>FAIR </a:t>
            </a:r>
            <a:r>
              <a:rPr lang="de-DE" sz="2400" b="1" i="1" dirty="0" err="1">
                <a:latin typeface="AmsiPro-Regular ☞" panose="020B0A06020201010104"/>
              </a:rPr>
              <a:t>Principles</a:t>
            </a:r>
            <a:endParaRPr lang="de-DE" sz="2800" i="1" dirty="0"/>
          </a:p>
          <a:p>
            <a:endParaRPr lang="de-DE" sz="1800" dirty="0">
              <a:latin typeface="+mn-lt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1FA8261-F02C-4225-920E-CE4E005DB6A5}"/>
              </a:ext>
            </a:extLst>
          </p:cNvPr>
          <p:cNvSpPr txBox="1">
            <a:spLocks/>
          </p:cNvSpPr>
          <p:nvPr/>
        </p:nvSpPr>
        <p:spPr>
          <a:xfrm>
            <a:off x="829806" y="3059561"/>
            <a:ext cx="5935807" cy="40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de-AT" b="1" dirty="0">
                <a:latin typeface="AmsiPro-Regular ☞" panose="020B0A06020201010104"/>
              </a:rPr>
              <a:t>Impact</a:t>
            </a:r>
            <a:endParaRPr lang="de-AT" dirty="0">
              <a:latin typeface="AmsiPro-Regular ☞" panose="020B0A06020201010104"/>
            </a:endParaRP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de-AT" dirty="0" err="1">
                <a:latin typeface="AmsiPro-Regular ☞" panose="020B0A06020201010104"/>
              </a:rPr>
              <a:t>For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efficient</a:t>
            </a:r>
            <a:r>
              <a:rPr lang="de-AT" dirty="0">
                <a:latin typeface="AmsiPro-Regular ☞" panose="020B0A06020201010104"/>
              </a:rPr>
              <a:t> FAIR RDM, </a:t>
            </a:r>
            <a:r>
              <a:rPr lang="de-AT" dirty="0" err="1">
                <a:latin typeface="AmsiPro-Regular ☞" panose="020B0A06020201010104"/>
              </a:rPr>
              <a:t>it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is</a:t>
            </a:r>
            <a:r>
              <a:rPr lang="de-AT" dirty="0">
                <a:latin typeface="AmsiPro-Regular ☞" panose="020B0A06020201010104"/>
              </a:rPr>
              <a:t> essential </a:t>
            </a:r>
            <a:r>
              <a:rPr lang="de-AT" dirty="0" err="1">
                <a:latin typeface="AmsiPro-Regular ☞" panose="020B0A06020201010104"/>
              </a:rPr>
              <a:t>to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b="1" dirty="0">
                <a:latin typeface="AmsiPro-Regular ☞" panose="020B0A06020201010104"/>
              </a:rPr>
              <a:t>support </a:t>
            </a:r>
            <a:r>
              <a:rPr lang="de-AT" b="1" dirty="0" err="1">
                <a:latin typeface="AmsiPro-Regular ☞" panose="020B0A06020201010104"/>
              </a:rPr>
              <a:t>the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whole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research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data</a:t>
            </a:r>
            <a:r>
              <a:rPr lang="de-AT" b="1" dirty="0">
                <a:latin typeface="AmsiPro-Regular ☞" panose="020B0A06020201010104"/>
              </a:rPr>
              <a:t>  </a:t>
            </a:r>
            <a:r>
              <a:rPr lang="de-AT" b="1" dirty="0" err="1">
                <a:latin typeface="AmsiPro-Regular ☞" panose="020B0A06020201010104"/>
              </a:rPr>
              <a:t>lifecycle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with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b="1" dirty="0">
                <a:latin typeface="AmsiPro-Regular ☞" panose="020B0A06020201010104"/>
              </a:rPr>
              <a:t>expert </a:t>
            </a:r>
            <a:r>
              <a:rPr lang="de-AT" b="1" dirty="0" err="1">
                <a:latin typeface="AmsiPro-Regular ☞" panose="020B0A06020201010104"/>
              </a:rPr>
              <a:t>subject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knowledge</a:t>
            </a:r>
            <a:r>
              <a:rPr lang="de-AT" b="1" dirty="0">
                <a:latin typeface="AmsiPro-Regular ☞" panose="020B0A06020201010104"/>
              </a:rPr>
              <a:t> and </a:t>
            </a:r>
            <a:r>
              <a:rPr lang="de-AT" b="1" dirty="0" err="1">
                <a:latin typeface="AmsiPro-Regular ☞" panose="020B0A06020201010104"/>
              </a:rPr>
              <a:t>appropriate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tools</a:t>
            </a:r>
            <a:endParaRPr lang="de-AT" b="1" dirty="0">
              <a:latin typeface="AmsiPro-Regular ☞" panose="020B0A06020201010104"/>
            </a:endParaRP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de-AT" dirty="0">
                <a:latin typeface="AmsiPro-Regular ☞" panose="020B0A06020201010104"/>
              </a:rPr>
              <a:t>The </a:t>
            </a:r>
            <a:r>
              <a:rPr lang="de-AT" dirty="0" err="1">
                <a:latin typeface="AmsiPro-Regular ☞" panose="020B0A06020201010104"/>
              </a:rPr>
              <a:t>project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fosters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collaboration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between</a:t>
            </a:r>
            <a:r>
              <a:rPr lang="de-AT" b="1" dirty="0">
                <a:latin typeface="AmsiPro-Regular ☞" panose="020B0A06020201010104"/>
              </a:rPr>
              <a:t> Austrian </a:t>
            </a:r>
            <a:r>
              <a:rPr lang="de-AT" b="1" dirty="0" err="1">
                <a:latin typeface="AmsiPro-Regular ☞" panose="020B0A06020201010104"/>
              </a:rPr>
              <a:t>universities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during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the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development</a:t>
            </a:r>
            <a:r>
              <a:rPr lang="de-AT" dirty="0">
                <a:latin typeface="AmsiPro-Regular ☞" panose="020B0A06020201010104"/>
              </a:rPr>
              <a:t> of </a:t>
            </a:r>
            <a:r>
              <a:rPr lang="de-AT" b="1" dirty="0" err="1">
                <a:latin typeface="AmsiPro-Regular ☞" panose="020B0A06020201010104"/>
              </a:rPr>
              <a:t>coherent</a:t>
            </a:r>
            <a:r>
              <a:rPr lang="de-AT" b="1" dirty="0">
                <a:latin typeface="AmsiPro-Regular ☞" panose="020B0A06020201010104"/>
              </a:rPr>
              <a:t> and </a:t>
            </a:r>
            <a:r>
              <a:rPr lang="de-AT" b="1" dirty="0" err="1">
                <a:latin typeface="AmsiPro-Regular ☞" panose="020B0A06020201010104"/>
              </a:rPr>
              <a:t>sustainable</a:t>
            </a:r>
            <a:r>
              <a:rPr lang="de-AT" b="1" dirty="0">
                <a:latin typeface="AmsiPro-Regular ☞" panose="020B0A06020201010104"/>
              </a:rPr>
              <a:t> RDM </a:t>
            </a:r>
            <a:r>
              <a:rPr lang="de-AT" b="1" dirty="0" err="1">
                <a:latin typeface="AmsiPro-Regular ☞" panose="020B0A06020201010104"/>
              </a:rPr>
              <a:t>services</a:t>
            </a:r>
            <a:endParaRPr lang="de-AT" b="1" dirty="0">
              <a:latin typeface="AmsiPro-Regular ☞" panose="020B0A06020201010104"/>
            </a:endParaRP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de-AT" dirty="0" err="1">
                <a:latin typeface="AmsiPro-Regular ☞" panose="020B0A06020201010104"/>
              </a:rPr>
              <a:t>Thereby</a:t>
            </a:r>
            <a:r>
              <a:rPr lang="de-AT" dirty="0">
                <a:latin typeface="AmsiPro-Regular ☞" panose="020B0A06020201010104"/>
              </a:rPr>
              <a:t>, Austrian </a:t>
            </a:r>
            <a:r>
              <a:rPr lang="de-AT" dirty="0" err="1">
                <a:latin typeface="AmsiPro-Regular ☞" panose="020B0A06020201010104"/>
              </a:rPr>
              <a:t>universities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ensure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their</a:t>
            </a:r>
            <a:r>
              <a:rPr lang="de-AT" b="1" dirty="0">
                <a:latin typeface="AmsiPro-Regular ☞" panose="020B0A06020201010104"/>
              </a:rPr>
              <a:t> </a:t>
            </a:r>
            <a:r>
              <a:rPr lang="de-AT" b="1" dirty="0" err="1">
                <a:latin typeface="AmsiPro-Regular ☞" panose="020B0A06020201010104"/>
              </a:rPr>
              <a:t>competetiveness</a:t>
            </a:r>
            <a:r>
              <a:rPr lang="de-AT" dirty="0">
                <a:latin typeface="AmsiPro-Regular ☞" panose="020B0A06020201010104"/>
              </a:rPr>
              <a:t> in </a:t>
            </a:r>
            <a:r>
              <a:rPr lang="de-AT" dirty="0" err="1">
                <a:latin typeface="AmsiPro-Regular ☞" panose="020B0A06020201010104"/>
              </a:rPr>
              <a:t>the</a:t>
            </a:r>
            <a:r>
              <a:rPr lang="de-AT" dirty="0">
                <a:latin typeface="AmsiPro-Regular ☞" panose="020B0A06020201010104"/>
              </a:rPr>
              <a:t> international </a:t>
            </a:r>
            <a:r>
              <a:rPr lang="de-AT" dirty="0" err="1">
                <a:latin typeface="AmsiPro-Regular ☞" panose="020B0A06020201010104"/>
              </a:rPr>
              <a:t>research</a:t>
            </a:r>
            <a:r>
              <a:rPr lang="de-AT" dirty="0">
                <a:latin typeface="AmsiPro-Regular ☞" panose="020B0A06020201010104"/>
              </a:rPr>
              <a:t> </a:t>
            </a:r>
            <a:r>
              <a:rPr lang="de-AT" dirty="0" err="1">
                <a:latin typeface="AmsiPro-Regular ☞" panose="020B0A06020201010104"/>
              </a:rPr>
              <a:t>landscape</a:t>
            </a:r>
            <a:endParaRPr lang="de-AT" dirty="0">
              <a:latin typeface="AmsiPro-Regular ☞" panose="020B0A06020201010104"/>
            </a:endParaRPr>
          </a:p>
          <a:p>
            <a:pPr marL="0" indent="0"/>
            <a:endParaRPr lang="de-AT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9AED559-7ACF-4728-8E09-600A03EEB1D7}"/>
              </a:ext>
            </a:extLst>
          </p:cNvPr>
          <p:cNvGrpSpPr/>
          <p:nvPr/>
        </p:nvGrpSpPr>
        <p:grpSpPr>
          <a:xfrm>
            <a:off x="7227518" y="3716026"/>
            <a:ext cx="3793948" cy="3063892"/>
            <a:chOff x="7876248" y="2440101"/>
            <a:chExt cx="4146417" cy="3573966"/>
          </a:xfrm>
        </p:grpSpPr>
        <p:pic>
          <p:nvPicPr>
            <p:cNvPr id="18" name="Google Shape;489;p37">
              <a:extLst>
                <a:ext uri="{FF2B5EF4-FFF2-40B4-BE49-F238E27FC236}">
                  <a16:creationId xmlns:a16="http://schemas.microsoft.com/office/drawing/2014/main" id="{0992CB4A-744C-4C47-8D70-B82DBE528E4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6248" y="2440101"/>
              <a:ext cx="3973787" cy="1864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533;p40">
              <a:extLst>
                <a:ext uri="{FF2B5EF4-FFF2-40B4-BE49-F238E27FC236}">
                  <a16:creationId xmlns:a16="http://schemas.microsoft.com/office/drawing/2014/main" id="{C4E2AD1D-FFFD-4415-87CC-ABF4E9935EB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74385" y="3892255"/>
              <a:ext cx="1848280" cy="2121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rafik 19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7587A93-80E6-4EF9-A9C1-CE775C75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816" y="4304963"/>
              <a:ext cx="1604640" cy="1583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52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1000"/>
            </a:pPr>
            <a:fld id="{00000000-1234-1234-1234-123412341234}" type="slidenum">
              <a:rPr lang="de-AT" smtClean="0"/>
              <a:pPr algn="ctr">
                <a:buClr>
                  <a:schemeClr val="lt1"/>
                </a:buClr>
                <a:buSzPts val="1000"/>
              </a:pPr>
              <a:t>9</a:t>
            </a:fld>
            <a:endParaRPr/>
          </a:p>
        </p:txBody>
      </p:sp>
      <p:sp>
        <p:nvSpPr>
          <p:cNvPr id="504" name="Google Shape;504;p40"/>
          <p:cNvSpPr txBox="1"/>
          <p:nvPr/>
        </p:nvSpPr>
        <p:spPr>
          <a:xfrm>
            <a:off x="829808" y="1652171"/>
            <a:ext cx="5433206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57189">
              <a:lnSpc>
                <a:spcPct val="90000"/>
              </a:lnSpc>
              <a:spcBef>
                <a:spcPts val="1333"/>
              </a:spcBef>
              <a:buSzPts val="1800"/>
              <a:buChar char="•"/>
            </a:pPr>
            <a:r>
              <a:rPr lang="de-DE" sz="2400" dirty="0">
                <a:latin typeface="AmsiPro-Regular ☞" panose="020B0A06020201010104"/>
              </a:rPr>
              <a:t>Development and </a:t>
            </a:r>
            <a:r>
              <a:rPr lang="de-DE" sz="2400" dirty="0" err="1">
                <a:latin typeface="AmsiPro-Regular ☞" panose="020B0A06020201010104"/>
              </a:rPr>
              <a:t>implementation</a:t>
            </a:r>
            <a:r>
              <a:rPr lang="de-DE" sz="2400" dirty="0">
                <a:latin typeface="AmsiPro-Regular ☞" panose="020B0A06020201010104"/>
              </a:rPr>
              <a:t> of </a:t>
            </a:r>
            <a:r>
              <a:rPr lang="de-DE" sz="2400" b="1" dirty="0" err="1">
                <a:latin typeface="AmsiPro-Regular ☞" panose="020B0A06020201010104"/>
              </a:rPr>
              <a:t>advanced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b="1" dirty="0" err="1">
                <a:latin typeface="AmsiPro-Regular ☞" panose="020B0A06020201010104"/>
              </a:rPr>
              <a:t>repositories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b="1" dirty="0" err="1">
                <a:latin typeface="AmsiPro-Regular ☞" panose="020B0A06020201010104"/>
              </a:rPr>
              <a:t>for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b="1" dirty="0" err="1">
                <a:latin typeface="AmsiPro-Regular ☞" panose="020B0A06020201010104"/>
              </a:rPr>
              <a:t>long</a:t>
            </a:r>
            <a:r>
              <a:rPr lang="de-DE" sz="2400" b="1" dirty="0">
                <a:latin typeface="AmsiPro-Regular ☞" panose="020B0A06020201010104"/>
              </a:rPr>
              <a:t>-term </a:t>
            </a:r>
            <a:r>
              <a:rPr lang="de-DE" sz="2400" b="1" dirty="0" err="1">
                <a:latin typeface="AmsiPro-Regular ☞" panose="020B0A06020201010104"/>
              </a:rPr>
              <a:t>archiving</a:t>
            </a:r>
            <a:r>
              <a:rPr lang="de-DE" sz="2400" b="1" dirty="0">
                <a:latin typeface="AmsiPro-Regular ☞" panose="020B0A06020201010104"/>
              </a:rPr>
              <a:t> of </a:t>
            </a:r>
            <a:r>
              <a:rPr lang="de-DE" sz="2400" b="1" dirty="0" err="1">
                <a:latin typeface="AmsiPro-Regular ☞" panose="020B0A06020201010104"/>
              </a:rPr>
              <a:t>data</a:t>
            </a:r>
            <a:r>
              <a:rPr lang="de-DE" sz="2400" b="1" dirty="0">
                <a:latin typeface="AmsiPro-Regular ☞" panose="020B0A06020201010104"/>
              </a:rPr>
              <a:t>, </a:t>
            </a:r>
            <a:r>
              <a:rPr lang="de-DE" sz="2400" b="1" dirty="0" err="1">
                <a:latin typeface="AmsiPro-Regular ☞" panose="020B0A06020201010104"/>
              </a:rPr>
              <a:t>software</a:t>
            </a:r>
            <a:r>
              <a:rPr lang="de-DE" sz="2400" b="1" dirty="0">
                <a:latin typeface="AmsiPro-Regular ☞" panose="020B0A06020201010104"/>
              </a:rPr>
              <a:t> and </a:t>
            </a:r>
            <a:r>
              <a:rPr lang="de-DE" sz="2400" b="1" dirty="0" err="1">
                <a:latin typeface="AmsiPro-Regular ☞" panose="020B0A06020201010104"/>
              </a:rPr>
              <a:t>databases</a:t>
            </a:r>
            <a:endParaRPr lang="de-DE" sz="2400" b="1" dirty="0">
              <a:latin typeface="AmsiPro-Regular ☞" panose="020B0A06020201010104"/>
            </a:endParaRPr>
          </a:p>
          <a:p>
            <a:pPr marL="609585" indent="-457189">
              <a:lnSpc>
                <a:spcPct val="90000"/>
              </a:lnSpc>
              <a:buSzPts val="1800"/>
              <a:buChar char="•"/>
            </a:pPr>
            <a:r>
              <a:rPr lang="de-AT" sz="2400" b="1" dirty="0" err="1">
                <a:latin typeface="AmsiPro-Regular ☞" panose="020B0A06020201010104"/>
              </a:rPr>
              <a:t>InvenioRDM</a:t>
            </a:r>
            <a:r>
              <a:rPr lang="de-AT" sz="2400" dirty="0">
                <a:latin typeface="AmsiPro-Regular ☞" panose="020B0A06020201010104"/>
              </a:rPr>
              <a:t> – innovative </a:t>
            </a:r>
            <a:r>
              <a:rPr lang="de-AT" sz="2400" dirty="0" err="1">
                <a:latin typeface="AmsiPro-Regular ☞" panose="020B0A06020201010104"/>
              </a:rPr>
              <a:t>repository</a:t>
            </a:r>
            <a:r>
              <a:rPr lang="de-AT" sz="2400" dirty="0">
                <a:latin typeface="AmsiPro-Regular ☞" panose="020B0A06020201010104"/>
              </a:rPr>
              <a:t> </a:t>
            </a:r>
            <a:r>
              <a:rPr lang="de-AT" sz="2400" dirty="0" err="1">
                <a:latin typeface="AmsiPro-Regular ☞" panose="020B0A06020201010104"/>
              </a:rPr>
              <a:t>for</a:t>
            </a:r>
            <a:r>
              <a:rPr lang="de-AT" sz="2400" dirty="0">
                <a:latin typeface="AmsiPro-Regular ☞" panose="020B0A06020201010104"/>
              </a:rPr>
              <a:t> </a:t>
            </a:r>
            <a:r>
              <a:rPr lang="de-AT" sz="2400" dirty="0" err="1">
                <a:latin typeface="AmsiPro-Regular ☞" panose="020B0A06020201010104"/>
              </a:rPr>
              <a:t>data</a:t>
            </a:r>
            <a:r>
              <a:rPr lang="de-AT" sz="2400" dirty="0">
                <a:latin typeface="AmsiPro-Regular ☞" panose="020B0A06020201010104"/>
              </a:rPr>
              <a:t> and publications – </a:t>
            </a:r>
            <a:r>
              <a:rPr lang="de-AT" sz="2400" dirty="0" err="1">
                <a:latin typeface="AmsiPro-Regular ☞" panose="020B0A06020201010104"/>
              </a:rPr>
              <a:t>developed</a:t>
            </a:r>
            <a:r>
              <a:rPr lang="de-AT" sz="2400" dirty="0">
                <a:latin typeface="AmsiPro-Regular ☞" panose="020B0A06020201010104"/>
              </a:rPr>
              <a:t> </a:t>
            </a:r>
            <a:r>
              <a:rPr lang="de-AT" sz="2400" dirty="0" err="1">
                <a:latin typeface="AmsiPro-Regular ☞" panose="020B0A06020201010104"/>
              </a:rPr>
              <a:t>by</a:t>
            </a:r>
            <a:r>
              <a:rPr lang="de-AT" sz="2400" dirty="0">
                <a:latin typeface="AmsiPro-Regular ☞" panose="020B0A06020201010104"/>
              </a:rPr>
              <a:t> TU Graz in </a:t>
            </a:r>
            <a:r>
              <a:rPr lang="de-AT" sz="2400" dirty="0" err="1">
                <a:latin typeface="AmsiPro-Regular ☞" panose="020B0A06020201010104"/>
              </a:rPr>
              <a:t>cooperation</a:t>
            </a:r>
            <a:r>
              <a:rPr lang="de-AT" sz="2400" dirty="0">
                <a:latin typeface="AmsiPro-Regular ☞" panose="020B0A06020201010104"/>
              </a:rPr>
              <a:t> </a:t>
            </a:r>
            <a:r>
              <a:rPr lang="de-AT" sz="2400" dirty="0" err="1">
                <a:latin typeface="AmsiPro-Regular ☞" panose="020B0A06020201010104"/>
              </a:rPr>
              <a:t>with</a:t>
            </a:r>
            <a:r>
              <a:rPr lang="de-AT" sz="2400" dirty="0">
                <a:latin typeface="AmsiPro-Regular ☞" panose="020B0A06020201010104"/>
              </a:rPr>
              <a:t> CERN</a:t>
            </a:r>
          </a:p>
          <a:p>
            <a:pPr marL="609585" indent="-457189">
              <a:lnSpc>
                <a:spcPct val="90000"/>
              </a:lnSpc>
              <a:buSzPts val="1800"/>
              <a:buChar char="•"/>
            </a:pPr>
            <a:r>
              <a:rPr lang="de-DE" sz="2400" dirty="0">
                <a:latin typeface="AmsiPro-Regular ☞" panose="020B0A06020201010104"/>
              </a:rPr>
              <a:t>Implementation of </a:t>
            </a:r>
            <a:r>
              <a:rPr lang="de-DE" sz="2400" dirty="0" err="1">
                <a:latin typeface="AmsiPro-Regular ☞" panose="020B0A06020201010104"/>
              </a:rPr>
              <a:t>InvenioRDM</a:t>
            </a:r>
            <a:r>
              <a:rPr lang="de-DE" sz="2400" dirty="0">
                <a:latin typeface="AmsiPro-Regular ☞" panose="020B0A06020201010104"/>
              </a:rPr>
              <a:t> and </a:t>
            </a:r>
            <a:r>
              <a:rPr lang="de-DE" sz="2400" dirty="0" err="1">
                <a:latin typeface="AmsiPro-Regular ☞" panose="020B0A06020201010104"/>
              </a:rPr>
              <a:t>other</a:t>
            </a:r>
            <a:r>
              <a:rPr lang="de-DE" sz="2400" dirty="0">
                <a:latin typeface="AmsiPro-Regular ☞" panose="020B0A06020201010104"/>
              </a:rPr>
              <a:t> </a:t>
            </a:r>
            <a:r>
              <a:rPr lang="de-DE" sz="2400" dirty="0" err="1">
                <a:latin typeface="AmsiPro-Regular ☞" panose="020B0A06020201010104"/>
              </a:rPr>
              <a:t>tools</a:t>
            </a:r>
            <a:r>
              <a:rPr lang="de-DE" sz="2400" dirty="0">
                <a:latin typeface="AmsiPro-Regular ☞" panose="020B0A06020201010104"/>
              </a:rPr>
              <a:t> at </a:t>
            </a:r>
            <a:r>
              <a:rPr lang="de-DE" sz="2400" b="1" dirty="0" err="1">
                <a:latin typeface="AmsiPro-Regular ☞" panose="020B0A06020201010104"/>
              </a:rPr>
              <a:t>associated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b="1" dirty="0" err="1">
                <a:latin typeface="AmsiPro-Regular ☞" panose="020B0A06020201010104"/>
              </a:rPr>
              <a:t>partner</a:t>
            </a:r>
            <a:r>
              <a:rPr lang="de-DE" sz="2400" b="1" dirty="0">
                <a:latin typeface="AmsiPro-Regular ☞" panose="020B0A06020201010104"/>
              </a:rPr>
              <a:t> </a:t>
            </a:r>
            <a:r>
              <a:rPr lang="de-DE" sz="2400" b="1" dirty="0" err="1">
                <a:latin typeface="AmsiPro-Regular ☞" panose="020B0A06020201010104"/>
              </a:rPr>
              <a:t>universities</a:t>
            </a:r>
            <a:endParaRPr sz="2400" b="1" dirty="0">
              <a:latin typeface="AmsiPro-Regular ☞" panose="020B0A06020201010104"/>
              <a:sym typeface="Arial"/>
            </a:endParaRPr>
          </a:p>
        </p:txBody>
      </p:sp>
      <p:sp>
        <p:nvSpPr>
          <p:cNvPr id="8" name="Google Shape;167;p7">
            <a:extLst>
              <a:ext uri="{FF2B5EF4-FFF2-40B4-BE49-F238E27FC236}">
                <a16:creationId xmlns:a16="http://schemas.microsoft.com/office/drawing/2014/main" id="{B8D6FA17-FE00-41EE-8E3B-1DBBCE8D2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806" y="843932"/>
            <a:ext cx="11192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>
              <a:buSzPts val="2400"/>
            </a:pPr>
            <a:r>
              <a:rPr lang="de-AT" b="1" dirty="0">
                <a:latin typeface="AmsiPro-Regular ☞" panose="020B0A06020201010104"/>
              </a:rPr>
              <a:t>Next-Generation Data </a:t>
            </a:r>
            <a:r>
              <a:rPr lang="de-AT" b="1" dirty="0" err="1">
                <a:latin typeface="AmsiPro-Regular ☞" panose="020B0A06020201010104"/>
              </a:rPr>
              <a:t>Repositories</a:t>
            </a:r>
            <a:r>
              <a:rPr lang="de-AT" b="1" dirty="0">
                <a:latin typeface="AmsiPro-Regular ☞" panose="020B0A06020201010104"/>
              </a:rPr>
              <a:t> </a:t>
            </a:r>
            <a:endParaRPr b="1" dirty="0">
              <a:latin typeface="AmsiPro-Regular ☞" panose="020B0A06020201010104"/>
            </a:endParaRPr>
          </a:p>
        </p:txBody>
      </p:sp>
      <p:pic>
        <p:nvPicPr>
          <p:cNvPr id="9" name="Google Shape;527;p40">
            <a:extLst>
              <a:ext uri="{FF2B5EF4-FFF2-40B4-BE49-F238E27FC236}">
                <a16:creationId xmlns:a16="http://schemas.microsoft.com/office/drawing/2014/main" id="{B711CDFD-8EB2-4151-B31C-E4FF85F4CC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4198" y="2536521"/>
            <a:ext cx="4938806" cy="37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15E0A97-4679-4052-9E54-F7124C612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039" y="5260828"/>
            <a:ext cx="1526744" cy="15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1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8170CE9-746C-8B4F-B904-14714535CD2B}" vid="{9815799D-7A8B-D345-868C-DBE730F959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09483C16D7314696B536E430BDA408" ma:contentTypeVersion="1" ma:contentTypeDescription="Create a new document." ma:contentTypeScope="" ma:versionID="5c0aecc184df464ce880860f385586c5">
  <xsd:schema xmlns:xsd="http://www.w3.org/2001/XMLSchema" xmlns:xs="http://www.w3.org/2001/XMLSchema" xmlns:p="http://schemas.microsoft.com/office/2006/metadata/properties" xmlns:ns2="5767f18f-2a2d-4c01-91c1-325e190588e2" targetNamespace="http://schemas.microsoft.com/office/2006/metadata/properties" ma:root="true" ma:fieldsID="e49cb9c3ef0bd1b74408ea6fb2f54d73" ns2:_="">
    <xsd:import namespace="5767f18f-2a2d-4c01-91c1-325e190588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7f18f-2a2d-4c01-91c1-325e190588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67f18f-2a2d-4c01-91c1-325e190588e2">PHZ37FP674WC-74-7088</_dlc_DocId>
    <_dlc_DocIdUrl xmlns="5767f18f-2a2d-4c01-91c1-325e190588e2">
      <Url>https://rektorat.tuwien.ac.at/forschung/_layouts/15/DocIdRedir.aspx?ID=PHZ37FP674WC-74-7088</Url>
      <Description>PHZ37FP674WC-74-7088</Description>
    </_dlc_DocIdUrl>
  </documentManagement>
</p:properties>
</file>

<file path=customXml/itemProps1.xml><?xml version="1.0" encoding="utf-8"?>
<ds:datastoreItem xmlns:ds="http://schemas.openxmlformats.org/officeDocument/2006/customXml" ds:itemID="{AE3FD8F1-4BB8-4D79-9318-06A55A3D7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7f18f-2a2d-4c01-91c1-325e19058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6A9B30-1F4D-441E-8F14-6E0A4BD346A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9194B35-63AD-4F95-9ECE-B6D92615CD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F8BC6DE-6363-4F2D-999E-4EFD7EF3D2C0}">
  <ds:schemaRefs>
    <ds:schemaRef ds:uri="http://schemas.microsoft.com/office/2006/metadata/properties"/>
    <ds:schemaRef ds:uri="http://schemas.microsoft.com/office/infopath/2007/PartnerControls"/>
    <ds:schemaRef ds:uri="5767f18f-2a2d-4c01-91c1-325e190588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Schaltkreis</Template>
  <TotalTime>0</TotalTime>
  <Words>847</Words>
  <Application>Microsoft Office PowerPoint</Application>
  <PresentationFormat>Widescreen</PresentationFormat>
  <Paragraphs>107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AmsiPro-Regular ☞</vt:lpstr>
      <vt:lpstr>Arial</vt:lpstr>
      <vt:lpstr>Calibri</vt:lpstr>
      <vt:lpstr>Helvetica</vt:lpstr>
      <vt:lpstr>Source Sans Pro</vt:lpstr>
      <vt:lpstr>Tw Cen MT</vt:lpstr>
      <vt:lpstr>Schaltkreis</vt:lpstr>
      <vt:lpstr>FAIR Data Austria &amp; RegioData: Integrating research data Infrastructures and services across Institutions</vt:lpstr>
      <vt:lpstr>PowerPoint Presentation</vt:lpstr>
      <vt:lpstr>PowerPoint Presentation</vt:lpstr>
      <vt:lpstr>NOTE: FAIR ≠ Open </vt:lpstr>
      <vt:lpstr>PowerPoint Presentation</vt:lpstr>
      <vt:lpstr>PowerPoint Presentation</vt:lpstr>
      <vt:lpstr>FAIR data Austria</vt:lpstr>
      <vt:lpstr>FAIR DATA AUSTRIA</vt:lpstr>
      <vt:lpstr>Next-Generation Data Repositories </vt:lpstr>
      <vt:lpstr>Machine-Actionable data Management plans</vt:lpstr>
      <vt:lpstr>Development of RDM Processes,  Training &amp; Support</vt:lpstr>
      <vt:lpstr>Reference model for collaborative data, information and knowledge management in a regional &amp; European context</vt:lpstr>
      <vt:lpstr>RegioData</vt:lpstr>
      <vt:lpstr>RegioData: Background</vt:lpstr>
      <vt:lpstr>RegioData: goals</vt:lpstr>
      <vt:lpstr>RegioData: Activities</vt:lpstr>
      <vt:lpstr>Thanks!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Tony Ross-Hellauer</cp:lastModifiedBy>
  <cp:revision>56</cp:revision>
  <dcterms:created xsi:type="dcterms:W3CDTF">2020-09-01T09:48:46Z</dcterms:created>
  <dcterms:modified xsi:type="dcterms:W3CDTF">2020-09-30T13:06:43Z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0x0101009009483C16D7314696B536E430BDA408</vt:lpwstr>
  </property>
  <property fmtid="{D5CDD505-2E9C-101B-9397-08002B2CF9AE}" pid="3" name="_dlc_DocIdItemGuid">
    <vt:lpwstr>4c70215c-d0f0-4ce4-a9aa-d736749276fc</vt:lpwstr>
  </property>
</Properties>
</file>