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6" y="2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93554-5BE1-48DD-9642-51CB6807E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708" y="1463740"/>
            <a:ext cx="10092582" cy="623888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29C297-93BC-4B15-8DFE-AE5E3ACD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4EC-5FEB-4DC6-B57D-544ECEDA9502}" type="datetimeFigureOut">
              <a:rPr lang="de-AT" smtClean="0"/>
              <a:t>29.09.2020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97B342-B47A-4BD7-B99C-65F3A70D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00AF7C-0A9A-418B-8EB0-DB5808528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DA-A94E-47EB-8AA1-C058853BE0DE}" type="slidenum">
              <a:rPr lang="de-AT" smtClean="0"/>
              <a:t>‹Nr.›</a:t>
            </a:fld>
            <a:endParaRPr lang="de-AT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E5635DE2-1C1C-4D27-B605-D425B3D9DBE5}"/>
              </a:ext>
            </a:extLst>
          </p:cNvPr>
          <p:cNvGrpSpPr/>
          <p:nvPr userDrawn="1"/>
        </p:nvGrpSpPr>
        <p:grpSpPr>
          <a:xfrm>
            <a:off x="1049708" y="2069187"/>
            <a:ext cx="10092583" cy="3365361"/>
            <a:chOff x="904878" y="1664437"/>
            <a:chExt cx="10092583" cy="3365361"/>
          </a:xfrm>
        </p:grpSpPr>
        <p:sp>
          <p:nvSpPr>
            <p:cNvPr id="9" name="Untertitel 2">
              <a:extLst>
                <a:ext uri="{FF2B5EF4-FFF2-40B4-BE49-F238E27FC236}">
                  <a16:creationId xmlns:a16="http://schemas.microsoft.com/office/drawing/2014/main" id="{BBD8D37D-465B-40F5-A578-54CE8703BDA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904878" y="4246442"/>
              <a:ext cx="10092583" cy="64949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marR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32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de-DE" dirty="0"/>
                <a:t>Joint Research </a:t>
              </a:r>
              <a:r>
                <a:rPr lang="de-DE" dirty="0" err="1"/>
                <a:t>for</a:t>
              </a:r>
              <a:r>
                <a:rPr lang="de-DE" dirty="0"/>
                <a:t> Health</a:t>
              </a:r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2B8EB4B-A264-43B5-874E-0677C561F7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878" y="1864427"/>
              <a:ext cx="10092583" cy="2119357"/>
            </a:xfrm>
            <a:prstGeom prst="rect">
              <a:avLst/>
            </a:prstGeom>
          </p:spPr>
        </p:pic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84AD9FB0-ACFC-4B57-9CFC-16C133B32B3B}"/>
                </a:ext>
              </a:extLst>
            </p:cNvPr>
            <p:cNvGrpSpPr/>
            <p:nvPr userDrawn="1"/>
          </p:nvGrpSpPr>
          <p:grpSpPr>
            <a:xfrm>
              <a:off x="904878" y="1664437"/>
              <a:ext cx="10092583" cy="62669"/>
              <a:chOff x="1049706" y="2159251"/>
              <a:chExt cx="10092583" cy="62669"/>
            </a:xfrm>
          </p:grpSpPr>
          <p:cxnSp>
            <p:nvCxnSpPr>
              <p:cNvPr id="12" name="Gerader Verbinder 11">
                <a:extLst>
                  <a:ext uri="{FF2B5EF4-FFF2-40B4-BE49-F238E27FC236}">
                    <a16:creationId xmlns:a16="http://schemas.microsoft.com/office/drawing/2014/main" id="{4A53179A-7FB5-49EF-AD79-A711A55ADB1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49707" y="2221920"/>
                <a:ext cx="10092581" cy="0"/>
              </a:xfrm>
              <a:prstGeom prst="line">
                <a:avLst/>
              </a:prstGeom>
              <a:ln w="38100">
                <a:solidFill>
                  <a:srgbClr val="85BE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r Verbinder 12">
                <a:extLst>
                  <a:ext uri="{FF2B5EF4-FFF2-40B4-BE49-F238E27FC236}">
                    <a16:creationId xmlns:a16="http://schemas.microsoft.com/office/drawing/2014/main" id="{7B6CEA80-489B-404C-BE2D-6F3DDD7075A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49706" y="2159251"/>
                <a:ext cx="10092583" cy="0"/>
              </a:xfrm>
              <a:prstGeom prst="line">
                <a:avLst/>
              </a:prstGeom>
              <a:ln w="38100">
                <a:solidFill>
                  <a:srgbClr val="009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4015F2BA-C541-4AC3-BE4B-309D1847F463}"/>
                </a:ext>
              </a:extLst>
            </p:cNvPr>
            <p:cNvGrpSpPr/>
            <p:nvPr userDrawn="1"/>
          </p:nvGrpSpPr>
          <p:grpSpPr>
            <a:xfrm>
              <a:off x="904878" y="4112581"/>
              <a:ext cx="10092583" cy="62669"/>
              <a:chOff x="1049706" y="2159251"/>
              <a:chExt cx="10092583" cy="62669"/>
            </a:xfrm>
          </p:grpSpPr>
          <p:cxnSp>
            <p:nvCxnSpPr>
              <p:cNvPr id="15" name="Gerader Verbinder 14">
                <a:extLst>
                  <a:ext uri="{FF2B5EF4-FFF2-40B4-BE49-F238E27FC236}">
                    <a16:creationId xmlns:a16="http://schemas.microsoft.com/office/drawing/2014/main" id="{5D4BB6D9-1F55-4D1D-9F88-C2895D8762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49707" y="2221920"/>
                <a:ext cx="10092581" cy="0"/>
              </a:xfrm>
              <a:prstGeom prst="line">
                <a:avLst/>
              </a:prstGeom>
              <a:ln w="38100">
                <a:solidFill>
                  <a:srgbClr val="85BE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15">
                <a:extLst>
                  <a:ext uri="{FF2B5EF4-FFF2-40B4-BE49-F238E27FC236}">
                    <a16:creationId xmlns:a16="http://schemas.microsoft.com/office/drawing/2014/main" id="{2ABC2AA8-8C49-4F2A-837D-D20806455B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49706" y="2159251"/>
                <a:ext cx="10092583" cy="0"/>
              </a:xfrm>
              <a:prstGeom prst="line">
                <a:avLst/>
              </a:prstGeom>
              <a:ln w="38100">
                <a:solidFill>
                  <a:srgbClr val="009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AC4B1381-9A3B-4CE4-A806-51E353B5F38B}"/>
                </a:ext>
              </a:extLst>
            </p:cNvPr>
            <p:cNvGrpSpPr/>
            <p:nvPr userDrawn="1"/>
          </p:nvGrpSpPr>
          <p:grpSpPr>
            <a:xfrm>
              <a:off x="904878" y="4967129"/>
              <a:ext cx="10092583" cy="62669"/>
              <a:chOff x="1049706" y="2159251"/>
              <a:chExt cx="10092583" cy="62669"/>
            </a:xfrm>
          </p:grpSpPr>
          <p:cxnSp>
            <p:nvCxnSpPr>
              <p:cNvPr id="18" name="Gerader Verbinder 17">
                <a:extLst>
                  <a:ext uri="{FF2B5EF4-FFF2-40B4-BE49-F238E27FC236}">
                    <a16:creationId xmlns:a16="http://schemas.microsoft.com/office/drawing/2014/main" id="{3321D437-7A67-404D-BAB0-78D2FFA426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49707" y="2221920"/>
                <a:ext cx="10092581" cy="0"/>
              </a:xfrm>
              <a:prstGeom prst="line">
                <a:avLst/>
              </a:prstGeom>
              <a:ln w="38100">
                <a:solidFill>
                  <a:srgbClr val="85BED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18">
                <a:extLst>
                  <a:ext uri="{FF2B5EF4-FFF2-40B4-BE49-F238E27FC236}">
                    <a16:creationId xmlns:a16="http://schemas.microsoft.com/office/drawing/2014/main" id="{DAA016FA-C888-4B37-B010-AEFAD13EB3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049706" y="2159251"/>
                <a:ext cx="10092583" cy="0"/>
              </a:xfrm>
              <a:prstGeom prst="line">
                <a:avLst/>
              </a:prstGeom>
              <a:ln w="38100">
                <a:solidFill>
                  <a:srgbClr val="009CB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9412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AEDCA8-FEE2-4E2A-B8FE-269EEFCD9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2225"/>
            <a:ext cx="10515600" cy="49247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93069C-8A09-4E8A-BAFA-808E3065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4EC-5FEB-4DC6-B57D-544ECEDA9502}" type="datetimeFigureOut">
              <a:rPr lang="de-AT" smtClean="0"/>
              <a:t>29.09.2020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40568C-971A-401A-8C80-115FF0C2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657B39-D9DC-451B-A4FA-F65D34CC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DA-A94E-47EB-8AA1-C058853BE0DE}" type="slidenum">
              <a:rPr lang="de-AT" smtClean="0"/>
              <a:t>‹Nr.›</a:t>
            </a:fld>
            <a:endParaRPr lang="de-AT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2777AD0-8E09-4EA5-9630-5E19352826A8}"/>
              </a:ext>
            </a:extLst>
          </p:cNvPr>
          <p:cNvGrpSpPr/>
          <p:nvPr userDrawn="1"/>
        </p:nvGrpSpPr>
        <p:grpSpPr>
          <a:xfrm>
            <a:off x="-12000" y="1027859"/>
            <a:ext cx="12204000" cy="62669"/>
            <a:chOff x="1049706" y="2159251"/>
            <a:chExt cx="10092583" cy="62669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421D5BA4-CE0A-4BAA-AB84-ADE5C7C1E0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7" y="2221920"/>
              <a:ext cx="10092581" cy="0"/>
            </a:xfrm>
            <a:prstGeom prst="line">
              <a:avLst/>
            </a:prstGeom>
            <a:ln w="38100">
              <a:solidFill>
                <a:srgbClr val="85B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F234B32F-3328-4E88-9910-0371ADD8687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6" y="2159251"/>
              <a:ext cx="10092583" cy="0"/>
            </a:xfrm>
            <a:prstGeom prst="line">
              <a:avLst/>
            </a:prstGeom>
            <a:ln w="38100">
              <a:solidFill>
                <a:srgbClr val="009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el 1">
            <a:extLst>
              <a:ext uri="{FF2B5EF4-FFF2-40B4-BE49-F238E27FC236}">
                <a16:creationId xmlns:a16="http://schemas.microsoft.com/office/drawing/2014/main" id="{32EE4150-D509-4E58-9412-0ABFEBC9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35"/>
            <a:ext cx="10515600" cy="717847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5807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E8BAC-1908-456B-85CA-01A12FAC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35"/>
            <a:ext cx="10515600" cy="717847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020BBD-0E65-4C9A-937B-E24744D85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8469"/>
            <a:ext cx="5181600" cy="479849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7066DE-BAB6-49D9-9847-60EBE5316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8469"/>
            <a:ext cx="5181600" cy="4798494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77DDC05-B830-4A33-B190-20EF3093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4EC-5FEB-4DC6-B57D-544ECEDA9502}" type="datetimeFigureOut">
              <a:rPr lang="de-AT" smtClean="0"/>
              <a:t>29.09.2020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F10D93-BF25-4131-A6BA-3E480A88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BC349C-738A-46B4-9FB8-344D0B3C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DA-A94E-47EB-8AA1-C058853BE0DE}" type="slidenum">
              <a:rPr lang="de-AT" smtClean="0"/>
              <a:t>‹Nr.›</a:t>
            </a:fld>
            <a:endParaRPr lang="de-AT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08A08B5C-851E-44DE-9B19-6E5F0E4FA1CC}"/>
              </a:ext>
            </a:extLst>
          </p:cNvPr>
          <p:cNvGrpSpPr/>
          <p:nvPr userDrawn="1"/>
        </p:nvGrpSpPr>
        <p:grpSpPr>
          <a:xfrm>
            <a:off x="-12000" y="1027859"/>
            <a:ext cx="12204000" cy="62669"/>
            <a:chOff x="1049706" y="2159251"/>
            <a:chExt cx="10092583" cy="62669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9D50418F-7CC0-4C26-888C-76897993A7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7" y="2221920"/>
              <a:ext cx="10092581" cy="0"/>
            </a:xfrm>
            <a:prstGeom prst="line">
              <a:avLst/>
            </a:prstGeom>
            <a:ln w="38100">
              <a:solidFill>
                <a:srgbClr val="85B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2C3EB5B-B643-4A05-8F40-D11726D25B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6" y="2159251"/>
              <a:ext cx="10092583" cy="0"/>
            </a:xfrm>
            <a:prstGeom prst="line">
              <a:avLst/>
            </a:prstGeom>
            <a:ln w="38100">
              <a:solidFill>
                <a:srgbClr val="009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4718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81E513-59CB-400D-AC3B-2319BC64B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6350"/>
            <a:ext cx="5157787" cy="514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1981BF-34CE-4EE3-9E12-541262121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20033"/>
            <a:ext cx="5157787" cy="426963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59D5DD9-F91E-471C-9B96-50C902975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6349"/>
            <a:ext cx="5183188" cy="514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7DB273-8035-479B-9672-D88739453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20033"/>
            <a:ext cx="5183188" cy="426963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2652BD-C2B5-4262-BD77-D1628578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4EC-5FEB-4DC6-B57D-544ECEDA9502}" type="datetimeFigureOut">
              <a:rPr lang="de-AT" smtClean="0"/>
              <a:t>29.09.2020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56AA108-F683-4498-A32F-C9C92AD16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7E85835-F835-48A3-AFE6-1CA69AEF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DA-A94E-47EB-8AA1-C058853BE0DE}" type="slidenum">
              <a:rPr lang="de-AT" smtClean="0"/>
              <a:t>‹Nr.›</a:t>
            </a:fld>
            <a:endParaRPr lang="de-AT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8DB13F6E-422E-4FC0-97F2-E6C64E7C12A8}"/>
              </a:ext>
            </a:extLst>
          </p:cNvPr>
          <p:cNvGrpSpPr/>
          <p:nvPr userDrawn="1"/>
        </p:nvGrpSpPr>
        <p:grpSpPr>
          <a:xfrm>
            <a:off x="-12000" y="1027859"/>
            <a:ext cx="12204000" cy="62669"/>
            <a:chOff x="1049706" y="2159251"/>
            <a:chExt cx="10092583" cy="62669"/>
          </a:xfrm>
        </p:grpSpPr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47B904E3-441C-49F5-AA2A-97BDE6BBECC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7" y="2221920"/>
              <a:ext cx="10092581" cy="0"/>
            </a:xfrm>
            <a:prstGeom prst="line">
              <a:avLst/>
            </a:prstGeom>
            <a:ln w="38100">
              <a:solidFill>
                <a:srgbClr val="85B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9BFBA50F-ED9E-4E4C-AED5-D1F2C04272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6" y="2159251"/>
              <a:ext cx="10092583" cy="0"/>
            </a:xfrm>
            <a:prstGeom prst="line">
              <a:avLst/>
            </a:prstGeom>
            <a:ln w="38100">
              <a:solidFill>
                <a:srgbClr val="009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el 1">
            <a:extLst>
              <a:ext uri="{FF2B5EF4-FFF2-40B4-BE49-F238E27FC236}">
                <a16:creationId xmlns:a16="http://schemas.microsoft.com/office/drawing/2014/main" id="{ABC3302C-552D-428D-8536-6E02280DD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35"/>
            <a:ext cx="10515600" cy="717847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8226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4AFF3B1-6580-44C1-92FB-99198E6AF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4EC-5FEB-4DC6-B57D-544ECEDA9502}" type="datetimeFigureOut">
              <a:rPr lang="de-AT" smtClean="0"/>
              <a:t>29.09.2020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0CBCFB-070D-4697-82C7-F2BBA9A80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4FA4EF-B7E6-452A-BBE0-E575A88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DA-A94E-47EB-8AA1-C058853BE0DE}" type="slidenum">
              <a:rPr lang="de-AT" smtClean="0"/>
              <a:t>‹Nr.›</a:t>
            </a:fld>
            <a:endParaRPr lang="de-AT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6312115-130C-4E81-8219-C7B9FEF04F0D}"/>
              </a:ext>
            </a:extLst>
          </p:cNvPr>
          <p:cNvGrpSpPr/>
          <p:nvPr userDrawn="1"/>
        </p:nvGrpSpPr>
        <p:grpSpPr>
          <a:xfrm>
            <a:off x="-12000" y="1027859"/>
            <a:ext cx="12204000" cy="62669"/>
            <a:chOff x="1049706" y="2159251"/>
            <a:chExt cx="10092583" cy="62669"/>
          </a:xfrm>
        </p:grpSpPr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D27F0EDA-309B-4A46-9ECB-4D50A3AD12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7" y="2221920"/>
              <a:ext cx="10092581" cy="0"/>
            </a:xfrm>
            <a:prstGeom prst="line">
              <a:avLst/>
            </a:prstGeom>
            <a:ln w="38100">
              <a:solidFill>
                <a:srgbClr val="85B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E7BA5336-2604-49DF-813C-D68928A334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6" y="2159251"/>
              <a:ext cx="10092583" cy="0"/>
            </a:xfrm>
            <a:prstGeom prst="line">
              <a:avLst/>
            </a:prstGeom>
            <a:ln w="38100">
              <a:solidFill>
                <a:srgbClr val="009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1">
            <a:extLst>
              <a:ext uri="{FF2B5EF4-FFF2-40B4-BE49-F238E27FC236}">
                <a16:creationId xmlns:a16="http://schemas.microsoft.com/office/drawing/2014/main" id="{9BE06156-C193-47C4-8EC8-2200EF1E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235"/>
            <a:ext cx="10515600" cy="717847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191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DA96DD-C3BE-4E9F-9EA9-AFB7970C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C4EC-5FEB-4DC6-B57D-544ECEDA9502}" type="datetimeFigureOut">
              <a:rPr lang="de-AT" smtClean="0"/>
              <a:t>29.09.2020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B7AAA3-4233-401D-86B4-CD0B1EDB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0BE0AA-515F-4BB3-BFD4-B7B03ABB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A1DDA-A94E-47EB-8AA1-C058853BE0DE}" type="slidenum">
              <a:rPr lang="de-AT" smtClean="0"/>
              <a:t>‹Nr.›</a:t>
            </a:fld>
            <a:endParaRPr lang="de-AT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FE1D02E-59BB-487B-BA88-59444E157C03}"/>
              </a:ext>
            </a:extLst>
          </p:cNvPr>
          <p:cNvGrpSpPr/>
          <p:nvPr userDrawn="1"/>
        </p:nvGrpSpPr>
        <p:grpSpPr>
          <a:xfrm>
            <a:off x="-12000" y="1027859"/>
            <a:ext cx="12204000" cy="62669"/>
            <a:chOff x="1049706" y="2159251"/>
            <a:chExt cx="10092583" cy="62669"/>
          </a:xfrm>
        </p:grpSpPr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B60E1007-12FF-4C88-952B-E37DB26121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7" y="2221920"/>
              <a:ext cx="10092581" cy="0"/>
            </a:xfrm>
            <a:prstGeom prst="line">
              <a:avLst/>
            </a:prstGeom>
            <a:ln w="38100">
              <a:solidFill>
                <a:srgbClr val="85BE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1C997037-78CD-4C49-9319-C96BE57DC4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706" y="2159251"/>
              <a:ext cx="10092583" cy="0"/>
            </a:xfrm>
            <a:prstGeom prst="line">
              <a:avLst/>
            </a:prstGeom>
            <a:ln w="38100">
              <a:solidFill>
                <a:srgbClr val="009C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9338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4D3F73-C4FF-41D3-8C5A-ED26BF56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385"/>
            <a:ext cx="10515600" cy="717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95040F-0036-4964-84EC-0A36D5D7F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61331"/>
            <a:ext cx="10515600" cy="4715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9CE8E7-FD24-4DB4-94A2-1A4A4FAC6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3C4EC-5FEB-4DC6-B57D-544ECEDA9502}" type="datetimeFigureOut">
              <a:rPr lang="de-AT" smtClean="0"/>
              <a:t>29.09.2020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8AA46A9-3C3C-4F16-8D96-5FDAD29DC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00D870-6B6D-4730-A087-C7A4BD993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1DDA-A94E-47EB-8AA1-C058853BE0DE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3D825D8-6FCA-4E6C-A61A-18F65DC5DE6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000" y="216000"/>
            <a:ext cx="2211200" cy="72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C16F5D4-778D-4818-B33A-C017CD0D352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3950" y="6311899"/>
            <a:ext cx="2485685" cy="4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8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E8245D-55B3-4A1D-9C33-1FEF070D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err="1"/>
              <a:t>CyVerse</a:t>
            </a:r>
            <a:r>
              <a:rPr lang="en-US" sz="3200" dirty="0"/>
              <a:t> Austria Kickoff </a:t>
            </a:r>
            <a:r>
              <a:rPr lang="en-US" sz="3200" dirty="0" smtClean="0"/>
              <a:t>Event</a:t>
            </a:r>
            <a:br>
              <a:rPr lang="en-US" sz="3200" dirty="0" smtClean="0"/>
            </a:br>
            <a:r>
              <a:rPr lang="en-US" sz="3200" b="0" dirty="0"/>
              <a:t>30.09.2020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GB" sz="3200" dirty="0"/>
              <a:t>Use Case QIIME2</a:t>
            </a:r>
            <a:br>
              <a:rPr lang="en-GB" sz="3200" dirty="0"/>
            </a:br>
            <a:r>
              <a:rPr lang="en-GB" sz="2000" dirty="0"/>
              <a:t>Alexander </a:t>
            </a:r>
            <a:r>
              <a:rPr lang="en-GB" sz="2000" dirty="0" err="1" smtClean="0"/>
              <a:t>Mahnert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513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6ED56-233B-4391-8892-5FCD625A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00" y="471710"/>
            <a:ext cx="10515600" cy="717847"/>
          </a:xfrm>
        </p:spPr>
        <p:txBody>
          <a:bodyPr/>
          <a:lstStyle/>
          <a:p>
            <a:r>
              <a:rPr lang="de-AT" dirty="0" err="1"/>
              <a:t>Microbiome</a:t>
            </a:r>
            <a:r>
              <a:rPr lang="de-AT" dirty="0"/>
              <a:t> </a:t>
            </a:r>
            <a:r>
              <a:rPr lang="de-AT" dirty="0" err="1"/>
              <a:t>research</a:t>
            </a:r>
            <a:r>
              <a:rPr lang="de-AT" dirty="0"/>
              <a:t> in Graz</a:t>
            </a:r>
            <a:endParaRPr lang="de-AT" dirty="0"/>
          </a:p>
        </p:txBody>
      </p:sp>
      <p:pic>
        <p:nvPicPr>
          <p:cNvPr id="4" name="Inhaltsplatzhalter 1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808" y="1243813"/>
            <a:ext cx="7161291" cy="5015851"/>
          </a:xfrm>
        </p:spPr>
      </p:pic>
      <p:sp>
        <p:nvSpPr>
          <p:cNvPr id="5" name="Textfeld 4"/>
          <p:cNvSpPr txBox="1"/>
          <p:nvPr/>
        </p:nvSpPr>
        <p:spPr>
          <a:xfrm>
            <a:off x="461409" y="2720682"/>
            <a:ext cx="243605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err="1" smtClean="0"/>
              <a:t>benefits</a:t>
            </a:r>
            <a:r>
              <a:rPr lang="de-AT" sz="2800" dirty="0" smtClean="0"/>
              <a:t>:</a:t>
            </a:r>
          </a:p>
          <a:p>
            <a:r>
              <a:rPr lang="de-AT" sz="2800" dirty="0" smtClean="0"/>
              <a:t>- </a:t>
            </a:r>
            <a:r>
              <a:rPr lang="de-AT" sz="2800" dirty="0" err="1" smtClean="0"/>
              <a:t>collaborations</a:t>
            </a:r>
            <a:endParaRPr lang="de-AT" sz="2800" dirty="0" smtClean="0"/>
          </a:p>
          <a:p>
            <a:r>
              <a:rPr lang="de-AT" sz="2800" dirty="0" smtClean="0"/>
              <a:t>- </a:t>
            </a:r>
            <a:r>
              <a:rPr lang="de-AT" sz="2800" dirty="0" err="1"/>
              <a:t>m</a:t>
            </a:r>
            <a:r>
              <a:rPr lang="de-AT" sz="2800" dirty="0" err="1" smtClean="0"/>
              <a:t>ore</a:t>
            </a:r>
            <a:r>
              <a:rPr lang="de-AT" sz="2800" dirty="0" smtClean="0"/>
              <a:t> power</a:t>
            </a:r>
          </a:p>
          <a:p>
            <a:r>
              <a:rPr lang="de-AT" sz="2800" dirty="0" smtClean="0"/>
              <a:t>- </a:t>
            </a:r>
            <a:r>
              <a:rPr lang="de-AT" sz="2800" dirty="0" err="1" smtClean="0"/>
              <a:t>higher</a:t>
            </a:r>
            <a:r>
              <a:rPr lang="de-AT" sz="2800" dirty="0" smtClean="0"/>
              <a:t> </a:t>
            </a:r>
            <a:r>
              <a:rPr lang="de-AT" sz="2800" dirty="0" err="1" smtClean="0"/>
              <a:t>impact</a:t>
            </a:r>
            <a:endParaRPr lang="en-US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8682978" y="2720682"/>
            <a:ext cx="29022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800" b="1" dirty="0" err="1"/>
              <a:t>c</a:t>
            </a:r>
            <a:r>
              <a:rPr lang="de-AT" sz="2800" b="1" dirty="0" err="1" smtClean="0"/>
              <a:t>hallenges</a:t>
            </a:r>
            <a:r>
              <a:rPr lang="de-AT" sz="2800" dirty="0" smtClean="0"/>
              <a:t>:</a:t>
            </a:r>
          </a:p>
          <a:p>
            <a:r>
              <a:rPr lang="de-AT" sz="2800" dirty="0" smtClean="0"/>
              <a:t>- </a:t>
            </a:r>
            <a:r>
              <a:rPr lang="de-AT" sz="2800" dirty="0" err="1" smtClean="0"/>
              <a:t>many</a:t>
            </a:r>
            <a:r>
              <a:rPr lang="de-AT" sz="2800" dirty="0" smtClean="0"/>
              <a:t> </a:t>
            </a:r>
            <a:r>
              <a:rPr lang="de-AT" sz="2800" dirty="0" err="1" smtClean="0"/>
              <a:t>institutions</a:t>
            </a:r>
            <a:endParaRPr lang="de-AT" sz="2800" dirty="0" smtClean="0"/>
          </a:p>
          <a:p>
            <a:r>
              <a:rPr lang="de-AT" sz="2800" dirty="0" smtClean="0"/>
              <a:t>- </a:t>
            </a:r>
            <a:r>
              <a:rPr lang="de-AT" sz="2800" dirty="0" err="1" smtClean="0"/>
              <a:t>many</a:t>
            </a:r>
            <a:r>
              <a:rPr lang="de-AT" sz="2800" dirty="0" smtClean="0"/>
              <a:t> </a:t>
            </a:r>
            <a:r>
              <a:rPr lang="de-AT" sz="2800" dirty="0" err="1" smtClean="0"/>
              <a:t>policies</a:t>
            </a:r>
            <a:endParaRPr lang="de-AT" sz="2800" dirty="0" smtClean="0"/>
          </a:p>
          <a:p>
            <a:r>
              <a:rPr lang="de-AT" sz="2800" dirty="0" smtClean="0"/>
              <a:t>- </a:t>
            </a:r>
            <a:r>
              <a:rPr lang="de-AT" sz="2800" dirty="0" err="1" smtClean="0"/>
              <a:t>data</a:t>
            </a:r>
            <a:r>
              <a:rPr lang="de-AT" sz="2800" dirty="0" smtClean="0"/>
              <a:t> </a:t>
            </a:r>
            <a:r>
              <a:rPr lang="de-AT" sz="2800" dirty="0" err="1" smtClean="0"/>
              <a:t>security</a:t>
            </a:r>
            <a:endParaRPr lang="en-US" sz="2800" dirty="0"/>
          </a:p>
        </p:txBody>
      </p:sp>
      <p:sp>
        <p:nvSpPr>
          <p:cNvPr id="7" name="Rechteck 6"/>
          <p:cNvSpPr/>
          <p:nvPr/>
        </p:nvSpPr>
        <p:spPr>
          <a:xfrm>
            <a:off x="10169270" y="6560079"/>
            <a:ext cx="2022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Created with BioRender.com</a:t>
            </a:r>
          </a:p>
        </p:txBody>
      </p:sp>
    </p:spTree>
    <p:extLst>
      <p:ext uri="{BB962C8B-B14F-4D97-AF65-F5344CB8AC3E}">
        <p14:creationId xmlns:p14="http://schemas.microsoft.com/office/powerpoint/2010/main" val="119051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6ED56-233B-4391-8892-5FCD625A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00" y="471710"/>
            <a:ext cx="10515600" cy="717847"/>
          </a:xfrm>
        </p:spPr>
        <p:txBody>
          <a:bodyPr/>
          <a:lstStyle/>
          <a:p>
            <a:r>
              <a:rPr lang="de-AT" dirty="0" err="1"/>
              <a:t>requirements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2A6AA8-A269-446D-83F2-F30619FA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AT" sz="3200" dirty="0" smtClean="0"/>
          </a:p>
          <a:p>
            <a:r>
              <a:rPr lang="de-AT" sz="2800" dirty="0" smtClean="0"/>
              <a:t>Secure </a:t>
            </a:r>
            <a:r>
              <a:rPr lang="de-AT" sz="2800" dirty="0" err="1"/>
              <a:t>data</a:t>
            </a:r>
            <a:r>
              <a:rPr lang="de-AT" sz="2800" dirty="0"/>
              <a:t> </a:t>
            </a:r>
            <a:r>
              <a:rPr lang="de-AT" sz="2800" dirty="0" err="1"/>
              <a:t>storage</a:t>
            </a:r>
            <a:endParaRPr lang="de-AT" sz="2800" dirty="0"/>
          </a:p>
          <a:p>
            <a:r>
              <a:rPr lang="de-AT" sz="2800" dirty="0"/>
              <a:t>Secure </a:t>
            </a:r>
            <a:r>
              <a:rPr lang="de-AT" sz="2800" dirty="0" err="1"/>
              <a:t>data</a:t>
            </a:r>
            <a:r>
              <a:rPr lang="de-AT" sz="2800" dirty="0"/>
              <a:t> </a:t>
            </a:r>
            <a:r>
              <a:rPr lang="de-AT" sz="2800" dirty="0" err="1"/>
              <a:t>sharing</a:t>
            </a:r>
            <a:endParaRPr lang="de-AT" sz="2800" dirty="0"/>
          </a:p>
          <a:p>
            <a:r>
              <a:rPr lang="de-AT" sz="2800" dirty="0" err="1"/>
              <a:t>Comparability</a:t>
            </a:r>
            <a:endParaRPr lang="en-US" sz="2800" dirty="0"/>
          </a:p>
          <a:p>
            <a:r>
              <a:rPr lang="en-US" sz="2800" dirty="0" smtClean="0"/>
              <a:t>Reproducibility</a:t>
            </a:r>
            <a:endParaRPr lang="en-US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118" y="1827719"/>
            <a:ext cx="4063682" cy="137995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852" y="3397447"/>
            <a:ext cx="1886213" cy="69542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53" t="43176" r="6624" b="34697"/>
          <a:stretch/>
        </p:blipFill>
        <p:spPr bwMode="auto">
          <a:xfrm>
            <a:off x="26496" y="4155537"/>
            <a:ext cx="12147398" cy="206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5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67" y="1252226"/>
            <a:ext cx="7032995" cy="492473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C6ED56-233B-4391-8892-5FCD625A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00" y="471710"/>
            <a:ext cx="10515600" cy="717847"/>
          </a:xfrm>
        </p:spPr>
        <p:txBody>
          <a:bodyPr/>
          <a:lstStyle/>
          <a:p>
            <a:r>
              <a:rPr lang="de-AT" dirty="0" err="1"/>
              <a:t>our</a:t>
            </a:r>
            <a:r>
              <a:rPr lang="de-AT" dirty="0"/>
              <a:t> </a:t>
            </a:r>
            <a:r>
              <a:rPr lang="de-AT" dirty="0" err="1"/>
              <a:t>use</a:t>
            </a:r>
            <a:r>
              <a:rPr lang="de-AT" dirty="0"/>
              <a:t> </a:t>
            </a:r>
            <a:r>
              <a:rPr lang="de-AT" dirty="0" err="1"/>
              <a:t>case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2A6AA8-A269-446D-83F2-F30619FA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2800" dirty="0" smtClean="0"/>
          </a:p>
          <a:p>
            <a:r>
              <a:rPr lang="de-AT" sz="2800" dirty="0" err="1" smtClean="0"/>
              <a:t>c</a:t>
            </a:r>
            <a:r>
              <a:rPr lang="de-AT" sz="2800" dirty="0" err="1" smtClean="0"/>
              <a:t>ompare</a:t>
            </a:r>
            <a:r>
              <a:rPr lang="de-AT" sz="2800" dirty="0" smtClean="0"/>
              <a:t> </a:t>
            </a:r>
            <a:r>
              <a:rPr lang="de-AT" sz="2800" dirty="0" err="1" smtClean="0"/>
              <a:t>two</a:t>
            </a:r>
            <a:r>
              <a:rPr lang="de-AT" sz="2800" dirty="0" smtClean="0"/>
              <a:t> different </a:t>
            </a:r>
            <a:r>
              <a:rPr lang="de-AT" sz="2800" dirty="0" err="1" smtClean="0"/>
              <a:t>data</a:t>
            </a:r>
            <a:r>
              <a:rPr lang="de-AT" sz="2800" dirty="0" smtClean="0"/>
              <a:t> </a:t>
            </a:r>
            <a:r>
              <a:rPr lang="de-AT" sz="2800" dirty="0" err="1" smtClean="0"/>
              <a:t>sets</a:t>
            </a:r>
            <a:r>
              <a:rPr lang="de-AT" sz="2800" dirty="0" smtClean="0"/>
              <a:t> in a </a:t>
            </a:r>
            <a:r>
              <a:rPr lang="de-AT" sz="2800" dirty="0" err="1" smtClean="0"/>
              <a:t>meaningful</a:t>
            </a:r>
            <a:r>
              <a:rPr lang="de-AT" sz="2800" dirty="0" smtClean="0"/>
              <a:t> </a:t>
            </a:r>
            <a:r>
              <a:rPr lang="de-AT" sz="2800" dirty="0" err="1" smtClean="0"/>
              <a:t>way</a:t>
            </a:r>
            <a:endParaRPr lang="de-AT" sz="2800" dirty="0"/>
          </a:p>
          <a:p>
            <a:r>
              <a:rPr lang="de-AT" sz="2800" dirty="0" err="1"/>
              <a:t>f</a:t>
            </a:r>
            <a:r>
              <a:rPr lang="de-AT" sz="2800" dirty="0" err="1" smtClean="0"/>
              <a:t>rom</a:t>
            </a:r>
            <a:r>
              <a:rPr lang="de-AT" sz="2800" dirty="0" smtClean="0"/>
              <a:t> </a:t>
            </a:r>
            <a:r>
              <a:rPr lang="de-AT" sz="2800" dirty="0" err="1" smtClean="0"/>
              <a:t>two</a:t>
            </a:r>
            <a:r>
              <a:rPr lang="de-AT" sz="2800" dirty="0" smtClean="0"/>
              <a:t> different </a:t>
            </a:r>
            <a:r>
              <a:rPr lang="de-AT" sz="2800" dirty="0" err="1" smtClean="0"/>
              <a:t>institutions</a:t>
            </a:r>
            <a:r>
              <a:rPr lang="de-AT" sz="2800" dirty="0" smtClean="0"/>
              <a:t> (MUG, TUG)</a:t>
            </a:r>
            <a:endParaRPr lang="de-AT" sz="2800" dirty="0"/>
          </a:p>
          <a:p>
            <a:r>
              <a:rPr lang="de-AT" sz="2800" dirty="0" err="1"/>
              <a:t>p</a:t>
            </a:r>
            <a:r>
              <a:rPr lang="de-AT" sz="2800" dirty="0" err="1" smtClean="0"/>
              <a:t>rocess</a:t>
            </a:r>
            <a:r>
              <a:rPr lang="de-AT" sz="2800" dirty="0" smtClean="0"/>
              <a:t>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data</a:t>
            </a:r>
            <a:r>
              <a:rPr lang="de-AT" sz="2800" dirty="0" smtClean="0"/>
              <a:t> </a:t>
            </a:r>
            <a:r>
              <a:rPr lang="de-AT" sz="2800" dirty="0" err="1" smtClean="0"/>
              <a:t>according</a:t>
            </a:r>
            <a:r>
              <a:rPr lang="de-AT" sz="2800" dirty="0" smtClean="0"/>
              <a:t> </a:t>
            </a:r>
            <a:r>
              <a:rPr lang="de-AT" sz="2800" dirty="0" err="1" smtClean="0"/>
              <a:t>to</a:t>
            </a:r>
            <a:r>
              <a:rPr lang="de-AT" sz="2800" dirty="0" smtClean="0"/>
              <a:t> </a:t>
            </a:r>
            <a:r>
              <a:rPr lang="de-AT" sz="2800" dirty="0" smtClean="0"/>
              <a:t> „FAIR“ </a:t>
            </a:r>
            <a:r>
              <a:rPr lang="de-AT" sz="2800" dirty="0" err="1" smtClean="0"/>
              <a:t>principle</a:t>
            </a:r>
            <a:endParaRPr lang="de-AT" sz="2800" dirty="0" smtClean="0"/>
          </a:p>
          <a:p>
            <a:endParaRPr lang="de-AT" sz="2800" dirty="0"/>
          </a:p>
          <a:p>
            <a:pPr marL="0" indent="0">
              <a:buNone/>
            </a:pPr>
            <a:endParaRPr lang="de-AT" sz="2800" dirty="0" smtClean="0"/>
          </a:p>
          <a:p>
            <a:r>
              <a:rPr lang="de-AT" sz="2800" dirty="0" smtClean="0"/>
              <a:t>Analysis </a:t>
            </a:r>
            <a:r>
              <a:rPr lang="de-AT" sz="2800" dirty="0" err="1" smtClean="0"/>
              <a:t>should</a:t>
            </a:r>
            <a:r>
              <a:rPr lang="de-AT" sz="2800" dirty="0" smtClean="0"/>
              <a:t> </a:t>
            </a:r>
            <a:r>
              <a:rPr lang="de-AT" sz="2800" dirty="0" err="1" smtClean="0"/>
              <a:t>be</a:t>
            </a:r>
            <a:r>
              <a:rPr lang="de-AT" sz="2800" dirty="0" smtClean="0"/>
              <a:t> </a:t>
            </a:r>
            <a:r>
              <a:rPr lang="de-AT" sz="2800" dirty="0" err="1" smtClean="0"/>
              <a:t>based</a:t>
            </a:r>
            <a:r>
              <a:rPr lang="de-AT" sz="2800" dirty="0" smtClean="0"/>
              <a:t> on Qiime2</a:t>
            </a:r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Inhaltsplatzhalter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8" r="22565"/>
          <a:stretch/>
        </p:blipFill>
        <p:spPr>
          <a:xfrm>
            <a:off x="9370943" y="1252225"/>
            <a:ext cx="1177423" cy="172190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8366" y="1253046"/>
            <a:ext cx="1132360" cy="17210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517" y="3516900"/>
            <a:ext cx="2315209" cy="105536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5517" y="4634934"/>
            <a:ext cx="2347555" cy="74197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0169270" y="6560079"/>
            <a:ext cx="2022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Created with BioRender.com</a:t>
            </a:r>
          </a:p>
        </p:txBody>
      </p:sp>
    </p:spTree>
    <p:extLst>
      <p:ext uri="{BB962C8B-B14F-4D97-AF65-F5344CB8AC3E}">
        <p14:creationId xmlns:p14="http://schemas.microsoft.com/office/powerpoint/2010/main" val="7752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6ED56-233B-4391-8892-5FCD625A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00" y="471710"/>
            <a:ext cx="10515600" cy="717847"/>
          </a:xfrm>
        </p:spPr>
        <p:txBody>
          <a:bodyPr/>
          <a:lstStyle/>
          <a:p>
            <a:r>
              <a:rPr lang="de-AT" dirty="0" smtClean="0"/>
              <a:t>Implementation in </a:t>
            </a:r>
            <a:r>
              <a:rPr lang="de-AT" dirty="0" err="1" smtClean="0"/>
              <a:t>Cyverse</a:t>
            </a:r>
            <a:r>
              <a:rPr lang="de-AT" dirty="0" smtClean="0"/>
              <a:t> Austria 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2A6AA8-A269-446D-83F2-F30619FAC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2225"/>
            <a:ext cx="7101690" cy="4924738"/>
          </a:xfrm>
        </p:spPr>
        <p:txBody>
          <a:bodyPr>
            <a:normAutofit/>
          </a:bodyPr>
          <a:lstStyle/>
          <a:p>
            <a:r>
              <a:rPr lang="de-AT" sz="2800" dirty="0" smtClean="0"/>
              <a:t>First </a:t>
            </a:r>
            <a:r>
              <a:rPr lang="de-AT" sz="2800" dirty="0" err="1" smtClean="0"/>
              <a:t>software</a:t>
            </a:r>
            <a:r>
              <a:rPr lang="de-AT" sz="2800" dirty="0" smtClean="0"/>
              <a:t> (Qiime2) </a:t>
            </a:r>
            <a:r>
              <a:rPr lang="de-AT" sz="2800" dirty="0" err="1"/>
              <a:t>h</a:t>
            </a:r>
            <a:r>
              <a:rPr lang="de-AT" sz="2800" dirty="0" err="1" smtClean="0"/>
              <a:t>ad</a:t>
            </a:r>
            <a:r>
              <a:rPr lang="de-AT" sz="2800" dirty="0" smtClean="0"/>
              <a:t> </a:t>
            </a:r>
            <a:r>
              <a:rPr lang="de-AT" sz="2800" dirty="0" err="1"/>
              <a:t>to</a:t>
            </a:r>
            <a:r>
              <a:rPr lang="de-AT" sz="2800" dirty="0"/>
              <a:t> </a:t>
            </a:r>
            <a:r>
              <a:rPr lang="de-AT" sz="2800" dirty="0" err="1"/>
              <a:t>be</a:t>
            </a:r>
            <a:r>
              <a:rPr lang="de-AT" sz="2800" dirty="0"/>
              <a:t> </a:t>
            </a:r>
            <a:r>
              <a:rPr lang="de-AT" sz="2800" dirty="0" err="1"/>
              <a:t>integrated</a:t>
            </a:r>
            <a:r>
              <a:rPr lang="de-AT" sz="2800" dirty="0"/>
              <a:t> in </a:t>
            </a:r>
            <a:r>
              <a:rPr lang="de-AT" sz="2800" dirty="0" err="1"/>
              <a:t>Cyverse</a:t>
            </a:r>
            <a:r>
              <a:rPr lang="de-AT" sz="2800" dirty="0"/>
              <a:t> </a:t>
            </a:r>
            <a:r>
              <a:rPr lang="de-AT" sz="2800" dirty="0" smtClean="0"/>
              <a:t>Austria</a:t>
            </a:r>
          </a:p>
          <a:p>
            <a:pPr marL="0" indent="0">
              <a:buNone/>
            </a:pPr>
            <a:endParaRPr lang="de-AT" sz="2800" dirty="0" smtClean="0"/>
          </a:p>
          <a:p>
            <a:pPr marL="0" indent="0">
              <a:buNone/>
            </a:pPr>
            <a:r>
              <a:rPr lang="de-AT" sz="2800" dirty="0"/>
              <a:t> </a:t>
            </a:r>
            <a:r>
              <a:rPr lang="de-AT" sz="2800" dirty="0" err="1" smtClean="0"/>
              <a:t>use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Jupyter</a:t>
            </a:r>
            <a:r>
              <a:rPr lang="de-AT" sz="2800" dirty="0" smtClean="0"/>
              <a:t> lab </a:t>
            </a:r>
            <a:r>
              <a:rPr lang="de-AT" sz="2800" dirty="0" err="1" smtClean="0"/>
              <a:t>notebook</a:t>
            </a:r>
            <a:r>
              <a:rPr lang="de-AT" sz="2800" dirty="0" smtClean="0"/>
              <a:t> (</a:t>
            </a:r>
            <a:r>
              <a:rPr lang="de-AT" sz="2800" dirty="0" err="1" smtClean="0"/>
              <a:t>docker</a:t>
            </a:r>
            <a:r>
              <a:rPr lang="de-AT" sz="2800" dirty="0" smtClean="0"/>
              <a:t> </a:t>
            </a:r>
            <a:r>
              <a:rPr lang="de-AT" sz="2800" dirty="0" err="1" smtClean="0"/>
              <a:t>container</a:t>
            </a:r>
            <a:r>
              <a:rPr lang="de-AT" sz="2800" dirty="0" smtClean="0"/>
              <a:t>)</a:t>
            </a:r>
            <a:endParaRPr lang="de-AT" sz="2800" dirty="0"/>
          </a:p>
          <a:p>
            <a:endParaRPr lang="de-AT" sz="2800" dirty="0"/>
          </a:p>
          <a:p>
            <a:r>
              <a:rPr lang="de-AT" sz="2800" dirty="0" err="1"/>
              <a:t>Make</a:t>
            </a:r>
            <a:r>
              <a:rPr lang="de-AT" sz="2800" dirty="0"/>
              <a:t> </a:t>
            </a:r>
            <a:r>
              <a:rPr lang="de-AT" sz="2800" dirty="0" err="1"/>
              <a:t>input</a:t>
            </a:r>
            <a:r>
              <a:rPr lang="de-AT" sz="2800" dirty="0"/>
              <a:t> </a:t>
            </a:r>
            <a:r>
              <a:rPr lang="de-AT" sz="2800" dirty="0" err="1"/>
              <a:t>data</a:t>
            </a:r>
            <a:r>
              <a:rPr lang="de-AT" sz="2800" dirty="0"/>
              <a:t> </a:t>
            </a:r>
            <a:r>
              <a:rPr lang="de-AT" sz="2800" dirty="0" err="1" smtClean="0"/>
              <a:t>compatible</a:t>
            </a:r>
            <a:r>
              <a:rPr lang="de-AT" sz="2800" dirty="0" smtClean="0"/>
              <a:t> </a:t>
            </a:r>
            <a:r>
              <a:rPr lang="de-AT" sz="2800" dirty="0" err="1" smtClean="0"/>
              <a:t>for</a:t>
            </a:r>
            <a:r>
              <a:rPr lang="de-AT" sz="2800" dirty="0" smtClean="0"/>
              <a:t> </a:t>
            </a:r>
            <a:r>
              <a:rPr lang="de-AT" sz="2800" dirty="0" err="1" smtClean="0"/>
              <a:t>import</a:t>
            </a:r>
            <a:r>
              <a:rPr lang="de-AT" sz="2800" dirty="0" smtClean="0"/>
              <a:t> (</a:t>
            </a:r>
            <a:r>
              <a:rPr lang="de-AT" sz="2800" dirty="0" err="1" smtClean="0"/>
              <a:t>metadata</a:t>
            </a:r>
            <a:r>
              <a:rPr lang="de-AT" sz="2800" dirty="0" smtClean="0"/>
              <a:t>, manifest)</a:t>
            </a:r>
          </a:p>
          <a:p>
            <a:pPr marL="0" indent="0">
              <a:buNone/>
            </a:pPr>
            <a:r>
              <a:rPr lang="de-AT" sz="2800" dirty="0"/>
              <a:t> </a:t>
            </a:r>
            <a:r>
              <a:rPr lang="de-AT" sz="2800" dirty="0" err="1" smtClean="0"/>
              <a:t>use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additional </a:t>
            </a:r>
            <a:r>
              <a:rPr lang="de-AT" sz="2800" dirty="0" err="1" smtClean="0"/>
              <a:t>Jupyter</a:t>
            </a:r>
            <a:r>
              <a:rPr lang="de-AT" sz="2800" dirty="0" smtClean="0"/>
              <a:t> lab </a:t>
            </a:r>
            <a:r>
              <a:rPr lang="de-AT" sz="2800" dirty="0" err="1" smtClean="0"/>
              <a:t>notebooks</a:t>
            </a:r>
            <a:endParaRPr lang="de-AT" sz="2800" dirty="0" smtClean="0"/>
          </a:p>
          <a:p>
            <a:pPr marL="0" indent="0">
              <a:buNone/>
            </a:pPr>
            <a:endParaRPr lang="de-AT" sz="2800" dirty="0" smtClean="0"/>
          </a:p>
          <a:p>
            <a:pPr marL="0" indent="0">
              <a:buNone/>
            </a:pPr>
            <a:r>
              <a:rPr lang="de-AT" sz="2800" b="1" dirty="0" smtClean="0"/>
              <a:t>Final </a:t>
            </a:r>
            <a:r>
              <a:rPr lang="de-AT" sz="2800" b="1" dirty="0" err="1" smtClean="0"/>
              <a:t>solution</a:t>
            </a:r>
            <a:r>
              <a:rPr lang="de-AT" sz="2800" dirty="0" smtClean="0"/>
              <a:t>: </a:t>
            </a:r>
            <a:r>
              <a:rPr lang="de-AT" sz="2800" dirty="0" err="1" smtClean="0"/>
              <a:t>two</a:t>
            </a:r>
            <a:r>
              <a:rPr lang="de-AT" sz="2800" dirty="0" smtClean="0"/>
              <a:t> </a:t>
            </a:r>
            <a:r>
              <a:rPr lang="de-AT" sz="2800" dirty="0" err="1" smtClean="0"/>
              <a:t>Jupyter</a:t>
            </a:r>
            <a:r>
              <a:rPr lang="de-AT" sz="2800" dirty="0" smtClean="0"/>
              <a:t> lab </a:t>
            </a:r>
            <a:r>
              <a:rPr lang="de-AT" sz="2800" dirty="0" err="1" smtClean="0"/>
              <a:t>notebooks</a:t>
            </a:r>
            <a:endParaRPr lang="de-AT" sz="2800" dirty="0" smtClean="0"/>
          </a:p>
          <a:p>
            <a:endParaRPr lang="de-AT" dirty="0" smtClean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525" y="1140486"/>
            <a:ext cx="2930161" cy="26167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525" y="3787253"/>
            <a:ext cx="2930159" cy="3004340"/>
          </a:xfrm>
          <a:prstGeom prst="rect">
            <a:avLst/>
          </a:prstGeom>
        </p:spPr>
      </p:pic>
      <p:sp>
        <p:nvSpPr>
          <p:cNvPr id="9" name="Pfeil nach rechts 8"/>
          <p:cNvSpPr/>
          <p:nvPr/>
        </p:nvSpPr>
        <p:spPr>
          <a:xfrm>
            <a:off x="162962" y="2732020"/>
            <a:ext cx="669238" cy="36213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feil nach rechts 9"/>
          <p:cNvSpPr/>
          <p:nvPr/>
        </p:nvSpPr>
        <p:spPr>
          <a:xfrm>
            <a:off x="162962" y="4636623"/>
            <a:ext cx="669238" cy="36213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6ED56-233B-4391-8892-5FCD625A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00" y="471710"/>
            <a:ext cx="10515600" cy="717847"/>
          </a:xfrm>
        </p:spPr>
        <p:txBody>
          <a:bodyPr/>
          <a:lstStyle/>
          <a:p>
            <a:r>
              <a:rPr lang="de-AT" dirty="0" err="1" smtClean="0"/>
              <a:t>Remaining</a:t>
            </a:r>
            <a:r>
              <a:rPr lang="de-AT" dirty="0" smtClean="0"/>
              <a:t> </a:t>
            </a:r>
            <a:r>
              <a:rPr lang="de-AT" dirty="0" err="1" smtClean="0"/>
              <a:t>challenges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2A6AA8-A269-446D-83F2-F30619FA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800" dirty="0" smtClean="0"/>
              <a:t>Integration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new</a:t>
            </a:r>
            <a:r>
              <a:rPr lang="de-AT" sz="2800" dirty="0" smtClean="0"/>
              <a:t> </a:t>
            </a:r>
            <a:r>
              <a:rPr lang="de-AT" sz="2800" dirty="0" err="1" smtClean="0"/>
              <a:t>tools</a:t>
            </a:r>
            <a:r>
              <a:rPr lang="de-AT" sz="2800" dirty="0" smtClean="0"/>
              <a:t> </a:t>
            </a:r>
            <a:endParaRPr lang="de-AT" sz="2800" dirty="0"/>
          </a:p>
          <a:p>
            <a:pPr marL="0" indent="0">
              <a:buNone/>
            </a:pPr>
            <a:r>
              <a:rPr lang="de-AT" sz="2800" dirty="0" smtClean="0"/>
              <a:t>=</a:t>
            </a:r>
            <a:r>
              <a:rPr lang="de-AT" sz="2800" dirty="0" smtClean="0"/>
              <a:t>&gt; </a:t>
            </a:r>
            <a:r>
              <a:rPr lang="de-AT" sz="2800" dirty="0" err="1"/>
              <a:t>u</a:t>
            </a:r>
            <a:r>
              <a:rPr lang="de-AT" sz="2800" dirty="0" err="1" smtClean="0"/>
              <a:t>se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docker</a:t>
            </a:r>
            <a:r>
              <a:rPr lang="de-AT" sz="2800" dirty="0" smtClean="0"/>
              <a:t> </a:t>
            </a:r>
            <a:r>
              <a:rPr lang="de-AT" sz="2800" dirty="0" err="1" smtClean="0"/>
              <a:t>images</a:t>
            </a:r>
            <a:endParaRPr lang="de-AT" sz="2800" dirty="0" smtClean="0"/>
          </a:p>
          <a:p>
            <a:r>
              <a:rPr lang="de-AT" sz="2800" dirty="0" smtClean="0"/>
              <a:t>Integration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new</a:t>
            </a:r>
            <a:r>
              <a:rPr lang="de-AT" sz="2800" dirty="0" smtClean="0"/>
              <a:t> </a:t>
            </a:r>
            <a:r>
              <a:rPr lang="de-AT" sz="2800" dirty="0" err="1" smtClean="0"/>
              <a:t>containers</a:t>
            </a:r>
            <a:r>
              <a:rPr lang="de-AT" sz="2800" dirty="0" smtClean="0"/>
              <a:t> (</a:t>
            </a:r>
            <a:r>
              <a:rPr lang="de-AT" sz="2800" dirty="0" err="1" smtClean="0"/>
              <a:t>docker</a:t>
            </a:r>
            <a:r>
              <a:rPr lang="de-AT" sz="2800" dirty="0" smtClean="0"/>
              <a:t> </a:t>
            </a:r>
            <a:r>
              <a:rPr lang="de-AT" sz="2800" dirty="0" err="1" smtClean="0"/>
              <a:t>images</a:t>
            </a:r>
            <a:r>
              <a:rPr lang="de-AT" sz="2800" dirty="0" smtClean="0"/>
              <a:t>)</a:t>
            </a:r>
          </a:p>
          <a:p>
            <a:r>
              <a:rPr lang="de-AT" sz="2800" dirty="0" smtClean="0"/>
              <a:t>Error </a:t>
            </a:r>
            <a:r>
              <a:rPr lang="de-AT" sz="2800" dirty="0" err="1" smtClean="0"/>
              <a:t>interpretation</a:t>
            </a:r>
            <a:r>
              <a:rPr lang="de-AT" sz="2800" dirty="0" smtClean="0"/>
              <a:t> (</a:t>
            </a:r>
            <a:r>
              <a:rPr lang="de-AT" sz="2800" dirty="0" err="1" smtClean="0"/>
              <a:t>tool</a:t>
            </a:r>
            <a:r>
              <a:rPr lang="de-AT" sz="2800" dirty="0" smtClean="0"/>
              <a:t> </a:t>
            </a:r>
            <a:r>
              <a:rPr lang="de-AT" sz="2800" dirty="0" err="1" smtClean="0"/>
              <a:t>or</a:t>
            </a:r>
            <a:r>
              <a:rPr lang="de-AT" sz="2800" dirty="0" smtClean="0"/>
              <a:t> </a:t>
            </a:r>
            <a:r>
              <a:rPr lang="de-AT" sz="2800" dirty="0" err="1" smtClean="0"/>
              <a:t>Cyverse</a:t>
            </a:r>
            <a:r>
              <a:rPr lang="de-AT" sz="2800" dirty="0" smtClean="0"/>
              <a:t>)</a:t>
            </a:r>
          </a:p>
          <a:p>
            <a:endParaRPr lang="de-AT" sz="2800" dirty="0"/>
          </a:p>
          <a:p>
            <a:r>
              <a:rPr lang="de-AT" sz="2800" dirty="0" err="1" smtClean="0"/>
              <a:t>Nevertheless</a:t>
            </a:r>
            <a:r>
              <a:rPr lang="de-AT" sz="2800" dirty="0" smtClean="0"/>
              <a:t> </a:t>
            </a:r>
            <a:r>
              <a:rPr lang="de-AT" sz="2800" dirty="0" err="1" smtClean="0"/>
              <a:t>this</a:t>
            </a:r>
            <a:r>
              <a:rPr lang="de-AT" sz="2800" dirty="0" smtClean="0"/>
              <a:t> </a:t>
            </a:r>
            <a:r>
              <a:rPr lang="de-AT" sz="2800" dirty="0" err="1" smtClean="0"/>
              <a:t>pilot</a:t>
            </a:r>
            <a:r>
              <a:rPr lang="de-AT" sz="2800" dirty="0" smtClean="0"/>
              <a:t> </a:t>
            </a:r>
            <a:r>
              <a:rPr lang="de-AT" sz="2800" dirty="0" err="1" smtClean="0"/>
              <a:t>project</a:t>
            </a:r>
            <a:r>
              <a:rPr lang="de-AT" sz="2800" dirty="0" smtClean="0"/>
              <a:t> </a:t>
            </a:r>
            <a:r>
              <a:rPr lang="de-AT" sz="2800" dirty="0" err="1" smtClean="0"/>
              <a:t>shows</a:t>
            </a:r>
            <a:r>
              <a:rPr lang="de-AT" sz="2800" dirty="0" smtClean="0"/>
              <a:t>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big</a:t>
            </a:r>
            <a:r>
              <a:rPr lang="de-AT" sz="2800" dirty="0" smtClean="0"/>
              <a:t> potential </a:t>
            </a:r>
            <a:r>
              <a:rPr lang="de-AT" sz="2800" dirty="0" err="1" smtClean="0"/>
              <a:t>to</a:t>
            </a:r>
            <a:r>
              <a:rPr lang="de-AT" sz="2800" dirty="0" smtClean="0"/>
              <a:t> </a:t>
            </a:r>
            <a:r>
              <a:rPr lang="de-AT" sz="2800" dirty="0" err="1" smtClean="0"/>
              <a:t>use</a:t>
            </a:r>
            <a:r>
              <a:rPr lang="de-AT" sz="2800" dirty="0" smtClean="0"/>
              <a:t> </a:t>
            </a:r>
            <a:r>
              <a:rPr lang="de-AT" sz="2800" dirty="0" err="1" smtClean="0"/>
              <a:t>tools</a:t>
            </a:r>
            <a:r>
              <a:rPr lang="de-AT" sz="2800" dirty="0" smtClean="0"/>
              <a:t> </a:t>
            </a:r>
            <a:r>
              <a:rPr lang="de-AT" sz="2800" dirty="0" err="1" smtClean="0"/>
              <a:t>inside</a:t>
            </a:r>
            <a:r>
              <a:rPr lang="de-AT" sz="2800" dirty="0" smtClean="0"/>
              <a:t> </a:t>
            </a:r>
            <a:r>
              <a:rPr lang="de-AT" sz="2800" dirty="0" err="1" smtClean="0"/>
              <a:t>of</a:t>
            </a:r>
            <a:r>
              <a:rPr lang="de-AT" sz="2800" dirty="0" smtClean="0"/>
              <a:t> </a:t>
            </a:r>
            <a:r>
              <a:rPr lang="de-AT" sz="2800" dirty="0" err="1" smtClean="0"/>
              <a:t>Jupyter</a:t>
            </a:r>
            <a:r>
              <a:rPr lang="de-AT" sz="2800" dirty="0" smtClean="0"/>
              <a:t> lab </a:t>
            </a:r>
            <a:r>
              <a:rPr lang="de-AT" sz="2800" dirty="0" err="1" smtClean="0"/>
              <a:t>notebooks</a:t>
            </a:r>
            <a:r>
              <a:rPr lang="de-AT" sz="2800" dirty="0" smtClean="0"/>
              <a:t> in </a:t>
            </a:r>
            <a:r>
              <a:rPr lang="de-AT" sz="2800" dirty="0" err="1" smtClean="0"/>
              <a:t>Cyverse</a:t>
            </a:r>
            <a:r>
              <a:rPr lang="de-AT" sz="2800" dirty="0" smtClean="0"/>
              <a:t> Austria </a:t>
            </a:r>
            <a:r>
              <a:rPr lang="de-AT" sz="2800" dirty="0" err="1" smtClean="0"/>
              <a:t>to</a:t>
            </a:r>
            <a:r>
              <a:rPr lang="de-AT" sz="2800" dirty="0" smtClean="0"/>
              <a:t> follow </a:t>
            </a:r>
            <a:r>
              <a:rPr lang="de-AT" sz="2800" dirty="0" err="1" smtClean="0"/>
              <a:t>th</a:t>
            </a:r>
            <a:r>
              <a:rPr lang="de-AT" sz="2800" dirty="0" err="1" smtClean="0"/>
              <a:t>e</a:t>
            </a:r>
            <a:r>
              <a:rPr lang="de-AT" sz="2800" dirty="0" smtClean="0"/>
              <a:t> „FAIR“ </a:t>
            </a:r>
            <a:r>
              <a:rPr lang="de-AT" sz="2800" dirty="0" err="1" smtClean="0"/>
              <a:t>principle</a:t>
            </a:r>
            <a:r>
              <a:rPr lang="de-AT" sz="2800" dirty="0" smtClean="0"/>
              <a:t> </a:t>
            </a:r>
            <a:r>
              <a:rPr lang="de-AT" sz="2800" dirty="0" err="1" smtClean="0"/>
              <a:t>and</a:t>
            </a:r>
            <a:r>
              <a:rPr lang="de-AT" sz="2800" dirty="0" smtClean="0"/>
              <a:t> </a:t>
            </a:r>
            <a:r>
              <a:rPr lang="de-AT" sz="2800" dirty="0" err="1" smtClean="0"/>
              <a:t>facilitate</a:t>
            </a:r>
            <a:r>
              <a:rPr lang="de-AT" sz="2800" dirty="0" smtClean="0"/>
              <a:t> </a:t>
            </a:r>
            <a:r>
              <a:rPr lang="de-AT" sz="2800" dirty="0" err="1" smtClean="0"/>
              <a:t>collaborations</a:t>
            </a:r>
            <a:r>
              <a:rPr lang="de-AT" sz="2800" dirty="0" smtClean="0"/>
              <a:t> </a:t>
            </a:r>
            <a:r>
              <a:rPr lang="de-AT" sz="2800" dirty="0" err="1" smtClean="0"/>
              <a:t>between</a:t>
            </a:r>
            <a:r>
              <a:rPr lang="de-AT" sz="2800" dirty="0" smtClean="0"/>
              <a:t> different </a:t>
            </a:r>
            <a:r>
              <a:rPr lang="de-AT" sz="2800" dirty="0" err="1" smtClean="0"/>
              <a:t>Universities</a:t>
            </a:r>
            <a:r>
              <a:rPr lang="de-AT" sz="2800" dirty="0" smtClean="0"/>
              <a:t>.</a:t>
            </a:r>
            <a:endParaRPr lang="de-AT" sz="2800" dirty="0"/>
          </a:p>
          <a:p>
            <a:pPr marL="0" indent="0">
              <a:buNone/>
            </a:pP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296027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</Words>
  <Application>Microsoft Office PowerPoint</Application>
  <PresentationFormat>Breitbild</PresentationFormat>
  <Paragraphs>43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</vt:lpstr>
      <vt:lpstr>CyVerse Austria Kickoff Event 30.09.2020 Use Case QIIME2 Alexander Mahnert</vt:lpstr>
      <vt:lpstr>Microbiome research in Graz</vt:lpstr>
      <vt:lpstr>requirements</vt:lpstr>
      <vt:lpstr>our use case</vt:lpstr>
      <vt:lpstr>Implementation in Cyverse Austria </vt:lpstr>
      <vt:lpstr>Remaining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Rohrer, Julia Simone (julia.rohrer@uni-graz.at)</dc:creator>
  <cp:lastModifiedBy>Mahnert, Alexander</cp:lastModifiedBy>
  <cp:revision>13</cp:revision>
  <dcterms:created xsi:type="dcterms:W3CDTF">2020-02-17T15:09:39Z</dcterms:created>
  <dcterms:modified xsi:type="dcterms:W3CDTF">2020-09-29T12:32:11Z</dcterms:modified>
</cp:coreProperties>
</file>