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de-DE"/>
    </a:defPPr>
    <a:lvl1pPr marL="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9282" y="-9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C818-52C7-4C87-B3D3-6AE7A42A9FBC}" type="datetimeFigureOut">
              <a:rPr lang="de-AT" smtClean="0"/>
              <a:t>13.09.2016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228B7-E686-41B8-9E60-5E9049A70B5F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0219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C818-52C7-4C87-B3D3-6AE7A42A9FBC}" type="datetimeFigureOut">
              <a:rPr lang="de-AT" smtClean="0"/>
              <a:t>13.09.2016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228B7-E686-41B8-9E60-5E9049A70B5F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38950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C818-52C7-4C87-B3D3-6AE7A42A9FBC}" type="datetimeFigureOut">
              <a:rPr lang="de-AT" smtClean="0"/>
              <a:t>13.09.2016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228B7-E686-41B8-9E60-5E9049A70B5F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37201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C818-52C7-4C87-B3D3-6AE7A42A9FBC}" type="datetimeFigureOut">
              <a:rPr lang="de-AT" smtClean="0"/>
              <a:t>13.09.2016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228B7-E686-41B8-9E60-5E9049A70B5F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2430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C818-52C7-4C87-B3D3-6AE7A42A9FBC}" type="datetimeFigureOut">
              <a:rPr lang="de-AT" smtClean="0"/>
              <a:t>13.09.2016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228B7-E686-41B8-9E60-5E9049A70B5F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9902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C818-52C7-4C87-B3D3-6AE7A42A9FBC}" type="datetimeFigureOut">
              <a:rPr lang="de-AT" smtClean="0"/>
              <a:t>13.09.2016</a:t>
            </a:fld>
            <a:endParaRPr lang="de-A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228B7-E686-41B8-9E60-5E9049A70B5F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57698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C818-52C7-4C87-B3D3-6AE7A42A9FBC}" type="datetimeFigureOut">
              <a:rPr lang="de-AT" smtClean="0"/>
              <a:t>13.09.2016</a:t>
            </a:fld>
            <a:endParaRPr lang="de-A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228B7-E686-41B8-9E60-5E9049A70B5F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9289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C818-52C7-4C87-B3D3-6AE7A42A9FBC}" type="datetimeFigureOut">
              <a:rPr lang="de-AT" smtClean="0"/>
              <a:t>13.09.2016</a:t>
            </a:fld>
            <a:endParaRPr lang="de-A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228B7-E686-41B8-9E60-5E9049A70B5F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17814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C818-52C7-4C87-B3D3-6AE7A42A9FBC}" type="datetimeFigureOut">
              <a:rPr lang="de-AT" smtClean="0"/>
              <a:t>13.09.2016</a:t>
            </a:fld>
            <a:endParaRPr lang="de-A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228B7-E686-41B8-9E60-5E9049A70B5F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8873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C818-52C7-4C87-B3D3-6AE7A42A9FBC}" type="datetimeFigureOut">
              <a:rPr lang="de-AT" smtClean="0"/>
              <a:t>13.09.2016</a:t>
            </a:fld>
            <a:endParaRPr lang="de-A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228B7-E686-41B8-9E60-5E9049A70B5F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7127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C818-52C7-4C87-B3D3-6AE7A42A9FBC}" type="datetimeFigureOut">
              <a:rPr lang="de-AT" smtClean="0"/>
              <a:t>13.09.2016</a:t>
            </a:fld>
            <a:endParaRPr lang="de-A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228B7-E686-41B8-9E60-5E9049A70B5F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79860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7C818-52C7-4C87-B3D3-6AE7A42A9FBC}" type="datetimeFigureOut">
              <a:rPr lang="de-AT" smtClean="0"/>
              <a:t>13.09.2016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228B7-E686-41B8-9E60-5E9049A70B5F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8584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gif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hteck 93"/>
          <p:cNvSpPr/>
          <p:nvPr/>
        </p:nvSpPr>
        <p:spPr>
          <a:xfrm>
            <a:off x="10780142" y="36562264"/>
            <a:ext cx="9410700" cy="4431858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5" t="36667" r="8646" b="38440"/>
          <a:stretch/>
        </p:blipFill>
        <p:spPr>
          <a:xfrm rot="1304860">
            <a:off x="16766921" y="36548461"/>
            <a:ext cx="3899005" cy="110538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110534" y="1194799"/>
            <a:ext cx="2205414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0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The microbiome </a:t>
            </a:r>
            <a:r>
              <a:rPr lang="de-AT" sz="10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of</a:t>
            </a:r>
            <a:r>
              <a:rPr lang="de-AT" sz="10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AT" sz="10000" b="1" i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Brassicaceae</a:t>
            </a:r>
            <a:r>
              <a:rPr lang="de-AT" sz="10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AT" sz="10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endParaRPr lang="de-AT" sz="10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de-AT" sz="10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plant </a:t>
            </a:r>
            <a:r>
              <a:rPr lang="de-AT" sz="10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protection</a:t>
            </a:r>
            <a:r>
              <a:rPr lang="de-AT" sz="10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AT" sz="10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and</a:t>
            </a:r>
            <a:r>
              <a:rPr lang="de-AT" sz="10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human </a:t>
            </a:r>
            <a:r>
              <a:rPr lang="de-AT" sz="10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health</a:t>
            </a:r>
            <a:endParaRPr lang="de-AT" sz="10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702429" y="4536362"/>
            <a:ext cx="16870354" cy="1418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819" u="sng" cap="small" dirty="0">
                <a:latin typeface="Cambria Math" panose="02040503050406030204" pitchFamily="18" charset="0"/>
                <a:ea typeface="Cambria Math" panose="02040503050406030204" pitchFamily="18" charset="0"/>
              </a:rPr>
              <a:t>Birgit Wassermann</a:t>
            </a:r>
            <a:r>
              <a:rPr lang="de-AT" sz="3819" cap="small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1,2</a:t>
            </a:r>
            <a:r>
              <a:rPr lang="de-AT" sz="3819" cap="small" dirty="0">
                <a:latin typeface="Cambria Math" panose="02040503050406030204" pitchFamily="18" charset="0"/>
                <a:ea typeface="Cambria Math" panose="02040503050406030204" pitchFamily="18" charset="0"/>
              </a:rPr>
              <a:t>, Daria Rybakova</a:t>
            </a:r>
            <a:r>
              <a:rPr lang="de-AT" sz="3819" cap="small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de-AT" sz="3819" cap="small" dirty="0">
                <a:latin typeface="Cambria Math" panose="02040503050406030204" pitchFamily="18" charset="0"/>
                <a:ea typeface="Cambria Math" panose="02040503050406030204" pitchFamily="18" charset="0"/>
              </a:rPr>
              <a:t>, Gabriele Berg</a:t>
            </a:r>
            <a:r>
              <a:rPr lang="de-AT" sz="4884" cap="small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  <a:p>
            <a:pPr algn="ctr"/>
            <a:r>
              <a:rPr lang="de-AT" sz="24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de-AT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Institute </a:t>
            </a:r>
            <a:r>
              <a:rPr lang="de-AT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of</a:t>
            </a:r>
            <a:r>
              <a:rPr lang="de-AT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Environmental Biotechnology, Graz University </a:t>
            </a:r>
            <a:r>
              <a:rPr lang="de-AT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of</a:t>
            </a:r>
            <a:r>
              <a:rPr lang="de-AT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Technology, Austria  </a:t>
            </a:r>
          </a:p>
          <a:p>
            <a:pPr algn="ctr"/>
            <a:r>
              <a:rPr lang="de-AT" sz="24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de-AT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AT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Institute </a:t>
            </a:r>
            <a:r>
              <a:rPr lang="de-AT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of</a:t>
            </a:r>
            <a:r>
              <a:rPr lang="de-AT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AT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Plant </a:t>
            </a:r>
            <a:r>
              <a:rPr lang="de-AT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Sciences</a:t>
            </a:r>
            <a:r>
              <a:rPr lang="de-AT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, University </a:t>
            </a:r>
            <a:r>
              <a:rPr lang="de-AT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of</a:t>
            </a:r>
            <a:r>
              <a:rPr lang="de-AT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Graz, Austria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068363" y="6538308"/>
            <a:ext cx="281384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In recent years, the microbiome has been identified as a key factor for plant health. Recently it was shown that the microbial community of edible plants contributes to the human microbiome. This study focuses on the microbiota of </a:t>
            </a:r>
            <a:r>
              <a:rPr lang="en-US" sz="36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Brassica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vegetables with potential benefits to human health and its possible application in crop protection. The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glucosinolate-myrosinase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system provides chemo-protective effects in humans, among others contributing to the anti-cancer qualities of the </a:t>
            </a:r>
            <a:r>
              <a:rPr lang="en-US" sz="36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Brassicaceae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. Plant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myrosinase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is however inactivated by storage and cooking, therefore it is of interest to identify vegetable-associated microbiota with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myrosinase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activity.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The microbiome of the edible parts of seven different </a:t>
            </a:r>
            <a:r>
              <a:rPr lang="en-GB" sz="36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Brassica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vegetables, each purchased at the farmer´s market and the supermarket, was examined by a multiphasic approach</a:t>
            </a:r>
            <a:r>
              <a:rPr lang="en-GB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n-GB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68363" y="10407465"/>
            <a:ext cx="9005848" cy="47243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4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OBJECTIVES</a:t>
            </a:r>
            <a:endParaRPr lang="de-AT" sz="15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04214" indent="-404214">
              <a:buFont typeface="Arial" panose="020B0604020202020204" pitchFamily="34" charset="0"/>
              <a:buChar char="•"/>
            </a:pPr>
            <a:endParaRPr lang="de-AT" sz="15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04214" indent="-404214">
              <a:buFont typeface="Arial" panose="020B0604020202020204" pitchFamily="34" charset="0"/>
              <a:buChar char="•"/>
            </a:pPr>
            <a:r>
              <a:rPr lang="de-AT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Screening </a:t>
            </a:r>
            <a:r>
              <a:rPr lang="de-AT" sz="3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for</a:t>
            </a:r>
            <a:r>
              <a:rPr lang="de-AT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AT" sz="3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myrosinase-active</a:t>
            </a:r>
            <a:r>
              <a:rPr lang="de-AT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AT" sz="3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strains</a:t>
            </a:r>
            <a:r>
              <a:rPr lang="de-AT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AT" sz="3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and</a:t>
            </a:r>
            <a:r>
              <a:rPr lang="de-AT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AT" sz="3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myrosinase</a:t>
            </a:r>
            <a:r>
              <a:rPr lang="de-AT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genes</a:t>
            </a:r>
          </a:p>
          <a:p>
            <a:pPr marL="404214" indent="-404214">
              <a:buFont typeface="Arial" panose="020B0604020202020204" pitchFamily="34" charset="0"/>
              <a:buChar char="•"/>
            </a:pPr>
            <a:endParaRPr lang="de-AT" sz="15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04214" indent="-404214">
              <a:buFont typeface="Arial" panose="020B0604020202020204" pitchFamily="34" charset="0"/>
              <a:buChar char="•"/>
            </a:pPr>
            <a:r>
              <a:rPr lang="de-AT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Identification</a:t>
            </a:r>
            <a:r>
              <a:rPr lang="de-AT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AT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of</a:t>
            </a:r>
            <a:r>
              <a:rPr lang="de-AT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AT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bacterial</a:t>
            </a:r>
            <a:r>
              <a:rPr lang="de-AT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AT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strains</a:t>
            </a:r>
            <a:r>
              <a:rPr lang="de-AT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AT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with</a:t>
            </a:r>
            <a:r>
              <a:rPr lang="de-AT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AT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biocontrol</a:t>
            </a:r>
            <a:r>
              <a:rPr lang="de-AT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AT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potential </a:t>
            </a:r>
          </a:p>
          <a:p>
            <a:pPr marL="404214" indent="-404214">
              <a:buFont typeface="Arial" panose="020B0604020202020204" pitchFamily="34" charset="0"/>
              <a:buChar char="•"/>
            </a:pPr>
            <a:endParaRPr lang="de-AT" sz="15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04214" indent="-404214">
              <a:buFont typeface="Arial" panose="020B0604020202020204" pitchFamily="34" charset="0"/>
              <a:buChar char="•"/>
            </a:pPr>
            <a:r>
              <a:rPr lang="de-AT" sz="3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Bacterial</a:t>
            </a:r>
            <a:r>
              <a:rPr lang="de-AT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AT" sz="3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community</a:t>
            </a:r>
            <a:r>
              <a:rPr lang="de-AT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AT" sz="3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composition</a:t>
            </a:r>
            <a:r>
              <a:rPr lang="de-AT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AT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and</a:t>
            </a:r>
            <a:r>
              <a:rPr lang="de-AT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AT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the</a:t>
            </a:r>
            <a:r>
              <a:rPr lang="de-AT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AT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impact</a:t>
            </a:r>
            <a:r>
              <a:rPr lang="de-AT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AT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of</a:t>
            </a:r>
            <a:r>
              <a:rPr lang="de-AT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AT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the</a:t>
            </a:r>
            <a:r>
              <a:rPr lang="de-AT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AT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point</a:t>
            </a:r>
            <a:r>
              <a:rPr lang="de-AT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AT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of</a:t>
            </a:r>
            <a:r>
              <a:rPr lang="de-AT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AT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sale</a:t>
            </a:r>
            <a:r>
              <a:rPr lang="de-AT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1068363" y="15584475"/>
            <a:ext cx="9005848" cy="14514480"/>
            <a:chOff x="1068363" y="15598329"/>
            <a:chExt cx="9005848" cy="14514480"/>
          </a:xfrm>
        </p:grpSpPr>
        <p:sp>
          <p:nvSpPr>
            <p:cNvPr id="16" name="Rechteck 15"/>
            <p:cNvSpPr/>
            <p:nvPr/>
          </p:nvSpPr>
          <p:spPr>
            <a:xfrm>
              <a:off x="1068363" y="15912646"/>
              <a:ext cx="9005848" cy="14200163"/>
            </a:xfrm>
            <a:prstGeom prst="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1342249" y="16682687"/>
              <a:ext cx="8458076" cy="6740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36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A high throughput screening of vegetable microbiomes combined with a GOD-POD coupled enzyme assay, HPLC, selective agar plates and a PCR with degenerate primers for a selective amplification of a </a:t>
              </a:r>
              <a:r>
                <a:rPr lang="en-GB" sz="36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myrosinase</a:t>
              </a:r>
              <a:r>
                <a:rPr lang="en-GB" sz="36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gene</a:t>
              </a:r>
              <a:r>
                <a:rPr lang="en-US" sz="36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confirmed </a:t>
              </a:r>
              <a:r>
                <a:rPr lang="en-US" sz="36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myrosinase</a:t>
              </a:r>
              <a:r>
                <a:rPr lang="en-US" sz="36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activity for the isolated </a:t>
              </a:r>
              <a:r>
                <a:rPr lang="en-US" sz="36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E. cloacae</a:t>
              </a:r>
              <a:r>
                <a:rPr lang="en-US" sz="36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KS50. The putative </a:t>
              </a:r>
              <a:r>
                <a:rPr lang="en-US" sz="36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myrosinase</a:t>
              </a:r>
              <a:r>
                <a:rPr lang="en-US" sz="36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gene </a:t>
              </a:r>
              <a:r>
                <a:rPr lang="en-US" sz="36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myrE</a:t>
              </a:r>
              <a:r>
                <a:rPr lang="en-US" sz="36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was identified. Alignment of </a:t>
              </a:r>
              <a:r>
                <a:rPr lang="en-US" sz="36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myrE</a:t>
              </a:r>
              <a:r>
                <a:rPr lang="en-US" sz="36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against the metagenome of </a:t>
              </a:r>
              <a:r>
                <a:rPr lang="en-US" sz="36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B. </a:t>
              </a:r>
              <a:r>
                <a:rPr lang="en-US" sz="3600" i="1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napus</a:t>
              </a:r>
              <a:r>
                <a:rPr lang="en-US" sz="36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36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revealed higher incidence of the gene in the rhizosphere in comparison to the bulk soil</a:t>
              </a:r>
              <a:r>
                <a:rPr lang="en-US" sz="36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.</a:t>
              </a:r>
              <a:endParaRPr lang="de-AT" sz="36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2116524" y="15598329"/>
              <a:ext cx="706459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36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MYROSINASE ACTIVE BACTERIA</a:t>
              </a:r>
              <a:endParaRPr lang="de-AT" sz="36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grpSp>
          <p:nvGrpSpPr>
            <p:cNvPr id="8" name="Gruppieren 7"/>
            <p:cNvGrpSpPr/>
            <p:nvPr/>
          </p:nvGrpSpPr>
          <p:grpSpPr>
            <a:xfrm>
              <a:off x="1867978" y="23529362"/>
              <a:ext cx="7577076" cy="6353526"/>
              <a:chOff x="1867978" y="23794835"/>
              <a:chExt cx="7577076" cy="6353526"/>
            </a:xfrm>
          </p:grpSpPr>
          <p:sp>
            <p:nvSpPr>
              <p:cNvPr id="11" name="Textfeld 10"/>
              <p:cNvSpPr txBox="1"/>
              <p:nvPr/>
            </p:nvSpPr>
            <p:spPr>
              <a:xfrm>
                <a:off x="1867978" y="23794835"/>
                <a:ext cx="757707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3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Bacterial</a:t>
                </a:r>
                <a:r>
                  <a:rPr lang="de-AT" sz="3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de-AT" sz="3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community</a:t>
                </a:r>
                <a:r>
                  <a:rPr lang="de-AT" sz="3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de-AT" sz="3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of</a:t>
                </a:r>
                <a:r>
                  <a:rPr lang="de-AT" sz="3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de-AT" sz="3000" i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Brassica</a:t>
                </a:r>
                <a:r>
                  <a:rPr lang="de-AT" sz="30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de-AT" sz="3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vegetables</a:t>
                </a:r>
                <a:r>
                  <a:rPr lang="de-AT" sz="3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de-AT" sz="3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2" name="Pfeil nach unten 11"/>
              <p:cNvSpPr/>
              <p:nvPr/>
            </p:nvSpPr>
            <p:spPr>
              <a:xfrm>
                <a:off x="5372232" y="24522675"/>
                <a:ext cx="570463" cy="658958"/>
              </a:xfrm>
              <a:prstGeom prst="downArrow">
                <a:avLst>
                  <a:gd name="adj1" fmla="val 24604"/>
                  <a:gd name="adj2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13" name="Gruppieren 12"/>
              <p:cNvGrpSpPr/>
              <p:nvPr/>
            </p:nvGrpSpPr>
            <p:grpSpPr>
              <a:xfrm>
                <a:off x="3669371" y="25261927"/>
                <a:ext cx="3958899" cy="3038784"/>
                <a:chOff x="3766859" y="831111"/>
                <a:chExt cx="4485077" cy="3906617"/>
              </a:xfrm>
            </p:grpSpPr>
            <p:sp>
              <p:nvSpPr>
                <p:cNvPr id="23" name="Ellipse 22"/>
                <p:cNvSpPr/>
                <p:nvPr/>
              </p:nvSpPr>
              <p:spPr>
                <a:xfrm>
                  <a:off x="3831585" y="1005962"/>
                  <a:ext cx="4420349" cy="1596537"/>
                </a:xfrm>
                <a:prstGeom prst="ellipse">
                  <a:avLst/>
                </a:prstGeom>
                <a:solidFill>
                  <a:schemeClr val="bg1">
                    <a:lumMod val="95000"/>
                    <a:alpha val="40000"/>
                  </a:schemeClr>
                </a:solidFill>
              </p:spPr>
              <p:style>
                <a:lnRef idx="0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50000"/>
                    <a:alpha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50000"/>
                    <a:alpha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2" name="Ellipse 21"/>
                <p:cNvSpPr/>
                <p:nvPr/>
              </p:nvSpPr>
              <p:spPr>
                <a:xfrm>
                  <a:off x="5044689" y="1010349"/>
                  <a:ext cx="1524919" cy="1561549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sz="960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24" name="Ellipse 23"/>
                <p:cNvSpPr/>
                <p:nvPr/>
              </p:nvSpPr>
              <p:spPr>
                <a:xfrm>
                  <a:off x="5303205" y="3041128"/>
                  <a:ext cx="1524000" cy="1605238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5" name="Ellipse 24"/>
                <p:cNvSpPr/>
                <p:nvPr/>
              </p:nvSpPr>
              <p:spPr>
                <a:xfrm>
                  <a:off x="4597718" y="2115900"/>
                  <a:ext cx="1524001" cy="157483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6" name="Ellipse 25"/>
                <p:cNvSpPr/>
                <p:nvPr/>
              </p:nvSpPr>
              <p:spPr>
                <a:xfrm>
                  <a:off x="5972180" y="1706235"/>
                  <a:ext cx="1653589" cy="169812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7" name="Textfeld 26"/>
                <p:cNvSpPr txBox="1"/>
                <p:nvPr/>
              </p:nvSpPr>
              <p:spPr>
                <a:xfrm>
                  <a:off x="4993408" y="1461695"/>
                  <a:ext cx="1590714" cy="5143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AT" sz="2000" dirty="0" smtClean="0">
                      <a:ln w="0"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Plate </a:t>
                  </a:r>
                  <a:r>
                    <a:rPr lang="de-AT" sz="2000" dirty="0" err="1">
                      <a:ln w="0"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</a:t>
                  </a:r>
                  <a:r>
                    <a:rPr lang="de-AT" sz="2000" dirty="0" err="1" smtClean="0">
                      <a:ln w="0"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ssay</a:t>
                  </a:r>
                  <a:endParaRPr lang="de-AT" sz="2000" dirty="0">
                    <a:ln w="0"/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28" name="Form 27"/>
                <p:cNvSpPr/>
                <p:nvPr/>
              </p:nvSpPr>
              <p:spPr>
                <a:xfrm>
                  <a:off x="3766859" y="831111"/>
                  <a:ext cx="4485077" cy="3906617"/>
                </a:xfrm>
                <a:prstGeom prst="funnel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14" name="Textfeld 13"/>
              <p:cNvSpPr txBox="1"/>
              <p:nvPr/>
            </p:nvSpPr>
            <p:spPr>
              <a:xfrm>
                <a:off x="2198182" y="29096458"/>
                <a:ext cx="6916669" cy="10519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3000" dirty="0" err="1" smtClean="0">
                    <a:ln w="0"/>
                    <a:latin typeface="Cambria Math" panose="02040503050406030204" pitchFamily="18" charset="0"/>
                    <a:ea typeface="Cambria Math" panose="02040503050406030204" pitchFamily="18" charset="0"/>
                  </a:rPr>
                  <a:t>Myrosinase</a:t>
                </a:r>
                <a:r>
                  <a:rPr lang="de-AT" sz="3000" dirty="0" smtClean="0">
                    <a:ln w="0"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de-AT" sz="3000" dirty="0" err="1" smtClean="0">
                    <a:ln w="0"/>
                    <a:latin typeface="Cambria Math" panose="02040503050406030204" pitchFamily="18" charset="0"/>
                    <a:ea typeface="Cambria Math" panose="02040503050406030204" pitchFamily="18" charset="0"/>
                  </a:rPr>
                  <a:t>active</a:t>
                </a:r>
                <a:r>
                  <a:rPr lang="de-AT" sz="3000" dirty="0" smtClean="0">
                    <a:ln w="0"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de-AT" sz="3000" i="1" dirty="0" err="1" smtClean="0">
                    <a:ln w="0"/>
                    <a:latin typeface="Cambria Math" panose="02040503050406030204" pitchFamily="18" charset="0"/>
                    <a:ea typeface="Cambria Math" panose="02040503050406030204" pitchFamily="18" charset="0"/>
                  </a:rPr>
                  <a:t>Brassica</a:t>
                </a:r>
                <a:r>
                  <a:rPr lang="de-AT" sz="3000" dirty="0" smtClean="0">
                    <a:ln w="0"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de-AT" sz="3000" dirty="0" err="1" smtClean="0">
                    <a:ln w="0"/>
                    <a:latin typeface="Cambria Math" panose="02040503050406030204" pitchFamily="18" charset="0"/>
                    <a:ea typeface="Cambria Math" panose="02040503050406030204" pitchFamily="18" charset="0"/>
                  </a:rPr>
                  <a:t>endophyte</a:t>
                </a:r>
                <a:r>
                  <a:rPr lang="de-AT" sz="3000" dirty="0" smtClean="0">
                    <a:ln w="0"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de-AT" sz="3000" i="1" dirty="0" err="1" smtClean="0">
                    <a:ln w="0"/>
                    <a:latin typeface="Cambria Math" panose="02040503050406030204" pitchFamily="18" charset="0"/>
                    <a:ea typeface="Cambria Math" panose="02040503050406030204" pitchFamily="18" charset="0"/>
                  </a:rPr>
                  <a:t>Enterobacter</a:t>
                </a:r>
                <a:r>
                  <a:rPr lang="de-AT" sz="3000" i="1" dirty="0" smtClean="0">
                    <a:ln w="0"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de-AT" sz="3000" i="1" dirty="0" err="1" smtClean="0">
                    <a:ln w="0"/>
                    <a:latin typeface="Cambria Math" panose="02040503050406030204" pitchFamily="18" charset="0"/>
                    <a:ea typeface="Cambria Math" panose="02040503050406030204" pitchFamily="18" charset="0"/>
                  </a:rPr>
                  <a:t>cloacae</a:t>
                </a:r>
                <a:r>
                  <a:rPr lang="de-AT" sz="3000" i="1" dirty="0" smtClean="0">
                    <a:ln w="0"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de-AT" sz="3000" dirty="0" smtClean="0">
                    <a:ln w="0"/>
                    <a:latin typeface="Cambria Math" panose="02040503050406030204" pitchFamily="18" charset="0"/>
                    <a:ea typeface="Cambria Math" panose="02040503050406030204" pitchFamily="18" charset="0"/>
                  </a:rPr>
                  <a:t>KS50</a:t>
                </a:r>
                <a:endParaRPr lang="de-AT" sz="3000" dirty="0">
                  <a:ln w="0"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5" name="Pfeil nach unten 14"/>
              <p:cNvSpPr/>
              <p:nvPr/>
            </p:nvSpPr>
            <p:spPr>
              <a:xfrm>
                <a:off x="5372232" y="28441423"/>
                <a:ext cx="570463" cy="658958"/>
              </a:xfrm>
              <a:prstGeom prst="downArrow">
                <a:avLst>
                  <a:gd name="adj1" fmla="val 24604"/>
                  <a:gd name="adj2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Textfeld 18"/>
              <p:cNvSpPr txBox="1"/>
              <p:nvPr/>
            </p:nvSpPr>
            <p:spPr>
              <a:xfrm>
                <a:off x="4635192" y="26713150"/>
                <a:ext cx="8683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HPLC</a:t>
                </a:r>
                <a:endParaRPr lang="de-AT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5496809" y="26281488"/>
                <a:ext cx="16934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2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Degenerate</a:t>
                </a:r>
                <a:r>
                  <a:rPr lang="de-AT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de-AT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de-AT" sz="2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rimers</a:t>
                </a:r>
                <a:endParaRPr lang="de-AT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1" name="Textfeld 20"/>
              <p:cNvSpPr txBox="1"/>
              <p:nvPr/>
            </p:nvSpPr>
            <p:spPr>
              <a:xfrm>
                <a:off x="5051019" y="27408575"/>
                <a:ext cx="131500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GOD-POD </a:t>
                </a:r>
                <a:r>
                  <a:rPr lang="de-AT" sz="2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assay</a:t>
                </a:r>
                <a:endParaRPr lang="de-AT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</p:grpSp>
      <p:grpSp>
        <p:nvGrpSpPr>
          <p:cNvPr id="30" name="Gruppieren 29"/>
          <p:cNvGrpSpPr/>
          <p:nvPr/>
        </p:nvGrpSpPr>
        <p:grpSpPr>
          <a:xfrm>
            <a:off x="14788707" y="18809634"/>
            <a:ext cx="5593159" cy="4972372"/>
            <a:chOff x="112422" y="3387085"/>
            <a:chExt cx="2982906" cy="2982906"/>
          </a:xfrm>
        </p:grpSpPr>
        <p:pic>
          <p:nvPicPr>
            <p:cNvPr id="55" name="Picture 5" descr="C:\Users\birgit_wassermann\Desktop\QIIME_BIRGIT\2D-plots_160818\2D-plots_images\PC1_vs_PC2_plot_specie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22" y="3387085"/>
              <a:ext cx="2982906" cy="2982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Ellipse 55"/>
            <p:cNvSpPr/>
            <p:nvPr/>
          </p:nvSpPr>
          <p:spPr>
            <a:xfrm rot="20446783">
              <a:off x="534186" y="3902545"/>
              <a:ext cx="1176937" cy="664802"/>
            </a:xfrm>
            <a:prstGeom prst="ellipse">
              <a:avLst/>
            </a:prstGeom>
            <a:noFill/>
            <a:ln w="3175">
              <a:solidFill>
                <a:srgbClr val="FF0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6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57" name="Ellipse 56"/>
            <p:cNvSpPr/>
            <p:nvPr/>
          </p:nvSpPr>
          <p:spPr>
            <a:xfrm rot="675013">
              <a:off x="1645492" y="3857033"/>
              <a:ext cx="576876" cy="1059706"/>
            </a:xfrm>
            <a:prstGeom prst="ellipse">
              <a:avLst/>
            </a:prstGeom>
            <a:noFill/>
            <a:ln w="3175">
              <a:solidFill>
                <a:schemeClr val="accent6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6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58" name="Ellipse 57"/>
            <p:cNvSpPr/>
            <p:nvPr/>
          </p:nvSpPr>
          <p:spPr>
            <a:xfrm rot="16599788">
              <a:off x="1383998" y="3959385"/>
              <a:ext cx="925868" cy="1035552"/>
            </a:xfrm>
            <a:prstGeom prst="ellipse">
              <a:avLst/>
            </a:prstGeom>
            <a:noFill/>
            <a:ln w="3175">
              <a:solidFill>
                <a:srgbClr val="CC00FF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6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59" name="Ellipse 58"/>
            <p:cNvSpPr/>
            <p:nvPr/>
          </p:nvSpPr>
          <p:spPr>
            <a:xfrm rot="575298">
              <a:off x="2181217" y="4026901"/>
              <a:ext cx="519342" cy="898956"/>
            </a:xfrm>
            <a:prstGeom prst="ellipse">
              <a:avLst/>
            </a:prstGeom>
            <a:noFill/>
            <a:ln w="3175">
              <a:solidFill>
                <a:schemeClr val="accent3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6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60" name="Ellipse 59"/>
            <p:cNvSpPr/>
            <p:nvPr/>
          </p:nvSpPr>
          <p:spPr>
            <a:xfrm rot="809041">
              <a:off x="1514882" y="4799274"/>
              <a:ext cx="947629" cy="1059706"/>
            </a:xfrm>
            <a:prstGeom prst="ellipse">
              <a:avLst/>
            </a:prstGeom>
            <a:noFill/>
            <a:ln w="3175">
              <a:solidFill>
                <a:srgbClr val="00FFFF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6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61" name="Ellipse 60"/>
            <p:cNvSpPr/>
            <p:nvPr/>
          </p:nvSpPr>
          <p:spPr>
            <a:xfrm rot="20461849">
              <a:off x="1041248" y="4886867"/>
              <a:ext cx="435426" cy="731362"/>
            </a:xfrm>
            <a:prstGeom prst="ellipse">
              <a:avLst/>
            </a:prstGeom>
            <a:noFill/>
            <a:ln w="3175">
              <a:solidFill>
                <a:srgbClr val="FFFF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6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62" name="Ellipse 61"/>
            <p:cNvSpPr/>
            <p:nvPr/>
          </p:nvSpPr>
          <p:spPr>
            <a:xfrm rot="17677801">
              <a:off x="1299534" y="4169439"/>
              <a:ext cx="1184124" cy="958601"/>
            </a:xfrm>
            <a:prstGeom prst="ellipse">
              <a:avLst/>
            </a:prstGeom>
            <a:noFill/>
            <a:ln w="3175">
              <a:solidFill>
                <a:schemeClr val="tx2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6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31" name="Textfeld 30"/>
          <p:cNvSpPr txBox="1"/>
          <p:nvPr/>
        </p:nvSpPr>
        <p:spPr>
          <a:xfrm>
            <a:off x="21790728" y="10961332"/>
            <a:ext cx="6730648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he “edible core microbiome” of </a:t>
            </a:r>
            <a:r>
              <a:rPr lang="en-US" sz="36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Brassica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vegetables is dominated by </a:t>
            </a:r>
            <a:r>
              <a:rPr lang="en-US" sz="36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Proteobacteria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(76%) and </a:t>
            </a:r>
            <a:r>
              <a:rPr lang="en-US" sz="36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Bacteriodetes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(19%), based on 16S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rRNA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analysis. Microbial community composition is rather driven by the type of vegetable host than by the purchase source, with significant cultivar-specific influence of the purchase origin. Co-occurrence network analysis indicated rare taxa to be determining for a dense, interactive network.</a:t>
            </a:r>
            <a:endParaRPr lang="de-AT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2" name="Picture 2" descr="F:\conet\conet_phylum_labelled3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0" t="3285" r="38188" b="33197"/>
          <a:stretch/>
        </p:blipFill>
        <p:spPr bwMode="auto">
          <a:xfrm>
            <a:off x="11156167" y="10432763"/>
            <a:ext cx="10483494" cy="765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hteck 32"/>
          <p:cNvSpPr/>
          <p:nvPr/>
        </p:nvSpPr>
        <p:spPr>
          <a:xfrm>
            <a:off x="18825797" y="15456855"/>
            <a:ext cx="2722864" cy="2357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34" name="Gruppieren 33"/>
          <p:cNvGrpSpPr/>
          <p:nvPr/>
        </p:nvGrpSpPr>
        <p:grpSpPr>
          <a:xfrm>
            <a:off x="19035294" y="15868450"/>
            <a:ext cx="2380018" cy="2095623"/>
            <a:chOff x="6881091" y="535017"/>
            <a:chExt cx="1651350" cy="1617840"/>
          </a:xfrm>
        </p:grpSpPr>
        <p:grpSp>
          <p:nvGrpSpPr>
            <p:cNvPr id="45" name="Gruppieren 44"/>
            <p:cNvGrpSpPr/>
            <p:nvPr/>
          </p:nvGrpSpPr>
          <p:grpSpPr>
            <a:xfrm>
              <a:off x="7028545" y="535017"/>
              <a:ext cx="1503896" cy="1568201"/>
              <a:chOff x="7039788" y="534507"/>
              <a:chExt cx="1664983" cy="1706597"/>
            </a:xfrm>
          </p:grpSpPr>
          <p:sp>
            <p:nvSpPr>
              <p:cNvPr id="47" name="Ellipse 46"/>
              <p:cNvSpPr/>
              <p:nvPr/>
            </p:nvSpPr>
            <p:spPr>
              <a:xfrm>
                <a:off x="7049112" y="1561635"/>
                <a:ext cx="144016" cy="123284"/>
              </a:xfrm>
              <a:prstGeom prst="ellipse">
                <a:avLst/>
              </a:prstGeom>
              <a:solidFill>
                <a:srgbClr val="47339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48" name="Ellipse 47"/>
              <p:cNvSpPr/>
              <p:nvPr/>
            </p:nvSpPr>
            <p:spPr>
              <a:xfrm>
                <a:off x="7049112" y="1773925"/>
                <a:ext cx="144016" cy="123284"/>
              </a:xfrm>
              <a:prstGeom prst="ellipse">
                <a:avLst/>
              </a:prstGeom>
              <a:solidFill>
                <a:srgbClr val="FF00F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49" name="Ellipse 48"/>
              <p:cNvSpPr/>
              <p:nvPr/>
            </p:nvSpPr>
            <p:spPr>
              <a:xfrm>
                <a:off x="7049112" y="2006924"/>
                <a:ext cx="144016" cy="123284"/>
              </a:xfrm>
              <a:prstGeom prst="ellipse">
                <a:avLst/>
              </a:prstGeom>
              <a:solidFill>
                <a:srgbClr val="00FFF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50" name="Ellipse 49"/>
              <p:cNvSpPr/>
              <p:nvPr/>
            </p:nvSpPr>
            <p:spPr>
              <a:xfrm>
                <a:off x="7039788" y="663866"/>
                <a:ext cx="144016" cy="123284"/>
              </a:xfrm>
              <a:prstGeom prst="ellipse">
                <a:avLst/>
              </a:prstGeom>
              <a:solidFill>
                <a:srgbClr val="24B1F8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51" name="Ellipse 50"/>
              <p:cNvSpPr/>
              <p:nvPr/>
            </p:nvSpPr>
            <p:spPr>
              <a:xfrm>
                <a:off x="7039788" y="883092"/>
                <a:ext cx="144016" cy="123284"/>
              </a:xfrm>
              <a:prstGeom prst="ellipse">
                <a:avLst/>
              </a:prstGeom>
              <a:solidFill>
                <a:srgbClr val="FF0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52" name="Ellipse 51"/>
              <p:cNvSpPr/>
              <p:nvPr/>
            </p:nvSpPr>
            <p:spPr>
              <a:xfrm>
                <a:off x="7039788" y="1105032"/>
                <a:ext cx="144016" cy="123284"/>
              </a:xfrm>
              <a:prstGeom prst="ellipse">
                <a:avLst/>
              </a:prstGeom>
              <a:solidFill>
                <a:srgbClr val="FFC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53" name="Ellipse 52"/>
              <p:cNvSpPr/>
              <p:nvPr/>
            </p:nvSpPr>
            <p:spPr>
              <a:xfrm>
                <a:off x="7039788" y="1346580"/>
                <a:ext cx="144016" cy="123284"/>
              </a:xfrm>
              <a:prstGeom prst="ellipse">
                <a:avLst/>
              </a:prstGeom>
              <a:solidFill>
                <a:srgbClr val="FFFF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54" name="Textfeld 53"/>
              <p:cNvSpPr txBox="1"/>
              <p:nvPr/>
            </p:nvSpPr>
            <p:spPr>
              <a:xfrm>
                <a:off x="7191177" y="534507"/>
                <a:ext cx="1513594" cy="1706597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AT" sz="18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Proteobacteria</a:t>
                </a:r>
                <a:endParaRPr lang="de-AT" sz="18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AT" sz="18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Bacteriodetes</a:t>
                </a:r>
                <a:endParaRPr lang="de-AT" sz="18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AT" sz="18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Verrucomicrobia</a:t>
                </a:r>
                <a:endParaRPr lang="de-AT" sz="18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AT" sz="18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Actinobacteria</a:t>
                </a:r>
                <a:endParaRPr lang="de-AT" sz="18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AT" sz="18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Armatimonadetes</a:t>
                </a:r>
                <a:endParaRPr lang="de-AT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AT" sz="18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Firmicutes</a:t>
                </a:r>
                <a:endParaRPr lang="de-AT" sz="18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AT" sz="18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Deinococci</a:t>
                </a:r>
                <a:endParaRPr lang="de-AT" sz="18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sp>
          <p:nvSpPr>
            <p:cNvPr id="46" name="Rechteck 45"/>
            <p:cNvSpPr/>
            <p:nvPr/>
          </p:nvSpPr>
          <p:spPr>
            <a:xfrm>
              <a:off x="6881091" y="540810"/>
              <a:ext cx="1651348" cy="161204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390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11167370" y="18044670"/>
            <a:ext cx="99076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5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Figure</a:t>
            </a:r>
            <a:r>
              <a:rPr lang="de-AT" sz="25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1: </a:t>
            </a:r>
            <a:r>
              <a:rPr lang="en-US" sz="25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Significant co-occurrence and co-exclusion relationships among the </a:t>
            </a:r>
            <a:r>
              <a:rPr lang="en-US" sz="25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Brassica</a:t>
            </a:r>
            <a:r>
              <a:rPr lang="en-US" sz="25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microbiome.</a:t>
            </a:r>
            <a:endParaRPr lang="de-AT" sz="25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36" name="Gruppieren 35"/>
          <p:cNvGrpSpPr/>
          <p:nvPr/>
        </p:nvGrpSpPr>
        <p:grpSpPr>
          <a:xfrm>
            <a:off x="20774245" y="18598911"/>
            <a:ext cx="8269830" cy="5183094"/>
            <a:chOff x="24811469" y="23889035"/>
            <a:chExt cx="10544964" cy="6824657"/>
          </a:xfrm>
        </p:grpSpPr>
        <p:grpSp>
          <p:nvGrpSpPr>
            <p:cNvPr id="40" name="Gruppieren 39"/>
            <p:cNvGrpSpPr/>
            <p:nvPr/>
          </p:nvGrpSpPr>
          <p:grpSpPr>
            <a:xfrm>
              <a:off x="24811469" y="23889035"/>
              <a:ext cx="7590214" cy="6824657"/>
              <a:chOff x="26617882" y="11841041"/>
              <a:chExt cx="8585640" cy="7562960"/>
            </a:xfrm>
          </p:grpSpPr>
          <p:pic>
            <p:nvPicPr>
              <p:cNvPr id="42" name="Picture 1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10" t="9424" r="17967" b="6623"/>
              <a:stretch/>
            </p:blipFill>
            <p:spPr bwMode="auto">
              <a:xfrm>
                <a:off x="26617882" y="11841041"/>
                <a:ext cx="8585640" cy="7562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Ellipse 42"/>
              <p:cNvSpPr/>
              <p:nvPr/>
            </p:nvSpPr>
            <p:spPr>
              <a:xfrm>
                <a:off x="30397007" y="15470868"/>
                <a:ext cx="1014247" cy="5484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44" name="Textfeld 43"/>
              <p:cNvSpPr txBox="1"/>
              <p:nvPr/>
            </p:nvSpPr>
            <p:spPr>
              <a:xfrm>
                <a:off x="30311051" y="15375716"/>
                <a:ext cx="1445344" cy="673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12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Core microbiome</a:t>
                </a:r>
                <a:endParaRPr lang="de-AT" sz="1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sp>
          <p:nvSpPr>
            <p:cNvPr id="41" name="Textfeld 40"/>
            <p:cNvSpPr txBox="1"/>
            <p:nvPr/>
          </p:nvSpPr>
          <p:spPr>
            <a:xfrm>
              <a:off x="31755657" y="28853495"/>
              <a:ext cx="3600776" cy="1641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500" dirty="0" err="1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Figure</a:t>
              </a:r>
              <a:r>
                <a:rPr lang="de-AT" sz="25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de-AT" sz="25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3</a:t>
              </a:r>
              <a:r>
                <a:rPr lang="de-AT" sz="25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: Core microbiome </a:t>
              </a:r>
              <a:r>
                <a:rPr lang="de-AT" sz="2500" dirty="0" err="1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of</a:t>
              </a:r>
              <a:r>
                <a:rPr lang="de-AT" sz="25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de-AT" sz="2500" i="1" dirty="0" err="1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Brassica</a:t>
              </a:r>
              <a:r>
                <a:rPr lang="de-AT" sz="25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de-AT" sz="2500" dirty="0" err="1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vegetables</a:t>
              </a:r>
              <a:r>
                <a:rPr lang="de-AT" sz="25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endParaRPr lang="de-AT" sz="25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37" name="Rechteck 36"/>
          <p:cNvSpPr/>
          <p:nvPr/>
        </p:nvSpPr>
        <p:spPr>
          <a:xfrm>
            <a:off x="10780142" y="10480919"/>
            <a:ext cx="18426707" cy="1349916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11167369" y="19157175"/>
            <a:ext cx="3349943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5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Figure</a:t>
            </a:r>
            <a:r>
              <a:rPr lang="de-AT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 2</a:t>
            </a:r>
            <a:r>
              <a:rPr lang="de-AT" sz="25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 PCA </a:t>
            </a:r>
            <a:r>
              <a:rPr lang="de-AT" sz="25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shows</a:t>
            </a:r>
            <a:r>
              <a:rPr lang="de-AT" sz="25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AT" sz="25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bacterial</a:t>
            </a:r>
            <a:r>
              <a:rPr lang="de-AT" sz="25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AT" sz="25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community</a:t>
            </a:r>
            <a:r>
              <a:rPr lang="de-AT" sz="25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AT" sz="25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composition</a:t>
            </a:r>
            <a:r>
              <a:rPr lang="de-AT" sz="25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AT" sz="25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of</a:t>
            </a:r>
            <a:r>
              <a:rPr lang="de-AT" sz="25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AT" sz="25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seven</a:t>
            </a:r>
            <a:r>
              <a:rPr lang="de-AT" sz="25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AT" sz="2500" i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Brassica</a:t>
            </a:r>
            <a:r>
              <a:rPr lang="de-AT" sz="25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AT" sz="25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cultivars</a:t>
            </a:r>
            <a:r>
              <a:rPr lang="de-AT" sz="25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de-AT" sz="25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horseradish</a:t>
            </a:r>
            <a:r>
              <a:rPr lang="de-AT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de-AT" sz="25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red</a:t>
            </a:r>
            <a:r>
              <a:rPr lang="de-AT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), </a:t>
            </a:r>
            <a:r>
              <a:rPr lang="de-AT" sz="25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rucola</a:t>
            </a:r>
            <a:r>
              <a:rPr lang="de-AT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de-AT" sz="25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yellow</a:t>
            </a:r>
            <a:r>
              <a:rPr lang="de-AT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), </a:t>
            </a:r>
            <a:r>
              <a:rPr lang="de-AT" sz="25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radish</a:t>
            </a:r>
            <a:r>
              <a:rPr lang="de-AT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de-AT" sz="25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turquoise</a:t>
            </a:r>
            <a:r>
              <a:rPr lang="de-AT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), </a:t>
            </a:r>
            <a:r>
              <a:rPr lang="de-AT" sz="25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white</a:t>
            </a:r>
            <a:r>
              <a:rPr lang="de-AT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AT" sz="25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cabbage</a:t>
            </a:r>
            <a:r>
              <a:rPr lang="de-AT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de-AT" sz="25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blue</a:t>
            </a:r>
            <a:r>
              <a:rPr lang="de-AT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), </a:t>
            </a:r>
            <a:r>
              <a:rPr lang="de-AT" sz="25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turnip</a:t>
            </a:r>
            <a:r>
              <a:rPr lang="de-AT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AT" sz="25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cabbage</a:t>
            </a:r>
            <a:r>
              <a:rPr lang="de-AT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de-AT" sz="25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green</a:t>
            </a:r>
            <a:r>
              <a:rPr lang="de-AT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), </a:t>
            </a:r>
            <a:r>
              <a:rPr lang="de-AT" sz="25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cauliflower</a:t>
            </a:r>
            <a:r>
              <a:rPr lang="de-AT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 (orange) </a:t>
            </a:r>
            <a:r>
              <a:rPr lang="de-AT" sz="25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and</a:t>
            </a:r>
            <a:r>
              <a:rPr lang="de-AT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AT" sz="25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broccoli</a:t>
            </a:r>
            <a:r>
              <a:rPr lang="de-AT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de-AT" sz="25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purple</a:t>
            </a:r>
            <a:r>
              <a:rPr lang="de-AT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). 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11570491" y="10122034"/>
            <a:ext cx="55703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THE EDIBLE MICROBIOME</a:t>
            </a:r>
            <a:endParaRPr lang="de-AT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11167371" y="25308666"/>
            <a:ext cx="7077487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Five strain isolates from farmer´s market crops combat plant pathogen </a:t>
            </a:r>
            <a:r>
              <a:rPr lang="en-US" sz="36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V. </a:t>
            </a:r>
            <a:r>
              <a:rPr lang="en-US" sz="36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longisporum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in vitro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en-US" sz="36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P. </a:t>
            </a:r>
            <a:r>
              <a:rPr lang="en-US" sz="36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fluorescens</a:t>
            </a:r>
            <a:r>
              <a:rPr lang="en-US" sz="36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F2 revealed significant plant growth promoting (PGP) potential, as determined under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gnotobiotic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conditions in </a:t>
            </a:r>
            <a:r>
              <a:rPr lang="en-US" sz="36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B. </a:t>
            </a:r>
            <a:r>
              <a:rPr lang="en-US" sz="36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napus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. Fluorescent </a:t>
            </a:r>
            <a:r>
              <a:rPr lang="en-US" sz="36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in situ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Hybridization (FISH) coupled with Confocal Laser Scanning </a:t>
            </a:r>
            <a:r>
              <a:rPr lang="en-US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Microscopy 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(CLSM) demonstrated the roots to be highly colonized by all antagonistic bacteria while seed borne strains predominated in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phyllospheric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parts.</a:t>
            </a:r>
            <a:endParaRPr lang="de-AT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12408793" y="33619227"/>
            <a:ext cx="785123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AT" sz="25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Figure</a:t>
            </a:r>
            <a:r>
              <a:rPr lang="de-AT" sz="25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5: PGP </a:t>
            </a:r>
            <a:r>
              <a:rPr lang="de-AT" sz="25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effect</a:t>
            </a:r>
            <a:r>
              <a:rPr lang="de-AT" sz="25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AT" sz="25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of</a:t>
            </a:r>
            <a:r>
              <a:rPr lang="de-AT" sz="25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AT" sz="25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antagonistic</a:t>
            </a:r>
            <a:r>
              <a:rPr lang="de-AT" sz="25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AT" sz="25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strains</a:t>
            </a:r>
            <a:r>
              <a:rPr lang="de-AT" sz="25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Green </a:t>
            </a:r>
            <a:r>
              <a:rPr lang="de-AT" sz="25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parts</a:t>
            </a:r>
            <a:r>
              <a:rPr lang="de-AT" sz="25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AT" sz="25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mean</a:t>
            </a:r>
            <a:r>
              <a:rPr lang="de-AT" sz="25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AT" sz="25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weight</a:t>
            </a:r>
            <a:r>
              <a:rPr lang="de-AT" sz="25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sz="25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green columns) and root mean weights (orange columns) of bio-primed </a:t>
            </a:r>
            <a:r>
              <a:rPr lang="en-US" sz="25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B. </a:t>
            </a:r>
            <a:r>
              <a:rPr lang="en-US" sz="2500" i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napus</a:t>
            </a:r>
            <a:r>
              <a:rPr lang="en-US" sz="25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5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seedlings in comparison to a negative control. The </a:t>
            </a:r>
            <a:r>
              <a:rPr lang="en-US" sz="25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blue squares </a:t>
            </a:r>
            <a:r>
              <a:rPr lang="en-US" sz="25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indicate germination </a:t>
            </a:r>
            <a:r>
              <a:rPr lang="en-U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rate </a:t>
            </a:r>
            <a:r>
              <a:rPr lang="en-US" sz="25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in %. </a:t>
            </a:r>
            <a:endParaRPr lang="de-AT" sz="25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5" name="Rechteck 64"/>
          <p:cNvSpPr/>
          <p:nvPr/>
        </p:nvSpPr>
        <p:spPr>
          <a:xfrm>
            <a:off x="10773731" y="24648878"/>
            <a:ext cx="18433118" cy="1124087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3" name="Textfeld 72"/>
          <p:cNvSpPr txBox="1"/>
          <p:nvPr/>
        </p:nvSpPr>
        <p:spPr>
          <a:xfrm>
            <a:off x="18471721" y="29073145"/>
            <a:ext cx="10370443" cy="87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AT" sz="25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Figure</a:t>
            </a:r>
            <a:r>
              <a:rPr lang="de-AT" sz="25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4: </a:t>
            </a:r>
            <a:r>
              <a:rPr lang="de-AT" sz="25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In situ </a:t>
            </a:r>
            <a:r>
              <a:rPr lang="de-AT" sz="25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colonization</a:t>
            </a:r>
            <a:r>
              <a:rPr lang="de-AT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AT" sz="25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patterns</a:t>
            </a:r>
            <a:r>
              <a:rPr lang="de-AT" sz="25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AT" sz="25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visualized</a:t>
            </a:r>
            <a:r>
              <a:rPr lang="de-AT" sz="25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AT" sz="25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with</a:t>
            </a:r>
            <a:r>
              <a:rPr lang="de-AT" sz="25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CLSM. </a:t>
            </a:r>
            <a:r>
              <a:rPr lang="de-AT" sz="25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White </a:t>
            </a:r>
            <a:r>
              <a:rPr lang="de-AT" sz="2500" i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arrows</a:t>
            </a:r>
            <a:r>
              <a:rPr lang="de-AT" sz="25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de-AT" sz="25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antagonistic</a:t>
            </a:r>
            <a:r>
              <a:rPr lang="de-AT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AT" sz="25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strains</a:t>
            </a:r>
            <a:r>
              <a:rPr lang="de-AT" sz="25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; </a:t>
            </a:r>
            <a:r>
              <a:rPr lang="de-AT" sz="2500" i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red</a:t>
            </a:r>
            <a:r>
              <a:rPr lang="de-AT" sz="25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AT" sz="2500" i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arrow</a:t>
            </a:r>
            <a:r>
              <a:rPr lang="de-AT" sz="25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de-AT" sz="25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seed</a:t>
            </a:r>
            <a:r>
              <a:rPr lang="de-AT" sz="25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AT" sz="25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borne</a:t>
            </a:r>
            <a:r>
              <a:rPr lang="de-AT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AT" sz="25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strains</a:t>
            </a:r>
            <a:r>
              <a:rPr lang="de-AT" sz="25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de-AT" sz="25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91" name="Gruppieren 90"/>
          <p:cNvGrpSpPr/>
          <p:nvPr/>
        </p:nvGrpSpPr>
        <p:grpSpPr>
          <a:xfrm>
            <a:off x="18466659" y="25441366"/>
            <a:ext cx="10425013" cy="3669884"/>
            <a:chOff x="18413236" y="25825836"/>
            <a:chExt cx="9774339" cy="3337367"/>
          </a:xfrm>
        </p:grpSpPr>
        <p:grpSp>
          <p:nvGrpSpPr>
            <p:cNvPr id="74" name="Gruppieren 73"/>
            <p:cNvGrpSpPr/>
            <p:nvPr/>
          </p:nvGrpSpPr>
          <p:grpSpPr>
            <a:xfrm>
              <a:off x="18447251" y="25839641"/>
              <a:ext cx="9693907" cy="3323562"/>
              <a:chOff x="11683950" y="23137102"/>
              <a:chExt cx="9156486" cy="3172822"/>
            </a:xfrm>
          </p:grpSpPr>
          <p:grpSp>
            <p:nvGrpSpPr>
              <p:cNvPr id="75" name="Gruppieren 74"/>
              <p:cNvGrpSpPr/>
              <p:nvPr/>
            </p:nvGrpSpPr>
            <p:grpSpPr>
              <a:xfrm>
                <a:off x="11683950" y="23176511"/>
                <a:ext cx="3011118" cy="3133413"/>
                <a:chOff x="268276" y="2953825"/>
                <a:chExt cx="3307930" cy="3139475"/>
              </a:xfrm>
            </p:grpSpPr>
            <p:pic>
              <p:nvPicPr>
                <p:cNvPr id="87" name="Grafik 86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89" t="2699" r="326" b="10357"/>
                <a:stretch/>
              </p:blipFill>
              <p:spPr>
                <a:xfrm>
                  <a:off x="268276" y="2953825"/>
                  <a:ext cx="3307930" cy="3139475"/>
                </a:xfrm>
                <a:prstGeom prst="rect">
                  <a:avLst/>
                </a:prstGeom>
              </p:spPr>
            </p:pic>
            <p:cxnSp>
              <p:nvCxnSpPr>
                <p:cNvPr id="88" name="Gerader Verbinder 73"/>
                <p:cNvCxnSpPr/>
                <p:nvPr/>
              </p:nvCxnSpPr>
              <p:spPr>
                <a:xfrm flipV="1">
                  <a:off x="3145576" y="5945780"/>
                  <a:ext cx="271199" cy="4719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" name="Gruppieren 75"/>
              <p:cNvGrpSpPr/>
              <p:nvPr/>
            </p:nvGrpSpPr>
            <p:grpSpPr>
              <a:xfrm>
                <a:off x="14756634" y="23176508"/>
                <a:ext cx="3011117" cy="3133412"/>
                <a:chOff x="6442995" y="31722"/>
                <a:chExt cx="3038507" cy="3378116"/>
              </a:xfrm>
            </p:grpSpPr>
            <p:pic>
              <p:nvPicPr>
                <p:cNvPr id="85" name="Grafik 84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591" t="1550" r="9520" b="12663"/>
                <a:stretch/>
              </p:blipFill>
              <p:spPr>
                <a:xfrm>
                  <a:off x="6442995" y="31722"/>
                  <a:ext cx="3038507" cy="3378116"/>
                </a:xfrm>
                <a:prstGeom prst="rect">
                  <a:avLst/>
                </a:prstGeom>
              </p:spPr>
            </p:pic>
            <p:cxnSp>
              <p:nvCxnSpPr>
                <p:cNvPr id="86" name="Gerader Verbinder 33"/>
                <p:cNvCxnSpPr/>
                <p:nvPr/>
              </p:nvCxnSpPr>
              <p:spPr>
                <a:xfrm>
                  <a:off x="8981070" y="3249100"/>
                  <a:ext cx="357267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" name="Gruppieren 76"/>
              <p:cNvGrpSpPr/>
              <p:nvPr/>
            </p:nvGrpSpPr>
            <p:grpSpPr>
              <a:xfrm>
                <a:off x="17829319" y="23176510"/>
                <a:ext cx="3011117" cy="3133412"/>
                <a:chOff x="3409535" y="3210439"/>
                <a:chExt cx="2932366" cy="2858799"/>
              </a:xfrm>
            </p:grpSpPr>
            <p:pic>
              <p:nvPicPr>
                <p:cNvPr id="82" name="Grafik 81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629" t="13771" r="8616" b="30381"/>
                <a:stretch/>
              </p:blipFill>
              <p:spPr>
                <a:xfrm>
                  <a:off x="3409535" y="3210439"/>
                  <a:ext cx="2932366" cy="2858799"/>
                </a:xfrm>
                <a:prstGeom prst="rect">
                  <a:avLst/>
                </a:prstGeom>
              </p:spPr>
            </p:pic>
            <p:cxnSp>
              <p:nvCxnSpPr>
                <p:cNvPr id="83" name="Gerader Verbinder 29"/>
                <p:cNvCxnSpPr/>
                <p:nvPr/>
              </p:nvCxnSpPr>
              <p:spPr>
                <a:xfrm>
                  <a:off x="5688705" y="5931316"/>
                  <a:ext cx="482753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" name="Pfeil nach rechts 83"/>
                <p:cNvSpPr/>
                <p:nvPr/>
              </p:nvSpPr>
              <p:spPr>
                <a:xfrm rot="2843437">
                  <a:off x="3919948" y="4534743"/>
                  <a:ext cx="232761" cy="91336"/>
                </a:xfrm>
                <a:prstGeom prst="rightArrow">
                  <a:avLst>
                    <a:gd name="adj1" fmla="val 19136"/>
                    <a:gd name="adj2" fmla="val 132673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p:grpSp>
          <p:sp>
            <p:nvSpPr>
              <p:cNvPr id="78" name="Textfeld 77"/>
              <p:cNvSpPr txBox="1"/>
              <p:nvPr/>
            </p:nvSpPr>
            <p:spPr>
              <a:xfrm>
                <a:off x="13464053" y="23137102"/>
                <a:ext cx="1325548" cy="320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1800" i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P. </a:t>
                </a:r>
                <a:r>
                  <a:rPr lang="de-AT" sz="1800" i="1" dirty="0" err="1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fragi</a:t>
                </a:r>
                <a:r>
                  <a:rPr lang="de-AT" sz="1800" i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de-AT" sz="18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W31</a:t>
                </a:r>
                <a:endParaRPr lang="de-AT" sz="18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79" name="Pfeil nach rechts 78"/>
              <p:cNvSpPr/>
              <p:nvPr/>
            </p:nvSpPr>
            <p:spPr>
              <a:xfrm rot="8174598">
                <a:off x="16754424" y="23730319"/>
                <a:ext cx="289901" cy="83300"/>
              </a:xfrm>
              <a:prstGeom prst="rightArrow">
                <a:avLst>
                  <a:gd name="adj1" fmla="val 19136"/>
                  <a:gd name="adj2" fmla="val 1326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80" name="Pfeil nach rechts 79"/>
              <p:cNvSpPr/>
              <p:nvPr/>
            </p:nvSpPr>
            <p:spPr>
              <a:xfrm rot="8174598">
                <a:off x="18990479" y="24499670"/>
                <a:ext cx="289901" cy="83300"/>
              </a:xfrm>
              <a:prstGeom prst="rightArrow">
                <a:avLst>
                  <a:gd name="adj1" fmla="val 19136"/>
                  <a:gd name="adj2" fmla="val 1326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81" name="Pfeil nach rechts 80"/>
              <p:cNvSpPr/>
              <p:nvPr/>
            </p:nvSpPr>
            <p:spPr>
              <a:xfrm rot="3070218">
                <a:off x="12549954" y="24250297"/>
                <a:ext cx="308499" cy="78279"/>
              </a:xfrm>
              <a:prstGeom prst="rightArrow">
                <a:avLst>
                  <a:gd name="adj1" fmla="val 19136"/>
                  <a:gd name="adj2" fmla="val 1326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sp>
          <p:nvSpPr>
            <p:cNvPr id="68" name="Textfeld 67"/>
            <p:cNvSpPr txBox="1"/>
            <p:nvPr/>
          </p:nvSpPr>
          <p:spPr>
            <a:xfrm>
              <a:off x="23223068" y="25839642"/>
              <a:ext cx="1969276" cy="335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800" i="1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P. </a:t>
              </a:r>
              <a:r>
                <a:rPr lang="de-AT" sz="1800" i="1" dirty="0" err="1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fluorescens</a:t>
              </a:r>
              <a:r>
                <a:rPr lang="de-AT" sz="18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 F2</a:t>
              </a:r>
              <a:endParaRPr lang="de-AT" sz="1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69" name="Textfeld 68"/>
            <p:cNvSpPr txBox="1"/>
            <p:nvPr/>
          </p:nvSpPr>
          <p:spPr>
            <a:xfrm>
              <a:off x="26871162" y="25825836"/>
              <a:ext cx="1316413" cy="335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800" i="1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P. </a:t>
              </a:r>
              <a:r>
                <a:rPr lang="de-AT" sz="1800" i="1" dirty="0" err="1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fragi</a:t>
              </a:r>
              <a:r>
                <a:rPr lang="de-AT" sz="1800" i="1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de-AT" sz="18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W31</a:t>
              </a:r>
              <a:endParaRPr lang="de-AT" sz="1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18413236" y="25825836"/>
              <a:ext cx="1563820" cy="335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800" dirty="0" err="1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Rhizosphere</a:t>
              </a:r>
              <a:endParaRPr lang="de-AT" sz="1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21662341" y="25825836"/>
              <a:ext cx="1560727" cy="335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800" dirty="0" err="1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Rhizosphere</a:t>
              </a:r>
              <a:endParaRPr lang="de-AT" sz="1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2" name="Textfeld 71"/>
            <p:cNvSpPr txBox="1"/>
            <p:nvPr/>
          </p:nvSpPr>
          <p:spPr>
            <a:xfrm>
              <a:off x="24937608" y="25839645"/>
              <a:ext cx="1702297" cy="335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800" dirty="0" err="1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Phyllosphere</a:t>
              </a:r>
              <a:endParaRPr lang="de-AT" sz="1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89" name="Textfeld 88"/>
          <p:cNvSpPr txBox="1"/>
          <p:nvPr/>
        </p:nvSpPr>
        <p:spPr>
          <a:xfrm>
            <a:off x="11570491" y="24272538"/>
            <a:ext cx="702093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POTENTIAL BIOCONROL AGENTS</a:t>
            </a:r>
            <a:endParaRPr lang="de-AT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90" name="Grafik 89"/>
          <p:cNvPicPr>
            <a:picLocks noChangeAspect="1"/>
          </p:cNvPicPr>
          <p:nvPr/>
        </p:nvPicPr>
        <p:blipFill rotWithShape="1">
          <a:blip r:embed="rId9"/>
          <a:srcRect l="3968" b="46822"/>
          <a:stretch/>
        </p:blipFill>
        <p:spPr>
          <a:xfrm>
            <a:off x="20381866" y="30258382"/>
            <a:ext cx="8548441" cy="5351303"/>
          </a:xfrm>
          <a:prstGeom prst="rect">
            <a:avLst/>
          </a:prstGeom>
        </p:spPr>
      </p:pic>
      <p:sp>
        <p:nvSpPr>
          <p:cNvPr id="92" name="Textfeld 91"/>
          <p:cNvSpPr txBox="1"/>
          <p:nvPr/>
        </p:nvSpPr>
        <p:spPr>
          <a:xfrm>
            <a:off x="1068363" y="30591274"/>
            <a:ext cx="9005848" cy="104028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de-AT" sz="4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CONCLUSION</a:t>
            </a:r>
          </a:p>
          <a:p>
            <a:pPr algn="just"/>
            <a:endParaRPr lang="de-AT" sz="15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606321" indent="-606321" algn="just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High bacterial diversity in </a:t>
            </a:r>
            <a:r>
              <a:rPr lang="en-US" sz="36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Brassica</a:t>
            </a:r>
            <a:r>
              <a:rPr lang="en-US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crops with impact on plant and human health</a:t>
            </a:r>
          </a:p>
          <a:p>
            <a:pPr marL="606321" indent="-606321" algn="just">
              <a:buFont typeface="Arial" panose="020B0604020202020204" pitchFamily="34" charset="0"/>
              <a:buChar char="•"/>
            </a:pPr>
            <a:endParaRPr lang="en-US" sz="15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606321" indent="-606321" algn="just"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Myrosinase</a:t>
            </a:r>
            <a:r>
              <a:rPr lang="en-US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active and PGP bacteria are natural inhabitants of </a:t>
            </a:r>
            <a:r>
              <a:rPr lang="en-US" sz="36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Brassica</a:t>
            </a:r>
            <a:r>
              <a:rPr lang="en-US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vegetables </a:t>
            </a:r>
          </a:p>
          <a:p>
            <a:pPr marL="606321" indent="-606321" algn="just">
              <a:buFont typeface="Arial" panose="020B0604020202020204" pitchFamily="34" charset="0"/>
              <a:buChar char="•"/>
            </a:pPr>
            <a:endParaRPr lang="en-US" sz="15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606321" indent="-606321" algn="just">
              <a:buFont typeface="Arial" panose="020B0604020202020204" pitchFamily="34" charset="0"/>
              <a:buChar char="•"/>
            </a:pP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Myrosinase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active </a:t>
            </a:r>
            <a:r>
              <a:rPr lang="en-US" sz="36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E. cloacae 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might be an example for a </a:t>
            </a:r>
            <a:r>
              <a:rPr lang="en-US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long lasting relationship 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of plants and human </a:t>
            </a:r>
            <a:r>
              <a:rPr lang="en-US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gut</a:t>
            </a:r>
          </a:p>
          <a:p>
            <a:pPr marL="606321" indent="-606321" algn="just">
              <a:buFont typeface="Arial" panose="020B0604020202020204" pitchFamily="34" charset="0"/>
              <a:buChar char="•"/>
            </a:pPr>
            <a:endParaRPr lang="en-US" sz="15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606321" indent="-606321" algn="just">
              <a:buFont typeface="Arial" panose="020B0604020202020204" pitchFamily="34" charset="0"/>
              <a:buChar char="•"/>
            </a:pPr>
            <a:r>
              <a:rPr lang="en-US" sz="36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Brassica</a:t>
            </a:r>
            <a:r>
              <a:rPr lang="en-US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from farmer´s market harbor more </a:t>
            </a:r>
            <a:r>
              <a:rPr lang="en-US" sz="3600" i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Verticillium</a:t>
            </a:r>
            <a:r>
              <a:rPr lang="en-US" sz="36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en-US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antagonistic strains</a:t>
            </a:r>
          </a:p>
          <a:p>
            <a:pPr algn="just"/>
            <a:endParaRPr lang="en-US" sz="15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606321" indent="-606321" algn="just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The point of sale has significant cultivar-specific influence on the microbial community</a:t>
            </a:r>
          </a:p>
          <a:p>
            <a:pPr marL="606321" indent="-606321" algn="just">
              <a:buFont typeface="Arial" panose="020B0604020202020204" pitchFamily="34" charset="0"/>
              <a:buChar char="•"/>
            </a:pPr>
            <a:endParaRPr lang="en-US" sz="15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606321" indent="-606321" algn="just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Low abundant taxa seem to have strong impact on the microbial network construction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6" name="Textfeld 95"/>
          <p:cNvSpPr txBox="1"/>
          <p:nvPr/>
        </p:nvSpPr>
        <p:spPr>
          <a:xfrm>
            <a:off x="10973784" y="36793816"/>
            <a:ext cx="9157730" cy="4082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Field trials with potential </a:t>
            </a:r>
            <a:r>
              <a:rPr lang="en-GB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BCAs</a:t>
            </a:r>
            <a:endParaRPr lang="de-AT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Knock out mutants and characterization of the </a:t>
            </a:r>
            <a:r>
              <a:rPr lang="en-GB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myrosinase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protein</a:t>
            </a:r>
            <a:endParaRPr lang="de-AT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Are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there more than one bacterial </a:t>
            </a:r>
            <a:r>
              <a:rPr lang="en-GB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myrosinase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genes? </a:t>
            </a:r>
            <a:endParaRPr lang="de-AT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Is </a:t>
            </a:r>
            <a:r>
              <a:rPr lang="en-GB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myrosinase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activity dependent on a co-metabolizing pathway? </a:t>
            </a:r>
            <a:endParaRPr lang="de-AT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100" name="Gruppieren 99"/>
          <p:cNvGrpSpPr/>
          <p:nvPr/>
        </p:nvGrpSpPr>
        <p:grpSpPr>
          <a:xfrm>
            <a:off x="20688300" y="36382336"/>
            <a:ext cx="8518549" cy="4926416"/>
            <a:chOff x="19880298" y="37156872"/>
            <a:chExt cx="8518549" cy="4926416"/>
          </a:xfrm>
        </p:grpSpPr>
        <p:sp>
          <p:nvSpPr>
            <p:cNvPr id="98" name="Rechteck 97"/>
            <p:cNvSpPr/>
            <p:nvPr/>
          </p:nvSpPr>
          <p:spPr>
            <a:xfrm>
              <a:off x="19880298" y="37333181"/>
              <a:ext cx="8518549" cy="4435477"/>
            </a:xfrm>
            <a:prstGeom prst="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97" name="Textfeld 96"/>
            <p:cNvSpPr txBox="1"/>
            <p:nvPr/>
          </p:nvSpPr>
          <p:spPr>
            <a:xfrm>
              <a:off x="20051189" y="37682083"/>
              <a:ext cx="8311615" cy="440120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Berg</a:t>
              </a:r>
              <a:r>
                <a:rPr lang="en-US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, G., </a:t>
              </a:r>
              <a:r>
                <a:rPr lang="en-US" sz="20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Erlacher</a:t>
              </a:r>
              <a:r>
                <a:rPr lang="en-US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, A., &amp; </a:t>
              </a:r>
              <a:r>
                <a:rPr lang="en-US" sz="20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Grube</a:t>
              </a:r>
              <a:r>
                <a:rPr lang="en-US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, M. (2015). The edible plant microbiome: importance and health issues. In </a:t>
              </a:r>
              <a:r>
                <a: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Principles of Plant-Microbe Interactions </a:t>
              </a:r>
              <a:r>
                <a:rPr lang="en-US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(pp. 419-426). Springer International Publishing. </a:t>
              </a:r>
              <a:endPara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  <a:p>
              <a:endParaRPr lang="en-US" sz="20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  <a:p>
              <a:r>
                <a:rPr lang="de-AT" sz="2000" dirty="0" err="1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Rybakova</a:t>
              </a:r>
              <a:r>
                <a:rPr lang="de-AT" sz="2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, D., Schmuck, M., </a:t>
              </a:r>
              <a:r>
                <a:rPr lang="de-AT" sz="2000" dirty="0" err="1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Wetzlinger</a:t>
              </a:r>
              <a:r>
                <a:rPr lang="de-AT" sz="2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, U., Varo-Suarez, A., </a:t>
              </a:r>
              <a:r>
                <a:rPr lang="de-AT" sz="2000" dirty="0" err="1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Murgu</a:t>
              </a:r>
              <a:r>
                <a:rPr lang="de-AT" sz="2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, O., Müller, H., &amp; Berg, G. (2015). Kill </a:t>
              </a:r>
              <a:r>
                <a:rPr lang="de-AT" sz="2000" dirty="0" err="1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or</a:t>
              </a:r>
              <a:r>
                <a:rPr lang="de-AT" sz="2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de-AT" sz="2000" dirty="0" err="1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cure</a:t>
              </a:r>
              <a:r>
                <a:rPr lang="de-AT" sz="2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? The </a:t>
              </a:r>
              <a:r>
                <a:rPr lang="de-AT" sz="2000" dirty="0" err="1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interaction</a:t>
              </a:r>
              <a:r>
                <a:rPr lang="de-AT" sz="2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de-AT" sz="2000" dirty="0" err="1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between</a:t>
              </a:r>
              <a:r>
                <a:rPr lang="de-AT" sz="2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de-AT" sz="2000" dirty="0" err="1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endophytic</a:t>
              </a:r>
              <a:r>
                <a:rPr lang="de-AT" sz="2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de-AT" sz="2000" dirty="0" err="1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Paenibacillus</a:t>
              </a:r>
              <a:r>
                <a:rPr lang="de-AT" sz="2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de-AT" sz="2000" dirty="0" err="1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and</a:t>
              </a:r>
              <a:r>
                <a:rPr lang="de-AT" sz="2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de-AT" sz="2000" dirty="0" err="1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Serratia</a:t>
              </a:r>
              <a:r>
                <a:rPr lang="de-AT" sz="2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de-AT" sz="2000" dirty="0" err="1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strains</a:t>
              </a:r>
              <a:r>
                <a:rPr lang="de-AT" sz="2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de-AT" sz="2000" dirty="0" err="1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and</a:t>
              </a:r>
              <a:r>
                <a:rPr lang="de-AT" sz="2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de-AT" sz="2000" dirty="0" err="1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the</a:t>
              </a:r>
              <a:r>
                <a:rPr lang="de-AT" sz="2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 host plant </a:t>
              </a:r>
              <a:r>
                <a:rPr lang="de-AT" sz="2000" dirty="0" err="1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is</a:t>
              </a:r>
              <a:r>
                <a:rPr lang="de-AT" sz="2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de-AT" sz="2000" dirty="0" err="1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shaped</a:t>
              </a:r>
              <a:r>
                <a:rPr lang="de-AT" sz="2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de-AT" sz="2000" dirty="0" err="1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by</a:t>
              </a:r>
              <a:r>
                <a:rPr lang="de-AT" sz="2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 plant </a:t>
              </a:r>
              <a:r>
                <a:rPr lang="de-AT" sz="2000" dirty="0" err="1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growth</a:t>
              </a:r>
              <a:r>
                <a:rPr lang="de-AT" sz="2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de-AT" sz="2000" dirty="0" err="1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conditions</a:t>
              </a:r>
              <a:r>
                <a:rPr lang="de-AT" sz="2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. </a:t>
              </a:r>
              <a:r>
                <a:rPr lang="de-AT" sz="2000" i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Plant </a:t>
              </a:r>
              <a:r>
                <a:rPr lang="de-AT" sz="2000" i="1" dirty="0" err="1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and</a:t>
              </a:r>
              <a:r>
                <a:rPr lang="de-AT" sz="2000" i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de-AT" sz="2000" i="1" dirty="0" err="1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Soil</a:t>
              </a:r>
              <a:r>
                <a:rPr lang="de-AT" sz="2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, 1-15.</a:t>
              </a:r>
              <a:endPara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  <a:p>
              <a:endParaRPr lang="en-US" sz="20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  <a:p>
              <a:r>
                <a:rPr lang="de-AT" sz="2000" dirty="0" err="1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Erlacher</a:t>
              </a:r>
              <a:r>
                <a:rPr lang="de-AT" sz="2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de-AT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A, Cardinale M, Grosch R, Grube M, Berg G (2014) The </a:t>
              </a:r>
              <a:r>
                <a:rPr lang="de-AT" sz="20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impact</a:t>
              </a:r>
              <a:r>
                <a:rPr lang="de-AT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de-AT" sz="20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of</a:t>
              </a:r>
              <a:r>
                <a:rPr lang="de-AT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de-AT" sz="20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the</a:t>
              </a:r>
              <a:r>
                <a:rPr lang="de-AT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pathogen </a:t>
              </a:r>
              <a:r>
                <a:rPr lang="de-AT" sz="2000" i="1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Rhizoctonia</a:t>
              </a:r>
              <a:r>
                <a:rPr lang="de-AT" sz="20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de-AT" sz="2000" i="1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solani</a:t>
              </a:r>
              <a:r>
                <a:rPr lang="de-AT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 </a:t>
              </a:r>
              <a:r>
                <a:rPr lang="de-AT" sz="20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and</a:t>
              </a:r>
              <a:r>
                <a:rPr lang="de-AT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de-AT" sz="20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its</a:t>
              </a:r>
              <a:r>
                <a:rPr lang="de-AT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de-AT" sz="20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beneficial</a:t>
              </a:r>
              <a:r>
                <a:rPr lang="de-AT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de-AT" sz="20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counterpart</a:t>
              </a:r>
              <a:r>
                <a:rPr lang="de-AT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 </a:t>
              </a:r>
              <a:r>
                <a:rPr lang="de-AT" sz="2000" i="1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Bacillus</a:t>
              </a:r>
              <a:r>
                <a:rPr lang="de-AT" sz="20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de-AT" sz="2000" i="1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amyloliquefaciens</a:t>
              </a:r>
              <a:r>
                <a:rPr lang="de-AT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 on </a:t>
              </a:r>
              <a:r>
                <a:rPr lang="de-AT" sz="20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the</a:t>
              </a:r>
              <a:r>
                <a:rPr lang="de-AT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de-AT" sz="20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indigenous</a:t>
              </a:r>
              <a:r>
                <a:rPr lang="de-AT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de-AT" sz="20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lettuce</a:t>
              </a:r>
              <a:r>
                <a:rPr lang="de-AT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microbiome. Frontiers in </a:t>
              </a:r>
              <a:r>
                <a:rPr lang="de-AT" sz="20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microbiology</a:t>
              </a:r>
              <a:r>
                <a:rPr lang="de-AT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, 5</a:t>
              </a:r>
            </a:p>
            <a:p>
              <a:endParaRPr lang="de-AT" sz="2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9" name="Textfeld 98"/>
            <p:cNvSpPr txBox="1"/>
            <p:nvPr/>
          </p:nvSpPr>
          <p:spPr>
            <a:xfrm>
              <a:off x="20586229" y="37156872"/>
              <a:ext cx="2070296" cy="4770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25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REFERENCES</a:t>
              </a:r>
              <a:endParaRPr lang="de-AT" sz="25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pic>
        <p:nvPicPr>
          <p:cNvPr id="103" name="Picture 2" descr="Bildergebnis für umweltbiotechnologie Graz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8" r="43402" b="28635"/>
          <a:stretch/>
        </p:blipFill>
        <p:spPr bwMode="auto">
          <a:xfrm>
            <a:off x="1205440" y="830831"/>
            <a:ext cx="2715727" cy="105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4" descr="Bildergebnis für TU Graz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5" t="16000" b="20508"/>
          <a:stretch/>
        </p:blipFill>
        <p:spPr bwMode="auto">
          <a:xfrm>
            <a:off x="4001880" y="792919"/>
            <a:ext cx="1918787" cy="105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Grafik 10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311468" y="934920"/>
            <a:ext cx="1000836" cy="945043"/>
          </a:xfrm>
          <a:prstGeom prst="rect">
            <a:avLst/>
          </a:prstGeom>
        </p:spPr>
      </p:pic>
      <p:pic>
        <p:nvPicPr>
          <p:cNvPr id="106" name="Picture 2" descr="Bildergebnis für nawi uni graz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9359" y="869060"/>
            <a:ext cx="2086178" cy="81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dergebnis für biocome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0353" y="869060"/>
            <a:ext cx="741152" cy="108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feld 28"/>
          <p:cNvSpPr txBox="1"/>
          <p:nvPr/>
        </p:nvSpPr>
        <p:spPr>
          <a:xfrm>
            <a:off x="304800" y="41224598"/>
            <a:ext cx="297183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de-DE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This project was funded by the European Union in frame of FP7-KBBE-2013-7-single-stage (BIOCOMES; No. 612713). 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de-DE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The authors gratefully acknowledge support from NAWI Graz.</a:t>
            </a:r>
          </a:p>
        </p:txBody>
      </p:sp>
    </p:spTree>
    <p:extLst>
      <p:ext uri="{BB962C8B-B14F-4D97-AF65-F5344CB8AC3E}">
        <p14:creationId xmlns:p14="http://schemas.microsoft.com/office/powerpoint/2010/main" val="421925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842</Words>
  <Application>Microsoft Office PowerPoint</Application>
  <PresentationFormat>Benutzerdefiniert</PresentationFormat>
  <Paragraphs>69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Times New Roman</vt:lpstr>
      <vt:lpstr>Office Theme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Birgit Wassermann</dc:creator>
  <cp:lastModifiedBy>Birgit Wassermann</cp:lastModifiedBy>
  <cp:revision>22</cp:revision>
  <dcterms:created xsi:type="dcterms:W3CDTF">2016-09-07T10:57:58Z</dcterms:created>
  <dcterms:modified xsi:type="dcterms:W3CDTF">2016-09-13T05:59:46Z</dcterms:modified>
</cp:coreProperties>
</file>