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sldIdLst>
    <p:sldId id="257" r:id="rId3"/>
    <p:sldId id="258" r:id="rId4"/>
  </p:sldIdLst>
  <p:sldSz cx="7561263" cy="10693400"/>
  <p:notesSz cx="7099300" cy="10234613"/>
  <p:defaultTextStyle>
    <a:defPPr>
      <a:defRPr lang="de-AT"/>
    </a:defPPr>
    <a:lvl1pPr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80808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036" y="66"/>
      </p:cViewPr>
      <p:guideLst>
        <p:guide orient="horz" pos="3368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6738" y="3322638"/>
            <a:ext cx="6427787" cy="2290762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33475" y="6059488"/>
            <a:ext cx="5294313" cy="27320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40873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7825" y="428625"/>
            <a:ext cx="6805613" cy="178117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77825" y="2495550"/>
            <a:ext cx="6805613" cy="70564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1586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5483225" y="428625"/>
            <a:ext cx="1700213" cy="9123363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77825" y="428625"/>
            <a:ext cx="4953000" cy="91233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67284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6738" y="3322638"/>
            <a:ext cx="6427787" cy="2290762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33475" y="6059488"/>
            <a:ext cx="5294313" cy="27320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87562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7825" y="428625"/>
            <a:ext cx="6805613" cy="178117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77825" y="2495550"/>
            <a:ext cx="6805613" cy="70564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01492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6900" y="6872288"/>
            <a:ext cx="6427788" cy="2122487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96900" y="4532313"/>
            <a:ext cx="6427788" cy="23399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250906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7825" y="428625"/>
            <a:ext cx="6805613" cy="178117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77825" y="2495550"/>
            <a:ext cx="3325813" cy="705643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856038" y="2495550"/>
            <a:ext cx="3327400" cy="705643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867729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7825" y="428625"/>
            <a:ext cx="6805613" cy="17811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77825" y="2393950"/>
            <a:ext cx="3341688" cy="9969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77825" y="3390900"/>
            <a:ext cx="3341688" cy="61610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841750" y="2393950"/>
            <a:ext cx="3341688" cy="9969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841750" y="3390900"/>
            <a:ext cx="3341688" cy="61610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74773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7825" y="428625"/>
            <a:ext cx="6805613" cy="178117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25792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29022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7825" y="425450"/>
            <a:ext cx="2487613" cy="181292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955925" y="425450"/>
            <a:ext cx="4227513" cy="912653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77825" y="2238375"/>
            <a:ext cx="2487613" cy="73136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026794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7825" y="428625"/>
            <a:ext cx="6805613" cy="178117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77825" y="2495550"/>
            <a:ext cx="6805613" cy="70564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202830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82725" y="7485063"/>
            <a:ext cx="4535488" cy="8842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482725" y="955675"/>
            <a:ext cx="4535488" cy="6415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482725" y="8369300"/>
            <a:ext cx="4535488" cy="1254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78642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7825" y="428625"/>
            <a:ext cx="6805613" cy="178117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77825" y="2495550"/>
            <a:ext cx="6805613" cy="70564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79374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5483225" y="428625"/>
            <a:ext cx="1700213" cy="9123363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77825" y="428625"/>
            <a:ext cx="4953000" cy="91233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55974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6900" y="6872288"/>
            <a:ext cx="6427788" cy="2122487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96900" y="4532313"/>
            <a:ext cx="6427788" cy="23399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382253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7825" y="428625"/>
            <a:ext cx="6805613" cy="178117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77825" y="2495550"/>
            <a:ext cx="3325813" cy="705643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856038" y="2495550"/>
            <a:ext cx="3327400" cy="705643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7552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7825" y="428625"/>
            <a:ext cx="6805613" cy="17811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77825" y="2393950"/>
            <a:ext cx="3341688" cy="9969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77825" y="3390900"/>
            <a:ext cx="3341688" cy="61610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841750" y="2393950"/>
            <a:ext cx="3341688" cy="9969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841750" y="3390900"/>
            <a:ext cx="3341688" cy="61610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1738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7825" y="428625"/>
            <a:ext cx="6805613" cy="178117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07317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8023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7825" y="425450"/>
            <a:ext cx="2487613" cy="181292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955925" y="425450"/>
            <a:ext cx="4227513" cy="912653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77825" y="2238375"/>
            <a:ext cx="2487613" cy="73136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20298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82725" y="7485063"/>
            <a:ext cx="4535488" cy="8842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482725" y="955675"/>
            <a:ext cx="4535488" cy="6415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482725" y="8369300"/>
            <a:ext cx="4535488" cy="1254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2721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iwt.tugraz.at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hyperlink" Target="http://www.iwt.tugraz.at/" TargetMode="Externa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 userDrawn="1"/>
        </p:nvSpPr>
        <p:spPr bwMode="auto">
          <a:xfrm>
            <a:off x="0" y="0"/>
            <a:ext cx="7558088" cy="10688638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EAEAEA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210" tIns="45606" rIns="91210" bIns="45606"/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defTabSz="995363">
              <a:defRPr>
                <a:solidFill>
                  <a:schemeClr val="tx1"/>
                </a:solidFill>
                <a:latin typeface="Arial" charset="0"/>
              </a:defRPr>
            </a:lvl2pPr>
            <a:lvl3pPr defTabSz="995363">
              <a:defRPr>
                <a:solidFill>
                  <a:schemeClr val="tx1"/>
                </a:solidFill>
                <a:latin typeface="Arial" charset="0"/>
              </a:defRPr>
            </a:lvl3pPr>
            <a:lvl4pPr defTabSz="995363">
              <a:defRPr>
                <a:solidFill>
                  <a:schemeClr val="tx1"/>
                </a:solidFill>
                <a:latin typeface="Arial" charset="0"/>
              </a:defRPr>
            </a:lvl4pPr>
            <a:lvl5pPr defTabSz="995363">
              <a:defRPr>
                <a:solidFill>
                  <a:schemeClr val="tx1"/>
                </a:solidFill>
                <a:latin typeface="Arial" charset="0"/>
              </a:defRPr>
            </a:lvl5pPr>
            <a:lvl6pPr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 sz="2000"/>
          </a:p>
        </p:txBody>
      </p:sp>
      <p:sp>
        <p:nvSpPr>
          <p:cNvPr id="5123" name="Rectangle 3"/>
          <p:cNvSpPr>
            <a:spLocks noChangeArrowheads="1"/>
          </p:cNvSpPr>
          <p:nvPr userDrawn="1"/>
        </p:nvSpPr>
        <p:spPr bwMode="auto">
          <a:xfrm>
            <a:off x="0" y="0"/>
            <a:ext cx="539750" cy="21590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5124" name="Rectangle 4"/>
          <p:cNvSpPr>
            <a:spLocks noChangeArrowheads="1"/>
          </p:cNvSpPr>
          <p:nvPr userDrawn="1"/>
        </p:nvSpPr>
        <p:spPr bwMode="auto">
          <a:xfrm>
            <a:off x="0" y="2411413"/>
            <a:ext cx="539750" cy="8281987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5125" name="Rectangle 5"/>
          <p:cNvSpPr>
            <a:spLocks noChangeArrowheads="1"/>
          </p:cNvSpPr>
          <p:nvPr userDrawn="1"/>
        </p:nvSpPr>
        <p:spPr bwMode="auto">
          <a:xfrm>
            <a:off x="0" y="2159000"/>
            <a:ext cx="7558088" cy="107950"/>
          </a:xfrm>
          <a:prstGeom prst="rect">
            <a:avLst/>
          </a:prstGeom>
          <a:gradFill rotWithShape="1">
            <a:gsLst>
              <a:gs pos="0">
                <a:srgbClr val="B2B2B2"/>
              </a:gs>
              <a:gs pos="100000">
                <a:srgbClr val="DDDDDD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5126" name="Text Box 6"/>
          <p:cNvSpPr txBox="1">
            <a:spLocks noChangeArrowheads="1"/>
          </p:cNvSpPr>
          <p:nvPr userDrawn="1"/>
        </p:nvSpPr>
        <p:spPr bwMode="auto">
          <a:xfrm rot="-5400000">
            <a:off x="-3460750" y="5892800"/>
            <a:ext cx="74803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de-DE" altLang="de-DE" sz="3000">
                <a:solidFill>
                  <a:schemeClr val="bg1"/>
                </a:solidFill>
                <a:latin typeface="Arial Narrow" pitchFamily="34" charset="0"/>
              </a:rPr>
              <a:t>Institut für Wärmetechnik – TU Graz</a:t>
            </a:r>
            <a:endParaRPr lang="de-DE" altLang="de-DE" sz="20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 userDrawn="1"/>
        </p:nvSpPr>
        <p:spPr bwMode="auto">
          <a:xfrm>
            <a:off x="5051425" y="9785350"/>
            <a:ext cx="2065338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290" tIns="49647" rIns="99290" bIns="49647"/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977900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11731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sz="1000">
                <a:latin typeface="Arial Narrow" pitchFamily="34" charset="0"/>
              </a:rPr>
              <a:t>Institut für Wärmetechnik</a:t>
            </a:r>
          </a:p>
          <a:p>
            <a:r>
              <a:rPr lang="de-DE" altLang="de-DE" sz="1000">
                <a:latin typeface="Arial Narrow" pitchFamily="34" charset="0"/>
              </a:rPr>
              <a:t>Technische Universität Graz</a:t>
            </a:r>
          </a:p>
          <a:p>
            <a:r>
              <a:rPr lang="de-DE" altLang="de-DE" sz="1000">
                <a:latin typeface="Arial Narrow" pitchFamily="34" charset="0"/>
              </a:rPr>
              <a:t>Inffeldgasse 25 B, A-8010 Graz, Österreich, www.iwt.tugraz.at</a:t>
            </a:r>
          </a:p>
          <a:p>
            <a:endParaRPr lang="de-DE" altLang="de-DE" sz="1000">
              <a:latin typeface="Arial Narrow" pitchFamily="34" charset="0"/>
            </a:endParaRPr>
          </a:p>
          <a:p>
            <a:endParaRPr lang="de-DE" altLang="de-DE" sz="1300">
              <a:latin typeface="Arial Narrow" pitchFamily="34" charset="0"/>
            </a:endParaRPr>
          </a:p>
        </p:txBody>
      </p:sp>
      <p:sp>
        <p:nvSpPr>
          <p:cNvPr id="5128" name="Rectangle 8"/>
          <p:cNvSpPr>
            <a:spLocks noChangeArrowheads="1"/>
          </p:cNvSpPr>
          <p:nvPr userDrawn="1"/>
        </p:nvSpPr>
        <p:spPr bwMode="auto">
          <a:xfrm>
            <a:off x="538163" y="8174038"/>
            <a:ext cx="7018337" cy="2519362"/>
          </a:xfrm>
          <a:prstGeom prst="rect">
            <a:avLst/>
          </a:prstGeom>
          <a:gradFill rotWithShape="1">
            <a:gsLst>
              <a:gs pos="0">
                <a:srgbClr val="B2B2B2"/>
              </a:gs>
              <a:gs pos="100000">
                <a:srgbClr val="DDDDDD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5129" name="Line 9"/>
          <p:cNvSpPr>
            <a:spLocks noChangeShapeType="1"/>
          </p:cNvSpPr>
          <p:nvPr userDrawn="1"/>
        </p:nvSpPr>
        <p:spPr bwMode="auto">
          <a:xfrm>
            <a:off x="539750" y="0"/>
            <a:ext cx="0" cy="2159000"/>
          </a:xfrm>
          <a:prstGeom prst="line">
            <a:avLst/>
          </a:prstGeom>
          <a:noFill/>
          <a:ln w="127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5130" name="Line 10"/>
          <p:cNvSpPr>
            <a:spLocks noChangeShapeType="1"/>
          </p:cNvSpPr>
          <p:nvPr userDrawn="1"/>
        </p:nvSpPr>
        <p:spPr bwMode="auto">
          <a:xfrm>
            <a:off x="533400" y="2159000"/>
            <a:ext cx="7024688" cy="0"/>
          </a:xfrm>
          <a:prstGeom prst="line">
            <a:avLst/>
          </a:prstGeom>
          <a:noFill/>
          <a:ln w="127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5132" name="Text Box 12"/>
          <p:cNvSpPr txBox="1">
            <a:spLocks noChangeArrowheads="1"/>
          </p:cNvSpPr>
          <p:nvPr userDrawn="1"/>
        </p:nvSpPr>
        <p:spPr bwMode="auto">
          <a:xfrm rot="-5400000">
            <a:off x="-835025" y="796925"/>
            <a:ext cx="21590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290" tIns="49647" rIns="99290" bIns="49647" anchor="ctr" anchorCtr="1"/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sz="2200">
                <a:solidFill>
                  <a:schemeClr val="bg1"/>
                </a:solidFill>
                <a:latin typeface="Arial Narrow" pitchFamily="34" charset="0"/>
              </a:rPr>
              <a:t>www.iwt.tugraz.at</a:t>
            </a:r>
          </a:p>
        </p:txBody>
      </p:sp>
      <p:sp>
        <p:nvSpPr>
          <p:cNvPr id="5134" name="Rectangle 14"/>
          <p:cNvSpPr>
            <a:spLocks noChangeArrowheads="1"/>
          </p:cNvSpPr>
          <p:nvPr userDrawn="1"/>
        </p:nvSpPr>
        <p:spPr bwMode="auto">
          <a:xfrm>
            <a:off x="539750" y="2411413"/>
            <a:ext cx="4606925" cy="809625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5135" name="Rectangle 15"/>
          <p:cNvSpPr>
            <a:spLocks noChangeArrowheads="1"/>
          </p:cNvSpPr>
          <p:nvPr userDrawn="1"/>
        </p:nvSpPr>
        <p:spPr bwMode="auto">
          <a:xfrm>
            <a:off x="5008563" y="2411413"/>
            <a:ext cx="2525712" cy="6835775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5136" name="Line 16"/>
          <p:cNvSpPr>
            <a:spLocks noChangeShapeType="1"/>
          </p:cNvSpPr>
          <p:nvPr userDrawn="1"/>
        </p:nvSpPr>
        <p:spPr bwMode="auto">
          <a:xfrm flipH="1" flipV="1">
            <a:off x="539750" y="2406650"/>
            <a:ext cx="0" cy="8108950"/>
          </a:xfrm>
          <a:prstGeom prst="line">
            <a:avLst/>
          </a:prstGeom>
          <a:noFill/>
          <a:ln w="127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5137" name="Line 17"/>
          <p:cNvSpPr>
            <a:spLocks noChangeShapeType="1"/>
          </p:cNvSpPr>
          <p:nvPr userDrawn="1"/>
        </p:nvSpPr>
        <p:spPr bwMode="auto">
          <a:xfrm flipH="1">
            <a:off x="0" y="2411413"/>
            <a:ext cx="544513" cy="0"/>
          </a:xfrm>
          <a:prstGeom prst="line">
            <a:avLst/>
          </a:prstGeom>
          <a:noFill/>
          <a:ln w="127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5138" name="Line 18"/>
          <p:cNvSpPr>
            <a:spLocks noChangeShapeType="1"/>
          </p:cNvSpPr>
          <p:nvPr userDrawn="1"/>
        </p:nvSpPr>
        <p:spPr bwMode="auto">
          <a:xfrm>
            <a:off x="5145088" y="9240838"/>
            <a:ext cx="2411412" cy="0"/>
          </a:xfrm>
          <a:prstGeom prst="line">
            <a:avLst/>
          </a:prstGeom>
          <a:noFill/>
          <a:ln w="127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5139" name="Line 19"/>
          <p:cNvSpPr>
            <a:spLocks noChangeShapeType="1"/>
          </p:cNvSpPr>
          <p:nvPr userDrawn="1"/>
        </p:nvSpPr>
        <p:spPr bwMode="auto">
          <a:xfrm>
            <a:off x="5145088" y="9236075"/>
            <a:ext cx="0" cy="1276350"/>
          </a:xfrm>
          <a:prstGeom prst="line">
            <a:avLst/>
          </a:prstGeom>
          <a:noFill/>
          <a:ln w="127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5140" name="Line 20"/>
          <p:cNvSpPr>
            <a:spLocks noChangeShapeType="1"/>
          </p:cNvSpPr>
          <p:nvPr userDrawn="1"/>
        </p:nvSpPr>
        <p:spPr bwMode="auto">
          <a:xfrm>
            <a:off x="542925" y="10507663"/>
            <a:ext cx="4606925" cy="0"/>
          </a:xfrm>
          <a:prstGeom prst="line">
            <a:avLst/>
          </a:prstGeom>
          <a:noFill/>
          <a:ln w="127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5141" name="Text Box 21"/>
          <p:cNvSpPr txBox="1">
            <a:spLocks noChangeArrowheads="1"/>
          </p:cNvSpPr>
          <p:nvPr userDrawn="1"/>
        </p:nvSpPr>
        <p:spPr bwMode="auto">
          <a:xfrm>
            <a:off x="5253038" y="9977438"/>
            <a:ext cx="2065337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977900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11731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sz="900" dirty="0">
                <a:solidFill>
                  <a:srgbClr val="5F5F5F"/>
                </a:solidFill>
                <a:latin typeface="Arial Narrow" pitchFamily="34" charset="0"/>
              </a:rPr>
              <a:t>Institut für Wärmetechnik</a:t>
            </a:r>
          </a:p>
          <a:p>
            <a:r>
              <a:rPr lang="de-DE" altLang="de-DE" sz="900" dirty="0">
                <a:solidFill>
                  <a:srgbClr val="5F5F5F"/>
                </a:solidFill>
                <a:latin typeface="Arial Narrow" pitchFamily="34" charset="0"/>
              </a:rPr>
              <a:t>Technische Universität Graz</a:t>
            </a:r>
          </a:p>
          <a:p>
            <a:r>
              <a:rPr lang="de-DE" altLang="de-DE" sz="900" dirty="0" err="1">
                <a:solidFill>
                  <a:srgbClr val="5F5F5F"/>
                </a:solidFill>
                <a:latin typeface="Arial Narrow" pitchFamily="34" charset="0"/>
              </a:rPr>
              <a:t>Inffeldgasse</a:t>
            </a:r>
            <a:r>
              <a:rPr lang="de-DE" altLang="de-DE" sz="900" dirty="0">
                <a:solidFill>
                  <a:srgbClr val="5F5F5F"/>
                </a:solidFill>
                <a:latin typeface="Arial Narrow" pitchFamily="34" charset="0"/>
              </a:rPr>
              <a:t> 25 B, </a:t>
            </a:r>
            <a:r>
              <a:rPr lang="de-DE" altLang="de-DE" sz="900" dirty="0" smtClean="0">
                <a:solidFill>
                  <a:srgbClr val="5F5F5F"/>
                </a:solidFill>
                <a:latin typeface="Arial Narrow" pitchFamily="34" charset="0"/>
              </a:rPr>
              <a:t>A 8010 </a:t>
            </a:r>
            <a:r>
              <a:rPr lang="de-DE" altLang="de-DE" sz="900" dirty="0">
                <a:solidFill>
                  <a:srgbClr val="5F5F5F"/>
                </a:solidFill>
                <a:latin typeface="Arial Narrow" pitchFamily="34" charset="0"/>
              </a:rPr>
              <a:t>Graz, </a:t>
            </a:r>
            <a:r>
              <a:rPr lang="de-DE" altLang="de-DE" sz="900" dirty="0" smtClean="0">
                <a:solidFill>
                  <a:srgbClr val="5F5F5F"/>
                </a:solidFill>
                <a:latin typeface="Arial Narrow" pitchFamily="34" charset="0"/>
              </a:rPr>
              <a:t>Österreich  </a:t>
            </a:r>
            <a:r>
              <a:rPr lang="de-DE" altLang="de-DE" sz="900" dirty="0" smtClean="0">
                <a:solidFill>
                  <a:srgbClr val="5F5F5F"/>
                </a:solidFill>
                <a:latin typeface="Arial Narrow" pitchFamily="34" charset="0"/>
                <a:hlinkClick r:id="rId13"/>
              </a:rPr>
              <a:t>www.iwt.tugraz.at</a:t>
            </a:r>
            <a:r>
              <a:rPr lang="de-DE" altLang="de-DE" sz="900" dirty="0" smtClean="0">
                <a:solidFill>
                  <a:srgbClr val="5F5F5F"/>
                </a:solidFill>
                <a:latin typeface="Arial Narrow" pitchFamily="34" charset="0"/>
              </a:rPr>
              <a:t> </a:t>
            </a:r>
            <a:endParaRPr lang="de-DE" altLang="de-DE" sz="900" dirty="0">
              <a:solidFill>
                <a:srgbClr val="5F5F5F"/>
              </a:solidFill>
              <a:latin typeface="Arial Narrow" pitchFamily="34" charset="0"/>
            </a:endParaRPr>
          </a:p>
          <a:p>
            <a:endParaRPr lang="de-DE" altLang="de-DE" sz="900" dirty="0">
              <a:solidFill>
                <a:srgbClr val="5F5F5F"/>
              </a:solidFill>
              <a:latin typeface="Arial Narrow" pitchFamily="34" charset="0"/>
            </a:endParaRPr>
          </a:p>
          <a:p>
            <a:endParaRPr lang="de-DE" altLang="de-DE" sz="1300" dirty="0">
              <a:latin typeface="Arial Narrow" pitchFamily="34" charset="0"/>
            </a:endParaRPr>
          </a:p>
        </p:txBody>
      </p:sp>
      <p:sp>
        <p:nvSpPr>
          <p:cNvPr id="5142" name="Text Box 22"/>
          <p:cNvSpPr txBox="1">
            <a:spLocks noChangeArrowheads="1"/>
          </p:cNvSpPr>
          <p:nvPr userDrawn="1"/>
        </p:nvSpPr>
        <p:spPr bwMode="auto">
          <a:xfrm>
            <a:off x="-66675" y="10371138"/>
            <a:ext cx="646113" cy="19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48" tIns="45676" rIns="91348" bIns="45676">
            <a:spAutoFit/>
          </a:bodyPr>
          <a:lstStyle/>
          <a:p>
            <a:pPr algn="ctr">
              <a:spcBef>
                <a:spcPct val="50000"/>
              </a:spcBef>
            </a:pPr>
            <a:fld id="{959724BB-6D88-45B6-95E5-A575AEF24B70}" type="datetime6">
              <a:rPr lang="de-AT" altLang="de-DE" sz="700">
                <a:solidFill>
                  <a:schemeClr val="bg1"/>
                </a:solidFill>
                <a:latin typeface="Arial Narrow" pitchFamily="34" charset="0"/>
              </a:rPr>
              <a:pPr algn="ctr">
                <a:spcBef>
                  <a:spcPct val="50000"/>
                </a:spcBef>
              </a:pPr>
              <a:t>Februar 16</a:t>
            </a:fld>
            <a:endParaRPr lang="de-AT" altLang="de-DE" sz="70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5144" name="Picture 24" descr="logo_la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00" y="287338"/>
            <a:ext cx="1439863" cy="706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51" name="Picture 31" descr="Symbol_rgb_big_patina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9967913"/>
            <a:ext cx="323850" cy="43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defTabSz="995363" rtl="0" fontAlgn="base">
        <a:spcBef>
          <a:spcPct val="0"/>
        </a:spcBef>
        <a:spcAft>
          <a:spcPct val="0"/>
        </a:spcAft>
        <a:defRPr sz="2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defTabSz="995363" rtl="0" fontAlgn="base">
        <a:spcBef>
          <a:spcPct val="0"/>
        </a:spcBef>
        <a:spcAft>
          <a:spcPct val="0"/>
        </a:spcAft>
        <a:defRPr sz="2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l" defTabSz="995363" rtl="0" fontAlgn="base">
        <a:spcBef>
          <a:spcPct val="0"/>
        </a:spcBef>
        <a:spcAft>
          <a:spcPct val="0"/>
        </a:spcAft>
        <a:defRPr sz="2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l" defTabSz="995363" rtl="0" fontAlgn="base">
        <a:spcBef>
          <a:spcPct val="0"/>
        </a:spcBef>
        <a:spcAft>
          <a:spcPct val="0"/>
        </a:spcAft>
        <a:defRPr sz="2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l" defTabSz="995363" rtl="0" fontAlgn="base">
        <a:spcBef>
          <a:spcPct val="0"/>
        </a:spcBef>
        <a:spcAft>
          <a:spcPct val="0"/>
        </a:spcAft>
        <a:defRPr sz="2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l" defTabSz="995363" rtl="0" fontAlgn="base">
        <a:spcBef>
          <a:spcPct val="0"/>
        </a:spcBef>
        <a:spcAft>
          <a:spcPct val="0"/>
        </a:spcAft>
        <a:defRPr sz="2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l" defTabSz="995363" rtl="0" fontAlgn="base">
        <a:spcBef>
          <a:spcPct val="0"/>
        </a:spcBef>
        <a:spcAft>
          <a:spcPct val="0"/>
        </a:spcAft>
        <a:defRPr sz="2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l" defTabSz="995363" rtl="0" fontAlgn="base">
        <a:spcBef>
          <a:spcPct val="0"/>
        </a:spcBef>
        <a:spcAft>
          <a:spcPct val="0"/>
        </a:spcAft>
        <a:defRPr sz="2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l" defTabSz="995363" rtl="0" fontAlgn="base">
        <a:spcBef>
          <a:spcPct val="0"/>
        </a:spcBef>
        <a:spcAft>
          <a:spcPct val="0"/>
        </a:spcAft>
        <a:defRPr sz="2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73063" indent="-373063" algn="l" defTabSz="995363" rtl="0" fontAlgn="base">
        <a:spcBef>
          <a:spcPct val="20000"/>
        </a:spcBef>
        <a:spcAft>
          <a:spcPct val="0"/>
        </a:spcAft>
        <a:buChar char="•"/>
        <a:defRPr sz="35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5363" rtl="0" fontAlgn="base">
        <a:spcBef>
          <a:spcPct val="20000"/>
        </a:spcBef>
        <a:spcAft>
          <a:spcPct val="0"/>
        </a:spcAft>
        <a:buChar char="–"/>
        <a:defRPr sz="3000">
          <a:solidFill>
            <a:schemeClr val="tx1"/>
          </a:solidFill>
          <a:latin typeface="+mn-lt"/>
        </a:defRPr>
      </a:lvl2pPr>
      <a:lvl3pPr marL="1244600" indent="-249238" algn="l" defTabSz="995363" rtl="0" fontAlgn="base">
        <a:spcBef>
          <a:spcPct val="20000"/>
        </a:spcBef>
        <a:spcAft>
          <a:spcPct val="0"/>
        </a:spcAft>
        <a:buChar char="•"/>
        <a:defRPr sz="2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j-lt"/>
        </a:defRPr>
      </a:lvl3pPr>
      <a:lvl4pPr marL="1743075" indent="-249238" algn="l" defTabSz="995363" rtl="0" fontAlgn="base">
        <a:spcBef>
          <a:spcPct val="20000"/>
        </a:spcBef>
        <a:spcAft>
          <a:spcPct val="0"/>
        </a:spcAft>
        <a:buChar char="–"/>
        <a:defRPr sz="2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j-lt"/>
        </a:defRPr>
      </a:lvl4pPr>
      <a:lvl5pPr marL="2239963" indent="-249238" algn="l" defTabSz="995363" rtl="0" fontAlgn="base">
        <a:spcBef>
          <a:spcPct val="20000"/>
        </a:spcBef>
        <a:spcAft>
          <a:spcPct val="0"/>
        </a:spcAft>
        <a:buChar char="»"/>
        <a:defRPr sz="2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j-lt"/>
        </a:defRPr>
      </a:lvl5pPr>
      <a:lvl6pPr marL="2697163" indent="-249238" algn="l" defTabSz="995363" rtl="0" fontAlgn="base">
        <a:spcBef>
          <a:spcPct val="20000"/>
        </a:spcBef>
        <a:spcAft>
          <a:spcPct val="0"/>
        </a:spcAft>
        <a:buChar char="»"/>
        <a:defRPr sz="2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j-lt"/>
        </a:defRPr>
      </a:lvl6pPr>
      <a:lvl7pPr marL="3154363" indent="-249238" algn="l" defTabSz="995363" rtl="0" fontAlgn="base">
        <a:spcBef>
          <a:spcPct val="20000"/>
        </a:spcBef>
        <a:spcAft>
          <a:spcPct val="0"/>
        </a:spcAft>
        <a:buChar char="»"/>
        <a:defRPr sz="2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j-lt"/>
        </a:defRPr>
      </a:lvl7pPr>
      <a:lvl8pPr marL="3611563" indent="-249238" algn="l" defTabSz="995363" rtl="0" fontAlgn="base">
        <a:spcBef>
          <a:spcPct val="20000"/>
        </a:spcBef>
        <a:spcAft>
          <a:spcPct val="0"/>
        </a:spcAft>
        <a:buChar char="»"/>
        <a:defRPr sz="2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j-lt"/>
        </a:defRPr>
      </a:lvl8pPr>
      <a:lvl9pPr marL="4068763" indent="-249238" algn="l" defTabSz="995363" rtl="0" fontAlgn="base">
        <a:spcBef>
          <a:spcPct val="20000"/>
        </a:spcBef>
        <a:spcAft>
          <a:spcPct val="0"/>
        </a:spcAft>
        <a:buChar char="»"/>
        <a:defRPr sz="2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j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 userDrawn="1"/>
        </p:nvSpPr>
        <p:spPr bwMode="auto">
          <a:xfrm>
            <a:off x="0" y="0"/>
            <a:ext cx="7558088" cy="10688638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EAEAEA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210" tIns="45606" rIns="91210" bIns="45606"/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defTabSz="995363">
              <a:defRPr>
                <a:solidFill>
                  <a:schemeClr val="tx1"/>
                </a:solidFill>
                <a:latin typeface="Arial" charset="0"/>
              </a:defRPr>
            </a:lvl2pPr>
            <a:lvl3pPr defTabSz="995363">
              <a:defRPr>
                <a:solidFill>
                  <a:schemeClr val="tx1"/>
                </a:solidFill>
                <a:latin typeface="Arial" charset="0"/>
              </a:defRPr>
            </a:lvl3pPr>
            <a:lvl4pPr defTabSz="995363">
              <a:defRPr>
                <a:solidFill>
                  <a:schemeClr val="tx1"/>
                </a:solidFill>
                <a:latin typeface="Arial" charset="0"/>
              </a:defRPr>
            </a:lvl4pPr>
            <a:lvl5pPr defTabSz="995363">
              <a:defRPr>
                <a:solidFill>
                  <a:schemeClr val="tx1"/>
                </a:solidFill>
                <a:latin typeface="Arial" charset="0"/>
              </a:defRPr>
            </a:lvl5pPr>
            <a:lvl6pPr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 sz="2000"/>
          </a:p>
        </p:txBody>
      </p:sp>
      <p:sp>
        <p:nvSpPr>
          <p:cNvPr id="7171" name="Rectangle 3"/>
          <p:cNvSpPr>
            <a:spLocks noChangeArrowheads="1"/>
          </p:cNvSpPr>
          <p:nvPr userDrawn="1"/>
        </p:nvSpPr>
        <p:spPr bwMode="auto">
          <a:xfrm>
            <a:off x="0" y="0"/>
            <a:ext cx="539750" cy="21590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172" name="Rectangle 4"/>
          <p:cNvSpPr>
            <a:spLocks noChangeArrowheads="1"/>
          </p:cNvSpPr>
          <p:nvPr userDrawn="1"/>
        </p:nvSpPr>
        <p:spPr bwMode="auto">
          <a:xfrm>
            <a:off x="0" y="2411413"/>
            <a:ext cx="539750" cy="8281987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173" name="Rectangle 5"/>
          <p:cNvSpPr>
            <a:spLocks noChangeArrowheads="1"/>
          </p:cNvSpPr>
          <p:nvPr userDrawn="1"/>
        </p:nvSpPr>
        <p:spPr bwMode="auto">
          <a:xfrm>
            <a:off x="0" y="2159000"/>
            <a:ext cx="7558088" cy="107950"/>
          </a:xfrm>
          <a:prstGeom prst="rect">
            <a:avLst/>
          </a:prstGeom>
          <a:gradFill rotWithShape="1">
            <a:gsLst>
              <a:gs pos="0">
                <a:srgbClr val="B2B2B2"/>
              </a:gs>
              <a:gs pos="100000">
                <a:srgbClr val="DDDDDD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174" name="Text Box 6"/>
          <p:cNvSpPr txBox="1">
            <a:spLocks noChangeArrowheads="1"/>
          </p:cNvSpPr>
          <p:nvPr userDrawn="1"/>
        </p:nvSpPr>
        <p:spPr bwMode="auto">
          <a:xfrm rot="-5400000">
            <a:off x="-3458369" y="5895182"/>
            <a:ext cx="7456487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de-DE" altLang="de-DE" sz="2600">
                <a:solidFill>
                  <a:schemeClr val="bg1"/>
                </a:solidFill>
                <a:latin typeface="Arial Narrow" pitchFamily="34" charset="0"/>
              </a:rPr>
              <a:t>Institute of Thermal Engineering - Graz Univ. of Technology</a:t>
            </a:r>
          </a:p>
        </p:txBody>
      </p:sp>
      <p:sp>
        <p:nvSpPr>
          <p:cNvPr id="7175" name="Text Box 7"/>
          <p:cNvSpPr txBox="1">
            <a:spLocks noChangeArrowheads="1"/>
          </p:cNvSpPr>
          <p:nvPr userDrawn="1"/>
        </p:nvSpPr>
        <p:spPr bwMode="auto">
          <a:xfrm>
            <a:off x="5051425" y="9785350"/>
            <a:ext cx="2065338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290" tIns="49647" rIns="99290" bIns="49647"/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977900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11731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sz="1000">
                <a:latin typeface="Arial Narrow" pitchFamily="34" charset="0"/>
              </a:rPr>
              <a:t>Institut für Wärmetechnik</a:t>
            </a:r>
          </a:p>
          <a:p>
            <a:r>
              <a:rPr lang="de-DE" altLang="de-DE" sz="1000">
                <a:latin typeface="Arial Narrow" pitchFamily="34" charset="0"/>
              </a:rPr>
              <a:t>Technische Universität Graz</a:t>
            </a:r>
          </a:p>
          <a:p>
            <a:r>
              <a:rPr lang="de-DE" altLang="de-DE" sz="1000">
                <a:latin typeface="Arial Narrow" pitchFamily="34" charset="0"/>
              </a:rPr>
              <a:t>Inffeldgasse 25 B, A-8010 Graz, Österreich, www.iwt.tugraz.at</a:t>
            </a:r>
          </a:p>
          <a:p>
            <a:endParaRPr lang="de-DE" altLang="de-DE" sz="1000">
              <a:latin typeface="Arial Narrow" pitchFamily="34" charset="0"/>
            </a:endParaRPr>
          </a:p>
          <a:p>
            <a:endParaRPr lang="de-DE" altLang="de-DE" sz="1300">
              <a:latin typeface="Arial Narrow" pitchFamily="34" charset="0"/>
            </a:endParaRPr>
          </a:p>
        </p:txBody>
      </p:sp>
      <p:sp>
        <p:nvSpPr>
          <p:cNvPr id="7176" name="Rectangle 8"/>
          <p:cNvSpPr>
            <a:spLocks noChangeArrowheads="1"/>
          </p:cNvSpPr>
          <p:nvPr userDrawn="1"/>
        </p:nvSpPr>
        <p:spPr bwMode="auto">
          <a:xfrm>
            <a:off x="538163" y="8174038"/>
            <a:ext cx="7018337" cy="2519362"/>
          </a:xfrm>
          <a:prstGeom prst="rect">
            <a:avLst/>
          </a:prstGeom>
          <a:gradFill rotWithShape="1">
            <a:gsLst>
              <a:gs pos="0">
                <a:srgbClr val="B2B2B2"/>
              </a:gs>
              <a:gs pos="100000">
                <a:srgbClr val="DDDDDD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177" name="Line 9"/>
          <p:cNvSpPr>
            <a:spLocks noChangeShapeType="1"/>
          </p:cNvSpPr>
          <p:nvPr userDrawn="1"/>
        </p:nvSpPr>
        <p:spPr bwMode="auto">
          <a:xfrm>
            <a:off x="539750" y="0"/>
            <a:ext cx="0" cy="2159000"/>
          </a:xfrm>
          <a:prstGeom prst="line">
            <a:avLst/>
          </a:prstGeom>
          <a:noFill/>
          <a:ln w="127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7178" name="Line 10"/>
          <p:cNvSpPr>
            <a:spLocks noChangeShapeType="1"/>
          </p:cNvSpPr>
          <p:nvPr userDrawn="1"/>
        </p:nvSpPr>
        <p:spPr bwMode="auto">
          <a:xfrm>
            <a:off x="533400" y="2159000"/>
            <a:ext cx="7024688" cy="0"/>
          </a:xfrm>
          <a:prstGeom prst="line">
            <a:avLst/>
          </a:prstGeom>
          <a:noFill/>
          <a:ln w="127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7180" name="Text Box 12"/>
          <p:cNvSpPr txBox="1">
            <a:spLocks noChangeArrowheads="1"/>
          </p:cNvSpPr>
          <p:nvPr userDrawn="1"/>
        </p:nvSpPr>
        <p:spPr bwMode="auto">
          <a:xfrm rot="-5400000">
            <a:off x="-835025" y="796925"/>
            <a:ext cx="21590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290" tIns="49647" rIns="99290" bIns="49647" anchor="ctr" anchorCtr="1"/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sz="2200">
                <a:solidFill>
                  <a:schemeClr val="bg1"/>
                </a:solidFill>
                <a:latin typeface="Arial Narrow" pitchFamily="34" charset="0"/>
              </a:rPr>
              <a:t>www.iwt.tugraz.at</a:t>
            </a:r>
          </a:p>
        </p:txBody>
      </p:sp>
      <p:sp>
        <p:nvSpPr>
          <p:cNvPr id="7181" name="Rectangle 13"/>
          <p:cNvSpPr>
            <a:spLocks noChangeArrowheads="1"/>
          </p:cNvSpPr>
          <p:nvPr userDrawn="1"/>
        </p:nvSpPr>
        <p:spPr bwMode="auto">
          <a:xfrm>
            <a:off x="539750" y="2411413"/>
            <a:ext cx="4606925" cy="809625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182" name="Rectangle 14"/>
          <p:cNvSpPr>
            <a:spLocks noChangeArrowheads="1"/>
          </p:cNvSpPr>
          <p:nvPr userDrawn="1"/>
        </p:nvSpPr>
        <p:spPr bwMode="auto">
          <a:xfrm>
            <a:off x="5008563" y="2411413"/>
            <a:ext cx="2525712" cy="6835775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183" name="Line 15"/>
          <p:cNvSpPr>
            <a:spLocks noChangeShapeType="1"/>
          </p:cNvSpPr>
          <p:nvPr userDrawn="1"/>
        </p:nvSpPr>
        <p:spPr bwMode="auto">
          <a:xfrm flipH="1" flipV="1">
            <a:off x="539750" y="2406650"/>
            <a:ext cx="0" cy="8108950"/>
          </a:xfrm>
          <a:prstGeom prst="line">
            <a:avLst/>
          </a:prstGeom>
          <a:noFill/>
          <a:ln w="127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7184" name="Line 16"/>
          <p:cNvSpPr>
            <a:spLocks noChangeShapeType="1"/>
          </p:cNvSpPr>
          <p:nvPr userDrawn="1"/>
        </p:nvSpPr>
        <p:spPr bwMode="auto">
          <a:xfrm flipH="1">
            <a:off x="0" y="2411413"/>
            <a:ext cx="544513" cy="0"/>
          </a:xfrm>
          <a:prstGeom prst="line">
            <a:avLst/>
          </a:prstGeom>
          <a:noFill/>
          <a:ln w="127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7185" name="Line 17"/>
          <p:cNvSpPr>
            <a:spLocks noChangeShapeType="1"/>
          </p:cNvSpPr>
          <p:nvPr userDrawn="1"/>
        </p:nvSpPr>
        <p:spPr bwMode="auto">
          <a:xfrm>
            <a:off x="5145088" y="9240838"/>
            <a:ext cx="2411412" cy="0"/>
          </a:xfrm>
          <a:prstGeom prst="line">
            <a:avLst/>
          </a:prstGeom>
          <a:noFill/>
          <a:ln w="127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7186" name="Line 18"/>
          <p:cNvSpPr>
            <a:spLocks noChangeShapeType="1"/>
          </p:cNvSpPr>
          <p:nvPr userDrawn="1"/>
        </p:nvSpPr>
        <p:spPr bwMode="auto">
          <a:xfrm>
            <a:off x="5145088" y="9236075"/>
            <a:ext cx="0" cy="1276350"/>
          </a:xfrm>
          <a:prstGeom prst="line">
            <a:avLst/>
          </a:prstGeom>
          <a:noFill/>
          <a:ln w="127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7187" name="Line 19"/>
          <p:cNvSpPr>
            <a:spLocks noChangeShapeType="1"/>
          </p:cNvSpPr>
          <p:nvPr userDrawn="1"/>
        </p:nvSpPr>
        <p:spPr bwMode="auto">
          <a:xfrm>
            <a:off x="542925" y="10507663"/>
            <a:ext cx="4606925" cy="0"/>
          </a:xfrm>
          <a:prstGeom prst="line">
            <a:avLst/>
          </a:prstGeom>
          <a:noFill/>
          <a:ln w="127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7188" name="Text Box 20"/>
          <p:cNvSpPr txBox="1">
            <a:spLocks noChangeArrowheads="1"/>
          </p:cNvSpPr>
          <p:nvPr userDrawn="1"/>
        </p:nvSpPr>
        <p:spPr bwMode="auto">
          <a:xfrm>
            <a:off x="5253038" y="9977438"/>
            <a:ext cx="2065337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977900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11731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sz="900" dirty="0">
                <a:solidFill>
                  <a:srgbClr val="5F5F5F"/>
                </a:solidFill>
                <a:latin typeface="Arial Narrow" pitchFamily="34" charset="0"/>
              </a:rPr>
              <a:t>Institute </a:t>
            </a:r>
            <a:r>
              <a:rPr lang="de-DE" altLang="de-DE" sz="900" dirty="0" err="1">
                <a:solidFill>
                  <a:srgbClr val="5F5F5F"/>
                </a:solidFill>
                <a:latin typeface="Arial Narrow" pitchFamily="34" charset="0"/>
              </a:rPr>
              <a:t>of</a:t>
            </a:r>
            <a:r>
              <a:rPr lang="de-DE" altLang="de-DE" sz="900" dirty="0">
                <a:solidFill>
                  <a:srgbClr val="5F5F5F"/>
                </a:solidFill>
                <a:latin typeface="Arial Narrow" pitchFamily="34" charset="0"/>
              </a:rPr>
              <a:t> Thermal Engineering</a:t>
            </a:r>
          </a:p>
          <a:p>
            <a:r>
              <a:rPr lang="de-DE" altLang="de-DE" sz="900" dirty="0">
                <a:solidFill>
                  <a:srgbClr val="5F5F5F"/>
                </a:solidFill>
                <a:latin typeface="Arial Narrow" pitchFamily="34" charset="0"/>
              </a:rPr>
              <a:t>Graz University </a:t>
            </a:r>
            <a:r>
              <a:rPr lang="de-DE" altLang="de-DE" sz="900" dirty="0" err="1">
                <a:solidFill>
                  <a:srgbClr val="5F5F5F"/>
                </a:solidFill>
                <a:latin typeface="Arial Narrow" pitchFamily="34" charset="0"/>
              </a:rPr>
              <a:t>of</a:t>
            </a:r>
            <a:r>
              <a:rPr lang="de-DE" altLang="de-DE" sz="900" dirty="0">
                <a:solidFill>
                  <a:srgbClr val="5F5F5F"/>
                </a:solidFill>
                <a:latin typeface="Arial Narrow" pitchFamily="34" charset="0"/>
              </a:rPr>
              <a:t> Technology</a:t>
            </a:r>
          </a:p>
          <a:p>
            <a:r>
              <a:rPr lang="de-DE" altLang="de-DE" sz="900" dirty="0" err="1">
                <a:solidFill>
                  <a:srgbClr val="5F5F5F"/>
                </a:solidFill>
                <a:latin typeface="Arial Narrow" pitchFamily="34" charset="0"/>
              </a:rPr>
              <a:t>Inffeldgasse</a:t>
            </a:r>
            <a:r>
              <a:rPr lang="de-DE" altLang="de-DE" sz="900" dirty="0">
                <a:solidFill>
                  <a:srgbClr val="5F5F5F"/>
                </a:solidFill>
                <a:latin typeface="Arial Narrow" pitchFamily="34" charset="0"/>
              </a:rPr>
              <a:t> 25 B, </a:t>
            </a:r>
            <a:r>
              <a:rPr lang="de-DE" altLang="de-DE" sz="900" dirty="0" smtClean="0">
                <a:solidFill>
                  <a:srgbClr val="5F5F5F"/>
                </a:solidFill>
                <a:latin typeface="Arial Narrow" pitchFamily="34" charset="0"/>
              </a:rPr>
              <a:t>A 8010 </a:t>
            </a:r>
            <a:r>
              <a:rPr lang="de-DE" altLang="de-DE" sz="900" dirty="0">
                <a:solidFill>
                  <a:srgbClr val="5F5F5F"/>
                </a:solidFill>
                <a:latin typeface="Arial Narrow" pitchFamily="34" charset="0"/>
              </a:rPr>
              <a:t>Graz, </a:t>
            </a:r>
            <a:r>
              <a:rPr lang="de-DE" altLang="de-DE" sz="900" dirty="0" smtClean="0">
                <a:solidFill>
                  <a:srgbClr val="5F5F5F"/>
                </a:solidFill>
                <a:latin typeface="Arial Narrow" pitchFamily="34" charset="0"/>
              </a:rPr>
              <a:t>Austria </a:t>
            </a:r>
            <a:r>
              <a:rPr lang="de-DE" altLang="de-DE" sz="900" dirty="0" smtClean="0">
                <a:solidFill>
                  <a:srgbClr val="5F5F5F"/>
                </a:solidFill>
                <a:latin typeface="Arial Narrow" pitchFamily="34" charset="0"/>
                <a:hlinkClick r:id="rId13"/>
              </a:rPr>
              <a:t>www.iwt.tugraz.at</a:t>
            </a:r>
            <a:r>
              <a:rPr lang="de-DE" altLang="de-DE" sz="900" dirty="0" smtClean="0">
                <a:solidFill>
                  <a:srgbClr val="5F5F5F"/>
                </a:solidFill>
                <a:latin typeface="Arial Narrow" pitchFamily="34" charset="0"/>
              </a:rPr>
              <a:t> </a:t>
            </a:r>
            <a:endParaRPr lang="de-DE" altLang="de-DE" sz="900" dirty="0">
              <a:solidFill>
                <a:srgbClr val="5F5F5F"/>
              </a:solidFill>
              <a:latin typeface="Arial Narrow" pitchFamily="34" charset="0"/>
            </a:endParaRPr>
          </a:p>
          <a:p>
            <a:endParaRPr lang="de-DE" altLang="de-DE" sz="900" dirty="0">
              <a:solidFill>
                <a:srgbClr val="5F5F5F"/>
              </a:solidFill>
              <a:latin typeface="Arial Narrow" pitchFamily="34" charset="0"/>
            </a:endParaRPr>
          </a:p>
          <a:p>
            <a:endParaRPr lang="de-DE" altLang="de-DE" sz="1300" dirty="0">
              <a:latin typeface="Arial Narrow" pitchFamily="34" charset="0"/>
            </a:endParaRPr>
          </a:p>
        </p:txBody>
      </p:sp>
      <p:sp>
        <p:nvSpPr>
          <p:cNvPr id="7189" name="Text Box 21"/>
          <p:cNvSpPr txBox="1">
            <a:spLocks noChangeArrowheads="1"/>
          </p:cNvSpPr>
          <p:nvPr userDrawn="1"/>
        </p:nvSpPr>
        <p:spPr bwMode="auto">
          <a:xfrm>
            <a:off x="-71438" y="10371138"/>
            <a:ext cx="661988" cy="19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48" tIns="45676" rIns="91348" bIns="45676">
            <a:spAutoFit/>
          </a:bodyPr>
          <a:lstStyle/>
          <a:p>
            <a:pPr algn="ctr">
              <a:spcBef>
                <a:spcPct val="50000"/>
              </a:spcBef>
            </a:pPr>
            <a:fld id="{1D218423-F38F-463B-9284-F3A05AE35F60}" type="datetime6">
              <a:rPr lang="en-US" altLang="de-DE" sz="700">
                <a:solidFill>
                  <a:schemeClr val="bg1"/>
                </a:solidFill>
                <a:latin typeface="Arial Narrow" pitchFamily="34" charset="0"/>
              </a:rPr>
              <a:pPr algn="ctr">
                <a:spcBef>
                  <a:spcPct val="50000"/>
                </a:spcBef>
              </a:pPr>
              <a:t>February 16</a:t>
            </a:fld>
            <a:endParaRPr lang="en-US" altLang="de-DE" sz="70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7191" name="Picture 23" descr="logo_la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00" y="287338"/>
            <a:ext cx="1439863" cy="706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94" name="Picture 26" descr="Symbol_rgb_big_patina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9967913"/>
            <a:ext cx="323850" cy="43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95363" rtl="0" fontAlgn="base">
        <a:spcBef>
          <a:spcPct val="0"/>
        </a:spcBef>
        <a:spcAft>
          <a:spcPct val="0"/>
        </a:spcAft>
        <a:defRPr sz="2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defTabSz="995363" rtl="0" fontAlgn="base">
        <a:spcBef>
          <a:spcPct val="0"/>
        </a:spcBef>
        <a:spcAft>
          <a:spcPct val="0"/>
        </a:spcAft>
        <a:defRPr sz="2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l" defTabSz="995363" rtl="0" fontAlgn="base">
        <a:spcBef>
          <a:spcPct val="0"/>
        </a:spcBef>
        <a:spcAft>
          <a:spcPct val="0"/>
        </a:spcAft>
        <a:defRPr sz="2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l" defTabSz="995363" rtl="0" fontAlgn="base">
        <a:spcBef>
          <a:spcPct val="0"/>
        </a:spcBef>
        <a:spcAft>
          <a:spcPct val="0"/>
        </a:spcAft>
        <a:defRPr sz="2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l" defTabSz="995363" rtl="0" fontAlgn="base">
        <a:spcBef>
          <a:spcPct val="0"/>
        </a:spcBef>
        <a:spcAft>
          <a:spcPct val="0"/>
        </a:spcAft>
        <a:defRPr sz="2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l" defTabSz="995363" rtl="0" fontAlgn="base">
        <a:spcBef>
          <a:spcPct val="0"/>
        </a:spcBef>
        <a:spcAft>
          <a:spcPct val="0"/>
        </a:spcAft>
        <a:defRPr sz="2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l" defTabSz="995363" rtl="0" fontAlgn="base">
        <a:spcBef>
          <a:spcPct val="0"/>
        </a:spcBef>
        <a:spcAft>
          <a:spcPct val="0"/>
        </a:spcAft>
        <a:defRPr sz="2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l" defTabSz="995363" rtl="0" fontAlgn="base">
        <a:spcBef>
          <a:spcPct val="0"/>
        </a:spcBef>
        <a:spcAft>
          <a:spcPct val="0"/>
        </a:spcAft>
        <a:defRPr sz="2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l" defTabSz="995363" rtl="0" fontAlgn="base">
        <a:spcBef>
          <a:spcPct val="0"/>
        </a:spcBef>
        <a:spcAft>
          <a:spcPct val="0"/>
        </a:spcAft>
        <a:defRPr sz="2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73063" indent="-373063" algn="l" defTabSz="995363" rtl="0" fontAlgn="base">
        <a:spcBef>
          <a:spcPct val="20000"/>
        </a:spcBef>
        <a:spcAft>
          <a:spcPct val="0"/>
        </a:spcAft>
        <a:buChar char="•"/>
        <a:defRPr sz="35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5363" rtl="0" fontAlgn="base">
        <a:spcBef>
          <a:spcPct val="20000"/>
        </a:spcBef>
        <a:spcAft>
          <a:spcPct val="0"/>
        </a:spcAft>
        <a:buChar char="–"/>
        <a:defRPr sz="3000">
          <a:solidFill>
            <a:schemeClr val="tx1"/>
          </a:solidFill>
          <a:latin typeface="+mn-lt"/>
        </a:defRPr>
      </a:lvl2pPr>
      <a:lvl3pPr marL="1244600" indent="-249238" algn="l" defTabSz="995363" rtl="0" fontAlgn="base">
        <a:spcBef>
          <a:spcPct val="20000"/>
        </a:spcBef>
        <a:spcAft>
          <a:spcPct val="0"/>
        </a:spcAft>
        <a:buChar char="•"/>
        <a:defRPr sz="2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j-lt"/>
        </a:defRPr>
      </a:lvl3pPr>
      <a:lvl4pPr marL="1743075" indent="-249238" algn="l" defTabSz="995363" rtl="0" fontAlgn="base">
        <a:spcBef>
          <a:spcPct val="20000"/>
        </a:spcBef>
        <a:spcAft>
          <a:spcPct val="0"/>
        </a:spcAft>
        <a:buChar char="–"/>
        <a:defRPr sz="2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j-lt"/>
        </a:defRPr>
      </a:lvl4pPr>
      <a:lvl5pPr marL="2239963" indent="-249238" algn="l" defTabSz="995363" rtl="0" fontAlgn="base">
        <a:spcBef>
          <a:spcPct val="20000"/>
        </a:spcBef>
        <a:spcAft>
          <a:spcPct val="0"/>
        </a:spcAft>
        <a:buChar char="»"/>
        <a:defRPr sz="2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j-lt"/>
        </a:defRPr>
      </a:lvl5pPr>
      <a:lvl6pPr marL="2697163" indent="-249238" algn="l" defTabSz="995363" rtl="0" fontAlgn="base">
        <a:spcBef>
          <a:spcPct val="20000"/>
        </a:spcBef>
        <a:spcAft>
          <a:spcPct val="0"/>
        </a:spcAft>
        <a:buChar char="»"/>
        <a:defRPr sz="2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j-lt"/>
        </a:defRPr>
      </a:lvl6pPr>
      <a:lvl7pPr marL="3154363" indent="-249238" algn="l" defTabSz="995363" rtl="0" fontAlgn="base">
        <a:spcBef>
          <a:spcPct val="20000"/>
        </a:spcBef>
        <a:spcAft>
          <a:spcPct val="0"/>
        </a:spcAft>
        <a:buChar char="»"/>
        <a:defRPr sz="2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j-lt"/>
        </a:defRPr>
      </a:lvl7pPr>
      <a:lvl8pPr marL="3611563" indent="-249238" algn="l" defTabSz="995363" rtl="0" fontAlgn="base">
        <a:spcBef>
          <a:spcPct val="20000"/>
        </a:spcBef>
        <a:spcAft>
          <a:spcPct val="0"/>
        </a:spcAft>
        <a:buChar char="»"/>
        <a:defRPr sz="2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j-lt"/>
        </a:defRPr>
      </a:lvl8pPr>
      <a:lvl9pPr marL="4068763" indent="-249238" algn="l" defTabSz="995363" rtl="0" fontAlgn="base">
        <a:spcBef>
          <a:spcPct val="20000"/>
        </a:spcBef>
        <a:spcAft>
          <a:spcPct val="0"/>
        </a:spcAft>
        <a:buChar char="»"/>
        <a:defRPr sz="2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j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5778500" y="9305925"/>
            <a:ext cx="2124075" cy="72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de-DE" altLang="de-DE" sz="1400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Diplomand / Kontakt: </a:t>
            </a:r>
          </a:p>
          <a:p>
            <a:pPr algn="just">
              <a:spcBef>
                <a:spcPts val="400"/>
              </a:spcBef>
            </a:pPr>
            <a:r>
              <a:rPr lang="de-DE" altLang="de-DE" sz="1000" dirty="0" smtClean="0">
                <a:latin typeface="+mj-lt"/>
              </a:rPr>
              <a:t>Name</a:t>
            </a:r>
            <a:endParaRPr lang="de-DE" altLang="de-DE" sz="1000" dirty="0">
              <a:latin typeface="+mj-lt"/>
            </a:endParaRPr>
          </a:p>
          <a:p>
            <a:pPr algn="just">
              <a:spcBef>
                <a:spcPts val="0"/>
              </a:spcBef>
            </a:pPr>
            <a:r>
              <a:rPr lang="de-DE" altLang="de-DE" sz="1000" dirty="0" err="1">
                <a:latin typeface="+mj-lt"/>
              </a:rPr>
              <a:t>mailadresse</a:t>
            </a:r>
            <a:r>
              <a:rPr lang="de-DE" altLang="de-DE" sz="1000" dirty="0">
                <a:latin typeface="+mj-lt"/>
              </a:rPr>
              <a:t>@....</a:t>
            </a:r>
          </a:p>
        </p:txBody>
      </p:sp>
      <p:sp>
        <p:nvSpPr>
          <p:cNvPr id="20" name="Text Box 49"/>
          <p:cNvSpPr txBox="1">
            <a:spLocks noChangeArrowheads="1"/>
          </p:cNvSpPr>
          <p:nvPr/>
        </p:nvSpPr>
        <p:spPr bwMode="auto">
          <a:xfrm>
            <a:off x="719138" y="1690688"/>
            <a:ext cx="6118225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de-DE" altLang="de-DE" sz="1400" dirty="0" smtClean="0">
                <a:latin typeface="Arial Narrow" pitchFamily="34" charset="0"/>
              </a:rPr>
              <a:t>Autor/en (Nachname/n </a:t>
            </a:r>
            <a:r>
              <a:rPr lang="de-DE" altLang="de-DE" sz="1400" dirty="0">
                <a:latin typeface="Arial Narrow" pitchFamily="34" charset="0"/>
              </a:rPr>
              <a:t>und </a:t>
            </a:r>
            <a:r>
              <a:rPr lang="de-DE" altLang="de-DE" sz="1400" dirty="0" smtClean="0">
                <a:latin typeface="Arial Narrow" pitchFamily="34" charset="0"/>
              </a:rPr>
              <a:t>Initialen), </a:t>
            </a:r>
            <a:r>
              <a:rPr lang="de-DE" altLang="de-DE" sz="1400" dirty="0">
                <a:latin typeface="Arial Narrow" pitchFamily="34" charset="0"/>
              </a:rPr>
              <a:t>Arial Narrow, Schriftgröße </a:t>
            </a:r>
            <a:r>
              <a:rPr lang="de-DE" altLang="de-DE" sz="1400" dirty="0" smtClean="0">
                <a:latin typeface="Arial Narrow" pitchFamily="34" charset="0"/>
              </a:rPr>
              <a:t>14</a:t>
            </a:r>
            <a:endParaRPr lang="de-DE" altLang="de-DE" sz="1400" dirty="0">
              <a:latin typeface="Arial Narrow" pitchFamily="34" charset="0"/>
            </a:endParaRPr>
          </a:p>
        </p:txBody>
      </p:sp>
      <p:sp>
        <p:nvSpPr>
          <p:cNvPr id="21" name="Text Box 50"/>
          <p:cNvSpPr txBox="1">
            <a:spLocks noChangeArrowheads="1"/>
          </p:cNvSpPr>
          <p:nvPr/>
        </p:nvSpPr>
        <p:spPr bwMode="auto">
          <a:xfrm>
            <a:off x="719138" y="430213"/>
            <a:ext cx="6034087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de-DE" altLang="de-DE" sz="1400" dirty="0" smtClean="0">
                <a:latin typeface="Arial Narrow" pitchFamily="34" charset="0"/>
              </a:rPr>
              <a:t>Masterarbeit (oder Name </a:t>
            </a:r>
            <a:r>
              <a:rPr lang="de-DE" altLang="de-DE" sz="1400" dirty="0">
                <a:latin typeface="Arial Narrow" pitchFamily="34" charset="0"/>
              </a:rPr>
              <a:t>der Konferenz, etc</a:t>
            </a:r>
            <a:r>
              <a:rPr lang="de-DE" altLang="de-DE" sz="1400" dirty="0" smtClean="0">
                <a:latin typeface="Arial Narrow" pitchFamily="34" charset="0"/>
              </a:rPr>
              <a:t>.) </a:t>
            </a:r>
            <a:r>
              <a:rPr lang="de-DE" altLang="de-DE" sz="1400" dirty="0">
                <a:latin typeface="Arial Narrow" pitchFamily="34" charset="0"/>
              </a:rPr>
              <a:t>Arial Narrow, Schriftgröße </a:t>
            </a:r>
            <a:r>
              <a:rPr lang="de-DE" altLang="de-DE" sz="1400" dirty="0" smtClean="0">
                <a:latin typeface="Arial Narrow" pitchFamily="34" charset="0"/>
              </a:rPr>
              <a:t>14</a:t>
            </a:r>
            <a:endParaRPr lang="de-DE" altLang="de-DE" sz="1400" dirty="0">
              <a:latin typeface="Arial Narrow" pitchFamily="34" charset="0"/>
            </a:endParaRPr>
          </a:p>
          <a:p>
            <a:pPr algn="just"/>
            <a:endParaRPr lang="de-DE" altLang="de-DE" sz="1400" dirty="0">
              <a:latin typeface="Arial Narrow" pitchFamily="34" charset="0"/>
            </a:endParaRPr>
          </a:p>
          <a:p>
            <a:pPr algn="just"/>
            <a:endParaRPr lang="de-DE" altLang="de-DE" sz="1400" dirty="0">
              <a:latin typeface="Arial Narrow" pitchFamily="34" charset="0"/>
            </a:endParaRPr>
          </a:p>
        </p:txBody>
      </p:sp>
      <p:sp>
        <p:nvSpPr>
          <p:cNvPr id="22" name="Rectangle 51"/>
          <p:cNvSpPr>
            <a:spLocks noChangeArrowheads="1"/>
          </p:cNvSpPr>
          <p:nvPr/>
        </p:nvSpPr>
        <p:spPr bwMode="auto">
          <a:xfrm>
            <a:off x="719138" y="788988"/>
            <a:ext cx="6118225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95363">
              <a:defRPr sz="2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1pPr>
            <a:lvl2pPr defTabSz="995363">
              <a:defRPr sz="2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2pPr>
            <a:lvl3pPr defTabSz="995363">
              <a:defRPr sz="2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3pPr>
            <a:lvl4pPr defTabSz="995363">
              <a:defRPr sz="2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4pPr>
            <a:lvl5pPr defTabSz="995363">
              <a:defRPr sz="2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5pPr>
            <a:lvl6pPr marL="457200" defTabSz="995363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6pPr>
            <a:lvl7pPr marL="914400" defTabSz="995363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7pPr>
            <a:lvl8pPr marL="1371600" defTabSz="995363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8pPr>
            <a:lvl9pPr marL="1828800" defTabSz="995363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9pPr>
          </a:lstStyle>
          <a:p>
            <a:r>
              <a:rPr lang="de-AT" altLang="de-DE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Titel des Posters Arial Narrow, </a:t>
            </a:r>
            <a:br>
              <a:rPr lang="de-AT" altLang="de-DE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AT" altLang="de-DE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Schriftgöße</a:t>
            </a:r>
            <a:r>
              <a:rPr lang="de-AT" altLang="de-DE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24, </a:t>
            </a:r>
            <a:r>
              <a:rPr lang="de-AT" altLang="de-DE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schattiert</a:t>
            </a:r>
            <a:endParaRPr lang="de-AT" altLang="de-DE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Text Box 52"/>
          <p:cNvSpPr txBox="1">
            <a:spLocks noChangeArrowheads="1"/>
          </p:cNvSpPr>
          <p:nvPr/>
        </p:nvSpPr>
        <p:spPr bwMode="auto">
          <a:xfrm>
            <a:off x="682626" y="2411413"/>
            <a:ext cx="2257424" cy="176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de-DE" altLang="de-DE" sz="1400" dirty="0" smtClean="0">
                <a:latin typeface="+mj-lt"/>
              </a:rPr>
              <a:t>1. Einleitung (14 </a:t>
            </a:r>
            <a:r>
              <a:rPr lang="de-DE" altLang="de-DE" sz="1400" dirty="0" err="1" smtClean="0">
                <a:latin typeface="+mj-lt"/>
              </a:rPr>
              <a:t>pt</a:t>
            </a:r>
            <a:r>
              <a:rPr lang="de-DE" altLang="de-DE" sz="1400" dirty="0" smtClean="0">
                <a:latin typeface="+mj-lt"/>
              </a:rPr>
              <a:t>, Arial Narrow)</a:t>
            </a:r>
            <a:endParaRPr lang="de-DE" altLang="de-DE" sz="900" dirty="0">
              <a:latin typeface="+mj-lt"/>
            </a:endParaRPr>
          </a:p>
          <a:p>
            <a:pPr algn="just">
              <a:spcBef>
                <a:spcPct val="50000"/>
              </a:spcBef>
            </a:pPr>
            <a:r>
              <a:rPr lang="de-DE" altLang="de-DE" sz="1000" dirty="0" smtClean="0">
                <a:latin typeface="+mj-lt"/>
              </a:rPr>
              <a:t>Normaltext: Schriftgröße 10, </a:t>
            </a:r>
            <a:r>
              <a:rPr lang="de-DE" altLang="de-DE" sz="1000" dirty="0">
                <a:latin typeface="+mj-lt"/>
              </a:rPr>
              <a:t>Arial </a:t>
            </a:r>
            <a:r>
              <a:rPr lang="de-DE" altLang="de-DE" sz="1000" dirty="0" smtClean="0">
                <a:latin typeface="+mj-lt"/>
              </a:rPr>
              <a:t>Narrow, schwarz. Text, Text, Text, Text, Text, Text, Text, Text, Text, Text, Text, Text,…. (Querverweis auf Abb.1)</a:t>
            </a:r>
            <a:endParaRPr lang="de-DE" altLang="de-DE" sz="1000" dirty="0">
              <a:latin typeface="+mj-lt"/>
            </a:endParaRPr>
          </a:p>
          <a:p>
            <a:pPr algn="just">
              <a:spcBef>
                <a:spcPct val="50000"/>
              </a:spcBef>
            </a:pPr>
            <a:r>
              <a:rPr lang="de-DE" altLang="de-DE" sz="1000" dirty="0" smtClean="0">
                <a:latin typeface="+mj-lt"/>
              </a:rPr>
              <a:t>Nicht zu viel Text sondern</a:t>
            </a:r>
          </a:p>
          <a:p>
            <a:pPr marL="171450" indent="-171450" algn="just">
              <a:spcBef>
                <a:spcPct val="50000"/>
              </a:spcBef>
              <a:buFontTx/>
              <a:buChar char="-"/>
            </a:pPr>
            <a:r>
              <a:rPr lang="de-DE" altLang="de-DE" sz="1000" dirty="0" smtClean="0">
                <a:latin typeface="+mj-lt"/>
              </a:rPr>
              <a:t>eher Stichworte und</a:t>
            </a:r>
          </a:p>
          <a:p>
            <a:pPr marL="171450" indent="-171450" algn="just">
              <a:spcBef>
                <a:spcPct val="50000"/>
              </a:spcBef>
              <a:buFontTx/>
              <a:buChar char="-"/>
            </a:pPr>
            <a:r>
              <a:rPr lang="de-DE" altLang="de-DE" sz="1000" dirty="0" smtClean="0">
                <a:latin typeface="+mj-lt"/>
              </a:rPr>
              <a:t>Abbildungen / Grafiken als Eye Catcher</a:t>
            </a:r>
            <a:endParaRPr lang="de-DE" altLang="de-DE" sz="900" dirty="0">
              <a:latin typeface="+mj-lt"/>
            </a:endParaRPr>
          </a:p>
        </p:txBody>
      </p:sp>
      <p:sp>
        <p:nvSpPr>
          <p:cNvPr id="24" name="Text Box 55"/>
          <p:cNvSpPr txBox="1">
            <a:spLocks noChangeArrowheads="1"/>
          </p:cNvSpPr>
          <p:nvPr/>
        </p:nvSpPr>
        <p:spPr bwMode="auto">
          <a:xfrm>
            <a:off x="3027364" y="2411412"/>
            <a:ext cx="4316412" cy="1487488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48" tIns="45676" rIns="91348" bIns="45676"/>
          <a:lstStyle/>
          <a:p>
            <a:pPr algn="just" defTabSz="995363">
              <a:spcBef>
                <a:spcPct val="50000"/>
              </a:spcBef>
            </a:pPr>
            <a:r>
              <a:rPr lang="de-AT" altLang="de-DE" sz="1400" dirty="0" smtClean="0">
                <a:latin typeface="+mj-lt"/>
              </a:rPr>
              <a:t>Bild:	</a:t>
            </a:r>
            <a:endParaRPr lang="de-AT" altLang="de-DE" sz="1400" dirty="0">
              <a:latin typeface="+mj-lt"/>
            </a:endParaRPr>
          </a:p>
          <a:p>
            <a:pPr algn="ctr"/>
            <a:endParaRPr lang="de-AT" altLang="de-DE" sz="1400" dirty="0" smtClean="0">
              <a:latin typeface="+mj-lt"/>
            </a:endParaRPr>
          </a:p>
          <a:p>
            <a:pPr algn="ctr"/>
            <a:r>
              <a:rPr lang="de-AT" altLang="de-DE" sz="1400" dirty="0" smtClean="0">
                <a:latin typeface="+mj-lt"/>
              </a:rPr>
              <a:t>Ausdruck </a:t>
            </a:r>
            <a:r>
              <a:rPr lang="de-AT" altLang="de-DE" sz="1400" dirty="0">
                <a:latin typeface="+mj-lt"/>
              </a:rPr>
              <a:t>PDF A4 Quality Print</a:t>
            </a:r>
          </a:p>
          <a:p>
            <a:pPr algn="ctr"/>
            <a:r>
              <a:rPr lang="de-AT" altLang="de-DE" sz="1400" dirty="0">
                <a:latin typeface="+mj-lt"/>
              </a:rPr>
              <a:t>Und das erstellte PDF auf A0 nochmals drucken</a:t>
            </a:r>
          </a:p>
        </p:txBody>
      </p:sp>
      <p:sp>
        <p:nvSpPr>
          <p:cNvPr id="25" name="Text Box 56"/>
          <p:cNvSpPr txBox="1">
            <a:spLocks noChangeArrowheads="1"/>
          </p:cNvSpPr>
          <p:nvPr/>
        </p:nvSpPr>
        <p:spPr bwMode="auto">
          <a:xfrm>
            <a:off x="3027364" y="3986213"/>
            <a:ext cx="4316412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de-AT" altLang="de-DE" sz="900" dirty="0">
                <a:latin typeface="+mj-lt"/>
              </a:rPr>
              <a:t>Abb.1: </a:t>
            </a:r>
            <a:r>
              <a:rPr lang="de-AT" altLang="de-DE" sz="900" dirty="0" err="1">
                <a:latin typeface="+mj-lt"/>
              </a:rPr>
              <a:t>Arrial</a:t>
            </a:r>
            <a:r>
              <a:rPr lang="de-AT" altLang="de-DE" sz="900" dirty="0">
                <a:latin typeface="+mj-lt"/>
              </a:rPr>
              <a:t> </a:t>
            </a:r>
            <a:r>
              <a:rPr lang="de-AT" altLang="de-DE" sz="900" dirty="0" smtClean="0">
                <a:latin typeface="+mj-lt"/>
              </a:rPr>
              <a:t>Narrow, Schriftgröße 9, keine Seitenränder</a:t>
            </a:r>
            <a:endParaRPr lang="de-AT" altLang="de-DE" sz="900" dirty="0">
              <a:latin typeface="+mj-lt"/>
            </a:endParaRPr>
          </a:p>
        </p:txBody>
      </p:sp>
      <p:sp>
        <p:nvSpPr>
          <p:cNvPr id="26" name="Rectangle 58"/>
          <p:cNvSpPr>
            <a:spLocks noChangeArrowheads="1"/>
          </p:cNvSpPr>
          <p:nvPr/>
        </p:nvSpPr>
        <p:spPr bwMode="auto">
          <a:xfrm>
            <a:off x="5253038" y="9353550"/>
            <a:ext cx="417512" cy="56197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>
              <a:latin typeface="+mj-lt"/>
            </a:endParaRPr>
          </a:p>
        </p:txBody>
      </p:sp>
      <p:sp>
        <p:nvSpPr>
          <p:cNvPr id="27" name="Text Box 59"/>
          <p:cNvSpPr txBox="1">
            <a:spLocks noChangeArrowheads="1"/>
          </p:cNvSpPr>
          <p:nvPr/>
        </p:nvSpPr>
        <p:spPr bwMode="auto">
          <a:xfrm>
            <a:off x="5273675" y="9369425"/>
            <a:ext cx="379413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charset="0"/>
              </a:defRPr>
            </a:lvl1pPr>
            <a:lvl2pPr defTabSz="1042988">
              <a:defRPr>
                <a:solidFill>
                  <a:schemeClr val="tx1"/>
                </a:solidFill>
                <a:latin typeface="Arial" charset="0"/>
              </a:defRPr>
            </a:lvl2pPr>
            <a:lvl3pPr defTabSz="1042988">
              <a:defRPr>
                <a:solidFill>
                  <a:schemeClr val="tx1"/>
                </a:solidFill>
                <a:latin typeface="Arial" charset="0"/>
              </a:defRPr>
            </a:lvl3pPr>
            <a:lvl4pPr defTabSz="1042988">
              <a:defRPr>
                <a:solidFill>
                  <a:schemeClr val="tx1"/>
                </a:solidFill>
                <a:latin typeface="Arial" charset="0"/>
              </a:defRPr>
            </a:lvl4pPr>
            <a:lvl5pPr defTabSz="1042988">
              <a:defRPr>
                <a:solidFill>
                  <a:schemeClr val="tx1"/>
                </a:solidFill>
                <a:latin typeface="Arial" charset="0"/>
              </a:defRPr>
            </a:lvl5pPr>
            <a:lvl6pPr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AT" altLang="de-DE" sz="800" dirty="0">
                <a:latin typeface="+mj-lt"/>
              </a:rPr>
              <a:t>Foto</a:t>
            </a:r>
          </a:p>
          <a:p>
            <a:pPr algn="ctr">
              <a:spcBef>
                <a:spcPct val="50000"/>
              </a:spcBef>
            </a:pPr>
            <a:r>
              <a:rPr lang="de-AT" altLang="de-DE" sz="800" dirty="0">
                <a:latin typeface="+mj-lt"/>
              </a:rPr>
              <a:t>ohne</a:t>
            </a:r>
          </a:p>
          <a:p>
            <a:pPr algn="ctr">
              <a:spcBef>
                <a:spcPct val="50000"/>
              </a:spcBef>
            </a:pPr>
            <a:r>
              <a:rPr lang="de-AT" altLang="de-DE" sz="700" dirty="0">
                <a:latin typeface="+mj-lt"/>
              </a:rPr>
              <a:t>Rahmen</a:t>
            </a:r>
          </a:p>
          <a:p>
            <a:pPr algn="ctr">
              <a:spcBef>
                <a:spcPct val="50000"/>
              </a:spcBef>
            </a:pPr>
            <a:endParaRPr lang="de-AT" altLang="de-DE" sz="700" dirty="0">
              <a:latin typeface="+mj-lt"/>
            </a:endParaRPr>
          </a:p>
        </p:txBody>
      </p:sp>
      <p:sp>
        <p:nvSpPr>
          <p:cNvPr id="28" name="Text Box 60"/>
          <p:cNvSpPr txBox="1">
            <a:spLocks noChangeArrowheads="1"/>
          </p:cNvSpPr>
          <p:nvPr/>
        </p:nvSpPr>
        <p:spPr bwMode="auto">
          <a:xfrm>
            <a:off x="711200" y="8921750"/>
            <a:ext cx="2124075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1042988">
              <a:defRPr>
                <a:solidFill>
                  <a:schemeClr val="tx1"/>
                </a:solidFill>
                <a:latin typeface="Arial" charset="0"/>
              </a:defRPr>
            </a:lvl1pPr>
            <a:lvl2pPr defTabSz="1042988">
              <a:defRPr>
                <a:solidFill>
                  <a:schemeClr val="tx1"/>
                </a:solidFill>
                <a:latin typeface="Arial" charset="0"/>
              </a:defRPr>
            </a:lvl2pPr>
            <a:lvl3pPr defTabSz="1042988">
              <a:defRPr>
                <a:solidFill>
                  <a:schemeClr val="tx1"/>
                </a:solidFill>
                <a:latin typeface="Arial" charset="0"/>
              </a:defRPr>
            </a:lvl3pPr>
            <a:lvl4pPr defTabSz="1042988">
              <a:defRPr>
                <a:solidFill>
                  <a:schemeClr val="tx1"/>
                </a:solidFill>
                <a:latin typeface="Arial" charset="0"/>
              </a:defRPr>
            </a:lvl4pPr>
            <a:lvl5pPr defTabSz="1042988">
              <a:defRPr>
                <a:solidFill>
                  <a:schemeClr val="tx1"/>
                </a:solidFill>
                <a:latin typeface="Arial" charset="0"/>
              </a:defRPr>
            </a:lvl5pPr>
            <a:lvl6pPr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de-DE" altLang="de-DE">
              <a:latin typeface="+mj-lt"/>
            </a:endParaRPr>
          </a:p>
        </p:txBody>
      </p:sp>
      <p:sp>
        <p:nvSpPr>
          <p:cNvPr id="29" name="Text Box 52"/>
          <p:cNvSpPr txBox="1">
            <a:spLocks noChangeArrowheads="1"/>
          </p:cNvSpPr>
          <p:nvPr/>
        </p:nvSpPr>
        <p:spPr bwMode="auto">
          <a:xfrm>
            <a:off x="682626" y="4240213"/>
            <a:ext cx="2257424" cy="176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de-DE" altLang="de-DE" sz="1400" dirty="0" smtClean="0">
                <a:latin typeface="+mj-lt"/>
              </a:rPr>
              <a:t>2. Vorgehen </a:t>
            </a:r>
            <a:endParaRPr lang="de-DE" altLang="de-DE" sz="900" dirty="0">
              <a:latin typeface="+mj-lt"/>
            </a:endParaRPr>
          </a:p>
          <a:p>
            <a:pPr>
              <a:spcBef>
                <a:spcPct val="50000"/>
              </a:spcBef>
            </a:pPr>
            <a:r>
              <a:rPr lang="en-US" altLang="de-DE" sz="1000" dirty="0" smtClean="0">
                <a:latin typeface="+mj-lt"/>
              </a:rPr>
              <a:t>Text, Text, Text, Text, Text, Text, Text, Text, Text, Text, Text, Text, Text, Text, Text, Text, Text, Text, Text, Text, Text, Text, Text, Text, Text, Text, Text, Text, Text, Text, Text. </a:t>
            </a:r>
          </a:p>
          <a:p>
            <a:pPr>
              <a:spcBef>
                <a:spcPct val="50000"/>
              </a:spcBef>
            </a:pPr>
            <a:r>
              <a:rPr lang="en-US" altLang="de-DE" sz="1000" dirty="0" smtClean="0">
                <a:latin typeface="+mj-lt"/>
              </a:rPr>
              <a:t>Text, Text, Text, Text, Text, Text, Text, Text, Text, Text, Text, Text, Text, Text, Text, Text, Text, Text, Text, Text, Text, Text, Text, Text, Text, Text, Text, </a:t>
            </a:r>
            <a:r>
              <a:rPr lang="en-US" altLang="de-DE" sz="1000" dirty="0" err="1" smtClean="0">
                <a:latin typeface="+mj-lt"/>
              </a:rPr>
              <a:t>TextT</a:t>
            </a:r>
            <a:r>
              <a:rPr lang="en-US" altLang="de-DE" sz="1000" dirty="0" smtClean="0">
                <a:latin typeface="+mj-lt"/>
              </a:rPr>
              <a:t>, Text, Text, Text, Text, Text, Text, Text, Text, Text, Text, Text, Text, Text, Text, Text, Text, Text, Text, Text, </a:t>
            </a:r>
            <a:endParaRPr lang="de-DE" altLang="de-DE" sz="900" dirty="0">
              <a:latin typeface="+mj-lt"/>
            </a:endParaRPr>
          </a:p>
        </p:txBody>
      </p:sp>
      <p:sp>
        <p:nvSpPr>
          <p:cNvPr id="30" name="Text Box 52"/>
          <p:cNvSpPr txBox="1">
            <a:spLocks noChangeArrowheads="1"/>
          </p:cNvSpPr>
          <p:nvPr/>
        </p:nvSpPr>
        <p:spPr bwMode="auto">
          <a:xfrm>
            <a:off x="682626" y="6370003"/>
            <a:ext cx="2257424" cy="176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de-DE" altLang="de-DE" sz="1400" dirty="0" smtClean="0">
                <a:latin typeface="+mj-lt"/>
              </a:rPr>
              <a:t>3. Ergebnisse</a:t>
            </a:r>
            <a:endParaRPr lang="de-DE" altLang="de-DE" sz="900" dirty="0">
              <a:latin typeface="+mj-lt"/>
            </a:endParaRPr>
          </a:p>
          <a:p>
            <a:pPr algn="just">
              <a:spcBef>
                <a:spcPct val="50000"/>
              </a:spcBef>
            </a:pPr>
            <a:r>
              <a:rPr lang="de-DE" altLang="de-DE" sz="1000" dirty="0" smtClean="0">
                <a:latin typeface="+mj-lt"/>
              </a:rPr>
              <a:t>Normaltext: Schriftgröße 10, </a:t>
            </a:r>
            <a:r>
              <a:rPr lang="de-DE" altLang="de-DE" sz="1000" dirty="0">
                <a:latin typeface="+mj-lt"/>
              </a:rPr>
              <a:t>Arial </a:t>
            </a:r>
            <a:r>
              <a:rPr lang="de-DE" altLang="de-DE" sz="1000" dirty="0" smtClean="0">
                <a:latin typeface="+mj-lt"/>
              </a:rPr>
              <a:t>Narrow, R/G/B 0/0/0;</a:t>
            </a:r>
          </a:p>
          <a:p>
            <a:pPr>
              <a:spcBef>
                <a:spcPct val="50000"/>
              </a:spcBef>
            </a:pPr>
            <a:r>
              <a:rPr lang="de-DE" altLang="de-DE" sz="1000" dirty="0" smtClean="0">
                <a:latin typeface="+mj-lt"/>
              </a:rPr>
              <a:t>Text, Text, Text, Text, Text, Text, Text, Text, Text, Text, Text, Text, , Text, Text, Text, Text, Text, Text, Text, Text, …. </a:t>
            </a:r>
          </a:p>
          <a:p>
            <a:pPr algn="just">
              <a:spcBef>
                <a:spcPct val="50000"/>
              </a:spcBef>
            </a:pPr>
            <a:r>
              <a:rPr lang="de-DE" altLang="de-DE" sz="1000" dirty="0" smtClean="0">
                <a:latin typeface="+mj-lt"/>
              </a:rPr>
              <a:t>Nicht zu viel Text sondern</a:t>
            </a:r>
          </a:p>
          <a:p>
            <a:pPr marL="171450" indent="-171450" algn="just">
              <a:spcBef>
                <a:spcPct val="50000"/>
              </a:spcBef>
              <a:buFontTx/>
              <a:buChar char="-"/>
            </a:pPr>
            <a:r>
              <a:rPr lang="de-DE" altLang="de-DE" sz="1000" dirty="0" smtClean="0">
                <a:latin typeface="+mj-lt"/>
              </a:rPr>
              <a:t>eher Stichworte und</a:t>
            </a:r>
          </a:p>
          <a:p>
            <a:pPr marL="171450" indent="-171450" algn="just">
              <a:spcBef>
                <a:spcPct val="50000"/>
              </a:spcBef>
              <a:buFontTx/>
              <a:buChar char="-"/>
            </a:pPr>
            <a:r>
              <a:rPr lang="de-DE" altLang="de-DE" sz="1000" dirty="0" smtClean="0">
                <a:latin typeface="+mj-lt"/>
              </a:rPr>
              <a:t>Grafiken</a:t>
            </a:r>
          </a:p>
          <a:p>
            <a:pPr marL="171450" indent="-171450" algn="just">
              <a:spcBef>
                <a:spcPct val="50000"/>
              </a:spcBef>
              <a:buFontTx/>
              <a:buChar char="-"/>
            </a:pPr>
            <a:r>
              <a:rPr lang="de-DE" altLang="de-DE" sz="1000" dirty="0" smtClean="0">
                <a:latin typeface="+mj-lt"/>
              </a:rPr>
              <a:t>und dgl. (Querverweis auf Abb. 3 und 4)</a:t>
            </a:r>
          </a:p>
          <a:p>
            <a:pPr marL="171450" indent="-171450" algn="just">
              <a:spcBef>
                <a:spcPct val="50000"/>
              </a:spcBef>
              <a:buFontTx/>
              <a:buChar char="-"/>
            </a:pPr>
            <a:endParaRPr lang="de-DE" altLang="de-DE" sz="900" dirty="0">
              <a:latin typeface="+mj-lt"/>
            </a:endParaRPr>
          </a:p>
        </p:txBody>
      </p:sp>
      <p:sp>
        <p:nvSpPr>
          <p:cNvPr id="31" name="Text Box 55"/>
          <p:cNvSpPr txBox="1">
            <a:spLocks noChangeArrowheads="1"/>
          </p:cNvSpPr>
          <p:nvPr/>
        </p:nvSpPr>
        <p:spPr bwMode="auto">
          <a:xfrm>
            <a:off x="5219700" y="6370002"/>
            <a:ext cx="2124075" cy="1859598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48" tIns="45676" rIns="91348" bIns="45676"/>
          <a:lstStyle/>
          <a:p>
            <a:pPr algn="just" defTabSz="995363">
              <a:spcBef>
                <a:spcPct val="50000"/>
              </a:spcBef>
            </a:pPr>
            <a:r>
              <a:rPr lang="de-AT" altLang="de-DE" sz="1400" dirty="0" smtClean="0">
                <a:latin typeface="+mj-lt"/>
              </a:rPr>
              <a:t>Diagramm</a:t>
            </a:r>
            <a:endParaRPr lang="de-AT" altLang="de-DE" sz="1400" dirty="0">
              <a:latin typeface="+mj-lt"/>
            </a:endParaRPr>
          </a:p>
        </p:txBody>
      </p:sp>
      <p:sp>
        <p:nvSpPr>
          <p:cNvPr id="32" name="Text Box 56"/>
          <p:cNvSpPr txBox="1">
            <a:spLocks noChangeArrowheads="1"/>
          </p:cNvSpPr>
          <p:nvPr/>
        </p:nvSpPr>
        <p:spPr bwMode="auto">
          <a:xfrm>
            <a:off x="5218113" y="8296593"/>
            <a:ext cx="2125662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de-AT" altLang="de-DE" sz="900" dirty="0" smtClean="0">
                <a:latin typeface="+mj-lt"/>
              </a:rPr>
              <a:t>Abb.3: </a:t>
            </a:r>
            <a:r>
              <a:rPr lang="de-AT" altLang="de-DE" sz="900" dirty="0" err="1">
                <a:latin typeface="+mj-lt"/>
              </a:rPr>
              <a:t>Arrial</a:t>
            </a:r>
            <a:r>
              <a:rPr lang="de-AT" altLang="de-DE" sz="900" dirty="0">
                <a:latin typeface="+mj-lt"/>
              </a:rPr>
              <a:t> Narrow, </a:t>
            </a:r>
            <a:r>
              <a:rPr lang="de-AT" altLang="de-DE" sz="900" dirty="0" smtClean="0">
                <a:latin typeface="+mj-lt"/>
              </a:rPr>
              <a:t>Schriftgröße 9, keine Ränder</a:t>
            </a:r>
            <a:endParaRPr lang="de-AT" altLang="de-DE" sz="900" dirty="0">
              <a:latin typeface="+mj-lt"/>
            </a:endParaRPr>
          </a:p>
        </p:txBody>
      </p:sp>
      <p:sp>
        <p:nvSpPr>
          <p:cNvPr id="33" name="Text Box 52"/>
          <p:cNvSpPr txBox="1">
            <a:spLocks noChangeArrowheads="1"/>
          </p:cNvSpPr>
          <p:nvPr/>
        </p:nvSpPr>
        <p:spPr bwMode="auto">
          <a:xfrm>
            <a:off x="682626" y="8710613"/>
            <a:ext cx="4403724" cy="176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de-DE" altLang="de-DE" sz="1400" dirty="0" smtClean="0">
                <a:latin typeface="+mj-lt"/>
              </a:rPr>
              <a:t>4. Resümee (14 </a:t>
            </a:r>
            <a:r>
              <a:rPr lang="de-DE" altLang="de-DE" sz="1400" dirty="0" err="1" smtClean="0">
                <a:latin typeface="+mj-lt"/>
              </a:rPr>
              <a:t>pt</a:t>
            </a:r>
            <a:r>
              <a:rPr lang="de-DE" altLang="de-DE" sz="1400" dirty="0" smtClean="0">
                <a:latin typeface="+mj-lt"/>
              </a:rPr>
              <a:t>)</a:t>
            </a:r>
            <a:endParaRPr lang="de-DE" altLang="de-DE" sz="900" dirty="0">
              <a:latin typeface="+mj-lt"/>
            </a:endParaRPr>
          </a:p>
          <a:p>
            <a:pPr algn="just">
              <a:spcBef>
                <a:spcPct val="50000"/>
              </a:spcBef>
            </a:pPr>
            <a:r>
              <a:rPr lang="de-DE" altLang="de-DE" sz="1000" dirty="0" smtClean="0">
                <a:latin typeface="+mj-lt"/>
              </a:rPr>
              <a:t>Normaltext: Schriftgröße 10, </a:t>
            </a:r>
            <a:r>
              <a:rPr lang="de-DE" altLang="de-DE" sz="1000" dirty="0">
                <a:latin typeface="+mj-lt"/>
              </a:rPr>
              <a:t>Arial </a:t>
            </a:r>
            <a:r>
              <a:rPr lang="de-DE" altLang="de-DE" sz="1000" dirty="0" smtClean="0">
                <a:latin typeface="+mj-lt"/>
              </a:rPr>
              <a:t>Narrow, R/G/B 0/0/0;</a:t>
            </a:r>
          </a:p>
          <a:p>
            <a:pPr>
              <a:spcBef>
                <a:spcPct val="50000"/>
              </a:spcBef>
            </a:pPr>
            <a:r>
              <a:rPr lang="de-DE" altLang="de-DE" sz="1000" dirty="0">
                <a:latin typeface="+mj-lt"/>
              </a:rPr>
              <a:t>Text, Text, Text, Text, Text, Text, Text, Text, Text, Text, Text, Text, </a:t>
            </a:r>
            <a:r>
              <a:rPr lang="de-DE" altLang="de-DE" sz="1000" dirty="0" smtClean="0">
                <a:latin typeface="+mj-lt"/>
              </a:rPr>
              <a:t>Text</a:t>
            </a:r>
            <a:r>
              <a:rPr lang="de-DE" altLang="de-DE" sz="1000" dirty="0">
                <a:latin typeface="+mj-lt"/>
              </a:rPr>
              <a:t>, Text, Text, Text, Text, Text, Text, Text, …. </a:t>
            </a:r>
          </a:p>
          <a:p>
            <a:pPr algn="just">
              <a:spcBef>
                <a:spcPct val="50000"/>
              </a:spcBef>
            </a:pPr>
            <a:r>
              <a:rPr lang="de-DE" altLang="de-DE" sz="1000" dirty="0" smtClean="0">
                <a:latin typeface="+mj-lt"/>
              </a:rPr>
              <a:t>Nicht zu viel Text sondern</a:t>
            </a:r>
          </a:p>
          <a:p>
            <a:pPr marL="171450" indent="-171450" algn="just">
              <a:spcBef>
                <a:spcPct val="50000"/>
              </a:spcBef>
              <a:buFontTx/>
              <a:buChar char="-"/>
            </a:pPr>
            <a:r>
              <a:rPr lang="de-DE" altLang="de-DE" sz="1000" dirty="0" smtClean="0">
                <a:latin typeface="+mj-lt"/>
              </a:rPr>
              <a:t>Schlagworte</a:t>
            </a:r>
          </a:p>
          <a:p>
            <a:pPr marL="171450" indent="-171450" algn="just">
              <a:spcBef>
                <a:spcPct val="50000"/>
              </a:spcBef>
              <a:buFontTx/>
              <a:buChar char="-"/>
            </a:pPr>
            <a:r>
              <a:rPr lang="de-DE" altLang="de-DE" sz="1000" dirty="0" smtClean="0">
                <a:latin typeface="+mj-lt"/>
              </a:rPr>
              <a:t>Schlagworte</a:t>
            </a:r>
          </a:p>
          <a:p>
            <a:pPr marL="171450" indent="-171450" algn="just">
              <a:spcBef>
                <a:spcPct val="50000"/>
              </a:spcBef>
              <a:buFontTx/>
              <a:buChar char="-"/>
            </a:pPr>
            <a:r>
              <a:rPr lang="de-DE" altLang="de-DE" sz="1000" dirty="0" smtClean="0">
                <a:latin typeface="+mj-lt"/>
              </a:rPr>
              <a:t>Schlagworte</a:t>
            </a:r>
            <a:endParaRPr lang="de-DE" altLang="de-DE" sz="900" dirty="0">
              <a:latin typeface="+mj-lt"/>
            </a:endParaRPr>
          </a:p>
        </p:txBody>
      </p:sp>
      <p:sp>
        <p:nvSpPr>
          <p:cNvPr id="34" name="Text Box 55"/>
          <p:cNvSpPr txBox="1">
            <a:spLocks noChangeArrowheads="1"/>
          </p:cNvSpPr>
          <p:nvPr/>
        </p:nvSpPr>
        <p:spPr bwMode="auto">
          <a:xfrm>
            <a:off x="3028950" y="6377622"/>
            <a:ext cx="2124075" cy="1859598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48" tIns="45676" rIns="91348" bIns="45676"/>
          <a:lstStyle/>
          <a:p>
            <a:pPr algn="just" defTabSz="995363">
              <a:spcBef>
                <a:spcPct val="50000"/>
              </a:spcBef>
            </a:pPr>
            <a:r>
              <a:rPr lang="de-AT" altLang="de-DE" sz="1400" dirty="0" smtClean="0">
                <a:latin typeface="+mj-lt"/>
              </a:rPr>
              <a:t>Diagramm</a:t>
            </a:r>
          </a:p>
          <a:p>
            <a:pPr lvl="0" algn="ctr" defTabSz="995363">
              <a:spcBef>
                <a:spcPct val="50000"/>
              </a:spcBef>
            </a:pPr>
            <a:endParaRPr lang="de-AT" altLang="de-DE" sz="800" dirty="0" smtClean="0">
              <a:solidFill>
                <a:srgbClr val="000000"/>
              </a:solidFill>
              <a:latin typeface="+mj-lt"/>
            </a:endParaRPr>
          </a:p>
          <a:p>
            <a:pPr lvl="0" algn="ctr" defTabSz="995363">
              <a:spcBef>
                <a:spcPct val="50000"/>
              </a:spcBef>
            </a:pPr>
            <a:endParaRPr lang="de-AT" altLang="de-DE" sz="800" dirty="0">
              <a:solidFill>
                <a:srgbClr val="000000"/>
              </a:solidFill>
              <a:latin typeface="+mj-lt"/>
            </a:endParaRPr>
          </a:p>
          <a:p>
            <a:pPr lvl="0" algn="ctr" defTabSz="995363">
              <a:spcBef>
                <a:spcPct val="50000"/>
              </a:spcBef>
            </a:pPr>
            <a:endParaRPr lang="de-AT" altLang="de-DE" sz="800" dirty="0" smtClean="0">
              <a:solidFill>
                <a:srgbClr val="000000"/>
              </a:solidFill>
              <a:latin typeface="+mj-lt"/>
            </a:endParaRPr>
          </a:p>
          <a:p>
            <a:pPr lvl="0" algn="ctr" defTabSz="995363">
              <a:spcBef>
                <a:spcPct val="50000"/>
              </a:spcBef>
            </a:pPr>
            <a:r>
              <a:rPr lang="de-AT" altLang="de-DE" sz="900" dirty="0" smtClean="0">
                <a:solidFill>
                  <a:srgbClr val="000000"/>
                </a:solidFill>
                <a:latin typeface="+mj-lt"/>
              </a:rPr>
              <a:t>Achsenbeschriftung bei </a:t>
            </a:r>
            <a:r>
              <a:rPr lang="de-AT" altLang="de-DE" sz="900" dirty="0">
                <a:solidFill>
                  <a:srgbClr val="000000"/>
                </a:solidFill>
                <a:latin typeface="+mj-lt"/>
              </a:rPr>
              <a:t>Diagrammen </a:t>
            </a:r>
            <a:r>
              <a:rPr lang="de-AT" altLang="de-DE" sz="900" dirty="0" smtClean="0">
                <a:solidFill>
                  <a:srgbClr val="000000"/>
                </a:solidFill>
                <a:latin typeface="+mj-lt"/>
              </a:rPr>
              <a:t>Schriftgröße 9</a:t>
            </a:r>
            <a:endParaRPr lang="de-AT" altLang="de-DE" sz="900" dirty="0">
              <a:solidFill>
                <a:srgbClr val="000000"/>
              </a:solidFill>
              <a:latin typeface="+mj-lt"/>
            </a:endParaRPr>
          </a:p>
          <a:p>
            <a:pPr algn="just" defTabSz="995363">
              <a:spcBef>
                <a:spcPct val="50000"/>
              </a:spcBef>
            </a:pPr>
            <a:endParaRPr lang="de-AT" altLang="de-DE" sz="1400" dirty="0">
              <a:latin typeface="+mj-lt"/>
            </a:endParaRPr>
          </a:p>
        </p:txBody>
      </p:sp>
      <p:sp>
        <p:nvSpPr>
          <p:cNvPr id="35" name="Text Box 56"/>
          <p:cNvSpPr txBox="1">
            <a:spLocks noChangeArrowheads="1"/>
          </p:cNvSpPr>
          <p:nvPr/>
        </p:nvSpPr>
        <p:spPr bwMode="auto">
          <a:xfrm>
            <a:off x="3027363" y="8296593"/>
            <a:ext cx="2125662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de-AT" altLang="de-DE" sz="900" dirty="0" smtClean="0">
                <a:latin typeface="+mj-lt"/>
              </a:rPr>
              <a:t>Abb.2: </a:t>
            </a:r>
            <a:r>
              <a:rPr lang="de-AT" altLang="de-DE" sz="900" dirty="0" err="1">
                <a:latin typeface="+mj-lt"/>
              </a:rPr>
              <a:t>Arrial</a:t>
            </a:r>
            <a:r>
              <a:rPr lang="de-AT" altLang="de-DE" sz="900" dirty="0">
                <a:latin typeface="+mj-lt"/>
              </a:rPr>
              <a:t> Narrow, </a:t>
            </a:r>
            <a:r>
              <a:rPr lang="de-AT" altLang="de-DE" sz="900" dirty="0" smtClean="0">
                <a:latin typeface="+mj-lt"/>
              </a:rPr>
              <a:t>Schriftgröße 9, keine Ränder</a:t>
            </a:r>
            <a:endParaRPr lang="de-AT" altLang="de-DE" sz="900" dirty="0">
              <a:latin typeface="+mj-lt"/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4547125" y="5433938"/>
            <a:ext cx="38343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altLang="de-DE" sz="900" dirty="0" smtClean="0">
                <a:solidFill>
                  <a:srgbClr val="000000"/>
                </a:solidFill>
                <a:latin typeface="+mj-lt"/>
              </a:rPr>
              <a:t>Gl. 1</a:t>
            </a:r>
            <a:endParaRPr lang="de-AT" sz="900" dirty="0">
              <a:latin typeface="+mj-lt"/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4572066" y="5765289"/>
            <a:ext cx="38343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altLang="de-DE" sz="900" dirty="0" smtClean="0">
                <a:solidFill>
                  <a:srgbClr val="000000"/>
                </a:solidFill>
                <a:latin typeface="+mj-lt"/>
              </a:rPr>
              <a:t>Gl. 2</a:t>
            </a:r>
            <a:endParaRPr lang="de-AT" sz="900" dirty="0">
              <a:latin typeface="+mj-lt"/>
            </a:endParaRPr>
          </a:p>
        </p:txBody>
      </p:sp>
      <p:sp>
        <p:nvSpPr>
          <p:cNvPr id="38" name="Text Box 32"/>
          <p:cNvSpPr txBox="1">
            <a:spLocks noChangeArrowheads="1"/>
          </p:cNvSpPr>
          <p:nvPr/>
        </p:nvSpPr>
        <p:spPr bwMode="auto">
          <a:xfrm>
            <a:off x="5523992" y="1461649"/>
            <a:ext cx="1819784" cy="297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1042988" eaLnBrk="0" hangingPunct="0">
              <a:defRPr sz="2100"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042988" eaLnBrk="0" hangingPunct="0">
              <a:defRPr sz="2100"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042988" eaLnBrk="0" hangingPunct="0">
              <a:defRPr sz="2100"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042988" eaLnBrk="0" hangingPunct="0">
              <a:defRPr sz="2100"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042988" eaLnBrk="0" hangingPunct="0">
              <a:defRPr sz="2100"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900" baseline="0" dirty="0">
                <a:latin typeface="Arial Narrow" pitchFamily="34" charset="0"/>
              </a:rPr>
              <a:t>Dieses </a:t>
            </a:r>
            <a:r>
              <a:rPr lang="en-US" sz="900" baseline="0" dirty="0" err="1">
                <a:latin typeface="Arial Narrow" pitchFamily="34" charset="0"/>
              </a:rPr>
              <a:t>Projekt</a:t>
            </a:r>
            <a:r>
              <a:rPr lang="en-US" sz="900" baseline="0" dirty="0">
                <a:latin typeface="Arial Narrow" pitchFamily="34" charset="0"/>
              </a:rPr>
              <a:t> </a:t>
            </a:r>
            <a:r>
              <a:rPr lang="en-US" sz="900" baseline="0" dirty="0" err="1" smtClean="0">
                <a:latin typeface="Arial Narrow" pitchFamily="34" charset="0"/>
              </a:rPr>
              <a:t>wurde</a:t>
            </a:r>
            <a:r>
              <a:rPr lang="en-US" sz="900" baseline="0" dirty="0" smtClean="0">
                <a:latin typeface="Arial Narrow" pitchFamily="34" charset="0"/>
              </a:rPr>
              <a:t> </a:t>
            </a:r>
            <a:r>
              <a:rPr lang="en-US" sz="900" baseline="0" dirty="0" err="1">
                <a:latin typeface="Arial Narrow" pitchFamily="34" charset="0"/>
              </a:rPr>
              <a:t>aus</a:t>
            </a:r>
            <a:r>
              <a:rPr lang="en-US" sz="900" baseline="0" dirty="0">
                <a:latin typeface="Arial Narrow" pitchFamily="34" charset="0"/>
              </a:rPr>
              <a:t> </a:t>
            </a:r>
            <a:r>
              <a:rPr lang="en-US" sz="900" baseline="0" dirty="0" err="1">
                <a:latin typeface="Arial Narrow" pitchFamily="34" charset="0"/>
              </a:rPr>
              <a:t>Mitteln</a:t>
            </a:r>
            <a:r>
              <a:rPr lang="en-US" sz="900" baseline="0" dirty="0">
                <a:latin typeface="Arial Narrow" pitchFamily="34" charset="0"/>
              </a:rPr>
              <a:t> des </a:t>
            </a:r>
            <a:r>
              <a:rPr lang="en-US" sz="900" baseline="0" dirty="0" err="1" smtClean="0">
                <a:latin typeface="Arial Narrow" pitchFamily="34" charset="0"/>
              </a:rPr>
              <a:t>Zukunftsfonds</a:t>
            </a:r>
            <a:r>
              <a:rPr lang="en-US" sz="900" baseline="0" dirty="0" smtClean="0">
                <a:latin typeface="Arial Narrow" pitchFamily="34" charset="0"/>
              </a:rPr>
              <a:t> </a:t>
            </a:r>
            <a:r>
              <a:rPr lang="en-US" sz="900" baseline="0" dirty="0" err="1" smtClean="0">
                <a:latin typeface="Arial Narrow" pitchFamily="34" charset="0"/>
              </a:rPr>
              <a:t>Steiermark</a:t>
            </a:r>
            <a:r>
              <a:rPr lang="en-US" sz="900" baseline="0" dirty="0" smtClean="0">
                <a:latin typeface="Arial Narrow" pitchFamily="34" charset="0"/>
              </a:rPr>
              <a:t> </a:t>
            </a:r>
            <a:r>
              <a:rPr lang="en-US" sz="900" baseline="0" dirty="0" err="1">
                <a:latin typeface="Arial Narrow" pitchFamily="34" charset="0"/>
              </a:rPr>
              <a:t>ge</a:t>
            </a:r>
            <a:r>
              <a:rPr lang="de-DE" sz="900" baseline="0" dirty="0" smtClean="0">
                <a:latin typeface="Arial Narrow" pitchFamily="34" charset="0"/>
              </a:rPr>
              <a:t>fördert.</a:t>
            </a:r>
            <a:endParaRPr lang="en-US" sz="900" baseline="0" dirty="0">
              <a:latin typeface="Arial Narrow" pitchFamily="34" charset="0"/>
            </a:endParaRPr>
          </a:p>
        </p:txBody>
      </p:sp>
      <p:pic>
        <p:nvPicPr>
          <p:cNvPr id="39" name="Picture 5" descr="W:\_Veroeffentlichungen\2012_OTTI\Poster\LandStmk_Logo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63" t="-8687" r="-2063" b="-8687"/>
          <a:stretch/>
        </p:blipFill>
        <p:spPr bwMode="auto">
          <a:xfrm>
            <a:off x="6758785" y="1737798"/>
            <a:ext cx="598060" cy="274654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xtLst/>
        </p:spPr>
      </p:pic>
      <p:pic>
        <p:nvPicPr>
          <p:cNvPr id="40" name="Picture 10" descr="K:\001_LAUFENDE_PROJEKTE\128_WWA\05-Arbeitsunterlagen\Berichte\Logos\ZKF_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3992" y="1759593"/>
            <a:ext cx="1234793" cy="231064"/>
          </a:xfrm>
          <a:prstGeom prst="rect">
            <a:avLst/>
          </a:prstGeom>
          <a:noFill/>
          <a:ln w="6350">
            <a:solidFill>
              <a:srgbClr val="C0C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Rechteck 40"/>
          <p:cNvSpPr/>
          <p:nvPr/>
        </p:nvSpPr>
        <p:spPr>
          <a:xfrm>
            <a:off x="3247561" y="5415234"/>
            <a:ext cx="66717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altLang="de-DE" sz="1000" dirty="0" smtClean="0">
                <a:solidFill>
                  <a:srgbClr val="000000"/>
                </a:solidFill>
                <a:latin typeface="+mj-lt"/>
              </a:rPr>
              <a:t>y = k x + d</a:t>
            </a:r>
            <a:endParaRPr lang="de-AT" sz="10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hteck 41"/>
              <p:cNvSpPr/>
              <p:nvPr/>
            </p:nvSpPr>
            <p:spPr>
              <a:xfrm>
                <a:off x="3234824" y="5682767"/>
                <a:ext cx="972510" cy="3804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altLang="de-DE" sz="1000" b="0" i="0" dirty="0" smtClean="0">
                          <a:solidFill>
                            <a:srgbClr val="000000"/>
                          </a:solidFill>
                          <a:effectLst/>
                          <a:latin typeface="Cambria Math"/>
                        </a:rPr>
                        <m:t>η</m:t>
                      </m:r>
                      <m:r>
                        <a:rPr lang="de-AT" altLang="de-DE" sz="1000" b="0" i="0" dirty="0" smtClean="0">
                          <a:solidFill>
                            <a:srgbClr val="000000"/>
                          </a:solidFill>
                          <a:effectLst/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de-AT" altLang="de-DE" sz="1000" i="1" dirty="0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de-AT" altLang="de-DE" sz="1000" b="0" i="0" dirty="0" smtClean="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</a:rPr>
                            <m:t>Nutzen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de-AT" altLang="de-DE" sz="1000" b="0" i="0" dirty="0" smtClean="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</a:rPr>
                            <m:t>Aufwand</m:t>
                          </m:r>
                        </m:den>
                      </m:f>
                    </m:oMath>
                  </m:oMathPara>
                </a14:m>
                <a:endParaRPr lang="de-AT" sz="1000" dirty="0">
                  <a:effectLst/>
                  <a:latin typeface="+mj-lt"/>
                </a:endParaRPr>
              </a:p>
            </p:txBody>
          </p:sp>
        </mc:Choice>
        <mc:Fallback xmlns="">
          <p:sp>
            <p:nvSpPr>
              <p:cNvPr id="42" name="Rechteck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4824" y="5682767"/>
                <a:ext cx="972510" cy="38048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 Box 52"/>
          <p:cNvSpPr txBox="1">
            <a:spLocks noChangeArrowheads="1"/>
          </p:cNvSpPr>
          <p:nvPr/>
        </p:nvSpPr>
        <p:spPr bwMode="auto">
          <a:xfrm>
            <a:off x="3028950" y="4506913"/>
            <a:ext cx="2124075" cy="9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de-DE" sz="1000" dirty="0" smtClean="0">
                <a:latin typeface="+mj-lt"/>
              </a:rPr>
              <a:t>Text, Text, Text, Text, Text, Text, Text, Text, Text, Text, Text, Text, Text, Text, Text, Text, Text, Text, Text, Text, Text, Text, Text, Text, Text, Text, Text, Text, Text, Text, Text. </a:t>
            </a:r>
          </a:p>
          <a:p>
            <a:pPr>
              <a:spcBef>
                <a:spcPct val="50000"/>
              </a:spcBef>
            </a:pPr>
            <a:r>
              <a:rPr lang="de-DE" altLang="de-DE" sz="1000" dirty="0" smtClean="0">
                <a:latin typeface="+mj-lt"/>
              </a:rPr>
              <a:t>Nicht zu viel </a:t>
            </a:r>
            <a:r>
              <a:rPr lang="de-DE" altLang="de-DE" sz="1000" dirty="0" err="1" smtClean="0">
                <a:latin typeface="+mj-lt"/>
              </a:rPr>
              <a:t>Blabla</a:t>
            </a:r>
            <a:r>
              <a:rPr lang="de-DE" altLang="de-DE" sz="1000" dirty="0" smtClean="0">
                <a:latin typeface="+mj-lt"/>
              </a:rPr>
              <a:t> sondern (Gl.1 und 2)</a:t>
            </a:r>
          </a:p>
        </p:txBody>
      </p:sp>
      <p:sp>
        <p:nvSpPr>
          <p:cNvPr id="44" name="Text Box 52"/>
          <p:cNvSpPr txBox="1">
            <a:spLocks noChangeArrowheads="1"/>
          </p:cNvSpPr>
          <p:nvPr/>
        </p:nvSpPr>
        <p:spPr bwMode="auto">
          <a:xfrm>
            <a:off x="5280091" y="4506913"/>
            <a:ext cx="2124075" cy="9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AT" altLang="de-DE" sz="1000" dirty="0" smtClean="0">
                <a:latin typeface="+mj-lt"/>
              </a:rPr>
              <a:t>und Fakten</a:t>
            </a:r>
          </a:p>
          <a:p>
            <a:pPr marL="171450" indent="-171450">
              <a:spcBef>
                <a:spcPct val="50000"/>
              </a:spcBef>
              <a:buFontTx/>
              <a:buChar char="-"/>
            </a:pPr>
            <a:r>
              <a:rPr lang="de-AT" altLang="de-DE" sz="1000" dirty="0" smtClean="0">
                <a:latin typeface="+mj-lt"/>
              </a:rPr>
              <a:t>Text</a:t>
            </a:r>
          </a:p>
          <a:p>
            <a:pPr marL="171450" indent="-171450">
              <a:spcBef>
                <a:spcPct val="50000"/>
              </a:spcBef>
              <a:buFontTx/>
              <a:buChar char="-"/>
            </a:pPr>
            <a:r>
              <a:rPr lang="de-AT" altLang="de-DE" sz="1000" dirty="0" smtClean="0">
                <a:latin typeface="+mj-lt"/>
              </a:rPr>
              <a:t>Text</a:t>
            </a:r>
          </a:p>
          <a:p>
            <a:pPr marL="171450" indent="-171450">
              <a:spcBef>
                <a:spcPct val="50000"/>
              </a:spcBef>
              <a:buFontTx/>
              <a:buChar char="-"/>
            </a:pPr>
            <a:r>
              <a:rPr lang="de-AT" altLang="de-DE" sz="1000" dirty="0" smtClean="0">
                <a:latin typeface="+mj-lt"/>
              </a:rPr>
              <a:t>Text</a:t>
            </a:r>
          </a:p>
          <a:p>
            <a:pPr>
              <a:spcBef>
                <a:spcPct val="50000"/>
              </a:spcBef>
            </a:pPr>
            <a:r>
              <a:rPr lang="en-US" altLang="de-DE" sz="1000" dirty="0">
                <a:latin typeface="+mj-lt"/>
              </a:rPr>
              <a:t>Text, Text, Text, Text, Text, Text, Text, Text, Text, Text, Text, Text, Text, Text, Text, Text, Text, Text, Text, Text, Text, </a:t>
            </a:r>
            <a:r>
              <a:rPr lang="en-US" altLang="de-DE" sz="1000" dirty="0" smtClean="0">
                <a:latin typeface="+mj-lt"/>
              </a:rPr>
              <a:t>Text, …. </a:t>
            </a:r>
            <a:endParaRPr lang="en-US" altLang="de-DE" sz="1000" dirty="0">
              <a:latin typeface="+mj-lt"/>
            </a:endParaRPr>
          </a:p>
          <a:p>
            <a:pPr marL="171450" indent="-171450">
              <a:spcBef>
                <a:spcPct val="50000"/>
              </a:spcBef>
              <a:buFontTx/>
              <a:buChar char="-"/>
            </a:pPr>
            <a:endParaRPr lang="de-AT" altLang="de-DE" sz="1000" dirty="0" smtClean="0">
              <a:latin typeface="+mj-lt"/>
            </a:endParaRPr>
          </a:p>
          <a:p>
            <a:pPr>
              <a:spcBef>
                <a:spcPct val="50000"/>
              </a:spcBef>
            </a:pPr>
            <a:endParaRPr lang="de-AT" altLang="de-DE" sz="1000" dirty="0" smtClean="0">
              <a:latin typeface="+mj-lt"/>
            </a:endParaRPr>
          </a:p>
          <a:p>
            <a:pPr>
              <a:spcBef>
                <a:spcPct val="50000"/>
              </a:spcBef>
            </a:pPr>
            <a:endParaRPr lang="de-DE" altLang="de-DE" sz="10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52"/>
          <p:cNvSpPr txBox="1">
            <a:spLocks noChangeArrowheads="1"/>
          </p:cNvSpPr>
          <p:nvPr/>
        </p:nvSpPr>
        <p:spPr bwMode="auto">
          <a:xfrm>
            <a:off x="682626" y="2411413"/>
            <a:ext cx="2257424" cy="176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de-DE" altLang="de-DE" sz="1400" dirty="0" smtClean="0">
                <a:latin typeface="+mj-lt"/>
              </a:rPr>
              <a:t>1. </a:t>
            </a:r>
            <a:r>
              <a:rPr lang="de-DE" altLang="de-DE" sz="1400" dirty="0" err="1" smtClean="0">
                <a:latin typeface="+mj-lt"/>
              </a:rPr>
              <a:t>Introduction</a:t>
            </a:r>
            <a:r>
              <a:rPr lang="de-DE" altLang="de-DE" sz="1400" dirty="0" smtClean="0">
                <a:latin typeface="+mj-lt"/>
              </a:rPr>
              <a:t> (14 </a:t>
            </a:r>
            <a:r>
              <a:rPr lang="de-DE" altLang="de-DE" sz="1400" dirty="0" err="1" smtClean="0">
                <a:latin typeface="+mj-lt"/>
              </a:rPr>
              <a:t>pt</a:t>
            </a:r>
            <a:r>
              <a:rPr lang="de-DE" altLang="de-DE" sz="1400" dirty="0" smtClean="0">
                <a:latin typeface="+mj-lt"/>
              </a:rPr>
              <a:t>, Arial Narr.)</a:t>
            </a:r>
            <a:endParaRPr lang="de-DE" altLang="de-DE" sz="900" dirty="0">
              <a:latin typeface="+mj-lt"/>
            </a:endParaRPr>
          </a:p>
          <a:p>
            <a:pPr algn="just">
              <a:spcBef>
                <a:spcPct val="50000"/>
              </a:spcBef>
            </a:pPr>
            <a:r>
              <a:rPr lang="de-DE" altLang="de-DE" sz="1000" dirty="0" smtClean="0">
                <a:latin typeface="+mj-lt"/>
              </a:rPr>
              <a:t>Normaltext: Schriftgröße 10, </a:t>
            </a:r>
            <a:r>
              <a:rPr lang="de-DE" altLang="de-DE" sz="1000" dirty="0">
                <a:latin typeface="+mj-lt"/>
              </a:rPr>
              <a:t>Arial </a:t>
            </a:r>
            <a:r>
              <a:rPr lang="de-DE" altLang="de-DE" sz="1000" dirty="0" smtClean="0">
                <a:latin typeface="+mj-lt"/>
              </a:rPr>
              <a:t>Narrow, schwarz. Text, Text, Text, Text, Text, Text, Text, Text, Text, Text, Text, Text,…. (Querverweis auf Abb.1)</a:t>
            </a:r>
            <a:endParaRPr lang="de-DE" altLang="de-DE" sz="1000" dirty="0">
              <a:latin typeface="+mj-lt"/>
            </a:endParaRPr>
          </a:p>
          <a:p>
            <a:pPr algn="just">
              <a:spcBef>
                <a:spcPct val="50000"/>
              </a:spcBef>
            </a:pPr>
            <a:r>
              <a:rPr lang="de-DE" altLang="de-DE" sz="1000" dirty="0" smtClean="0">
                <a:latin typeface="+mj-lt"/>
              </a:rPr>
              <a:t>Nicht zu viel Text sondern</a:t>
            </a:r>
          </a:p>
          <a:p>
            <a:pPr marL="171450" indent="-171450" algn="just">
              <a:spcBef>
                <a:spcPct val="50000"/>
              </a:spcBef>
              <a:buFontTx/>
              <a:buChar char="-"/>
            </a:pPr>
            <a:r>
              <a:rPr lang="de-DE" altLang="de-DE" sz="1000" dirty="0" smtClean="0">
                <a:latin typeface="+mj-lt"/>
              </a:rPr>
              <a:t>eher Stichworte und</a:t>
            </a:r>
          </a:p>
          <a:p>
            <a:pPr marL="171450" indent="-171450" algn="just">
              <a:spcBef>
                <a:spcPct val="50000"/>
              </a:spcBef>
              <a:buFontTx/>
              <a:buChar char="-"/>
            </a:pPr>
            <a:r>
              <a:rPr lang="de-DE" altLang="de-DE" sz="1000" dirty="0" smtClean="0">
                <a:latin typeface="+mj-lt"/>
              </a:rPr>
              <a:t>Abbildungen / Grafiken als Eye Catcher</a:t>
            </a:r>
            <a:endParaRPr lang="de-DE" altLang="de-DE" sz="900" dirty="0">
              <a:latin typeface="+mj-lt"/>
            </a:endParaRPr>
          </a:p>
        </p:txBody>
      </p:sp>
      <p:sp>
        <p:nvSpPr>
          <p:cNvPr id="20" name="Text Box 55"/>
          <p:cNvSpPr txBox="1">
            <a:spLocks noChangeArrowheads="1"/>
          </p:cNvSpPr>
          <p:nvPr/>
        </p:nvSpPr>
        <p:spPr bwMode="auto">
          <a:xfrm>
            <a:off x="3027364" y="2411412"/>
            <a:ext cx="4316412" cy="1487488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48" tIns="45676" rIns="91348" bIns="45676"/>
          <a:lstStyle/>
          <a:p>
            <a:pPr algn="just" defTabSz="995363">
              <a:spcBef>
                <a:spcPct val="50000"/>
              </a:spcBef>
            </a:pPr>
            <a:r>
              <a:rPr lang="de-AT" altLang="de-DE" sz="1400" dirty="0" smtClean="0">
                <a:latin typeface="+mj-lt"/>
              </a:rPr>
              <a:t>Bild:	</a:t>
            </a:r>
            <a:endParaRPr lang="de-AT" altLang="de-DE" sz="1400" dirty="0">
              <a:latin typeface="+mj-lt"/>
            </a:endParaRPr>
          </a:p>
          <a:p>
            <a:pPr algn="ctr"/>
            <a:endParaRPr lang="de-AT" altLang="de-DE" sz="1400" dirty="0" smtClean="0">
              <a:latin typeface="+mj-lt"/>
            </a:endParaRPr>
          </a:p>
          <a:p>
            <a:pPr algn="ctr"/>
            <a:r>
              <a:rPr lang="de-AT" altLang="de-DE" sz="1400" dirty="0" smtClean="0">
                <a:latin typeface="+mj-lt"/>
              </a:rPr>
              <a:t>Ausdruck </a:t>
            </a:r>
            <a:r>
              <a:rPr lang="de-AT" altLang="de-DE" sz="1400" dirty="0">
                <a:latin typeface="+mj-lt"/>
              </a:rPr>
              <a:t>PDF A4 Quality Print</a:t>
            </a:r>
          </a:p>
          <a:p>
            <a:pPr algn="ctr"/>
            <a:r>
              <a:rPr lang="de-AT" altLang="de-DE" sz="1400" dirty="0">
                <a:latin typeface="+mj-lt"/>
              </a:rPr>
              <a:t>Und das erstellte PDF auf A0 nochmals drucken</a:t>
            </a:r>
          </a:p>
        </p:txBody>
      </p:sp>
      <p:sp>
        <p:nvSpPr>
          <p:cNvPr id="21" name="Rectangle 58"/>
          <p:cNvSpPr>
            <a:spLocks noChangeArrowheads="1"/>
          </p:cNvSpPr>
          <p:nvPr/>
        </p:nvSpPr>
        <p:spPr bwMode="auto">
          <a:xfrm>
            <a:off x="5253038" y="9353550"/>
            <a:ext cx="417512" cy="56197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>
              <a:latin typeface="+mj-lt"/>
            </a:endParaRPr>
          </a:p>
        </p:txBody>
      </p:sp>
      <p:sp>
        <p:nvSpPr>
          <p:cNvPr id="22" name="Text Box 59"/>
          <p:cNvSpPr txBox="1">
            <a:spLocks noChangeArrowheads="1"/>
          </p:cNvSpPr>
          <p:nvPr/>
        </p:nvSpPr>
        <p:spPr bwMode="auto">
          <a:xfrm>
            <a:off x="5273675" y="9369425"/>
            <a:ext cx="379413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charset="0"/>
              </a:defRPr>
            </a:lvl1pPr>
            <a:lvl2pPr defTabSz="1042988">
              <a:defRPr>
                <a:solidFill>
                  <a:schemeClr val="tx1"/>
                </a:solidFill>
                <a:latin typeface="Arial" charset="0"/>
              </a:defRPr>
            </a:lvl2pPr>
            <a:lvl3pPr defTabSz="1042988">
              <a:defRPr>
                <a:solidFill>
                  <a:schemeClr val="tx1"/>
                </a:solidFill>
                <a:latin typeface="Arial" charset="0"/>
              </a:defRPr>
            </a:lvl3pPr>
            <a:lvl4pPr defTabSz="1042988">
              <a:defRPr>
                <a:solidFill>
                  <a:schemeClr val="tx1"/>
                </a:solidFill>
                <a:latin typeface="Arial" charset="0"/>
              </a:defRPr>
            </a:lvl4pPr>
            <a:lvl5pPr defTabSz="1042988">
              <a:defRPr>
                <a:solidFill>
                  <a:schemeClr val="tx1"/>
                </a:solidFill>
                <a:latin typeface="Arial" charset="0"/>
              </a:defRPr>
            </a:lvl5pPr>
            <a:lvl6pPr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AT" altLang="de-DE" sz="800" dirty="0">
                <a:latin typeface="+mj-lt"/>
              </a:rPr>
              <a:t>Foto</a:t>
            </a:r>
          </a:p>
          <a:p>
            <a:pPr algn="ctr">
              <a:spcBef>
                <a:spcPct val="50000"/>
              </a:spcBef>
            </a:pPr>
            <a:r>
              <a:rPr lang="de-AT" altLang="de-DE" sz="800" dirty="0">
                <a:latin typeface="+mj-lt"/>
              </a:rPr>
              <a:t>ohne</a:t>
            </a:r>
          </a:p>
          <a:p>
            <a:pPr algn="ctr">
              <a:spcBef>
                <a:spcPct val="50000"/>
              </a:spcBef>
            </a:pPr>
            <a:r>
              <a:rPr lang="de-AT" altLang="de-DE" sz="700" dirty="0">
                <a:latin typeface="+mj-lt"/>
              </a:rPr>
              <a:t>Rahmen</a:t>
            </a:r>
          </a:p>
          <a:p>
            <a:pPr algn="ctr">
              <a:spcBef>
                <a:spcPct val="50000"/>
              </a:spcBef>
            </a:pPr>
            <a:endParaRPr lang="de-AT" altLang="de-DE" sz="700" dirty="0">
              <a:latin typeface="+mj-lt"/>
            </a:endParaRPr>
          </a:p>
        </p:txBody>
      </p:sp>
      <p:sp>
        <p:nvSpPr>
          <p:cNvPr id="23" name="Text Box 60"/>
          <p:cNvSpPr txBox="1">
            <a:spLocks noChangeArrowheads="1"/>
          </p:cNvSpPr>
          <p:nvPr/>
        </p:nvSpPr>
        <p:spPr bwMode="auto">
          <a:xfrm>
            <a:off x="711200" y="8921750"/>
            <a:ext cx="2124075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1042988">
              <a:defRPr>
                <a:solidFill>
                  <a:schemeClr val="tx1"/>
                </a:solidFill>
                <a:latin typeface="Arial" charset="0"/>
              </a:defRPr>
            </a:lvl1pPr>
            <a:lvl2pPr defTabSz="1042988">
              <a:defRPr>
                <a:solidFill>
                  <a:schemeClr val="tx1"/>
                </a:solidFill>
                <a:latin typeface="Arial" charset="0"/>
              </a:defRPr>
            </a:lvl2pPr>
            <a:lvl3pPr defTabSz="1042988">
              <a:defRPr>
                <a:solidFill>
                  <a:schemeClr val="tx1"/>
                </a:solidFill>
                <a:latin typeface="Arial" charset="0"/>
              </a:defRPr>
            </a:lvl3pPr>
            <a:lvl4pPr defTabSz="1042988">
              <a:defRPr>
                <a:solidFill>
                  <a:schemeClr val="tx1"/>
                </a:solidFill>
                <a:latin typeface="Arial" charset="0"/>
              </a:defRPr>
            </a:lvl4pPr>
            <a:lvl5pPr defTabSz="1042988">
              <a:defRPr>
                <a:solidFill>
                  <a:schemeClr val="tx1"/>
                </a:solidFill>
                <a:latin typeface="Arial" charset="0"/>
              </a:defRPr>
            </a:lvl5pPr>
            <a:lvl6pPr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de-DE" altLang="de-DE">
              <a:latin typeface="+mj-lt"/>
            </a:endParaRPr>
          </a:p>
        </p:txBody>
      </p:sp>
      <p:sp>
        <p:nvSpPr>
          <p:cNvPr id="24" name="Text Box 52"/>
          <p:cNvSpPr txBox="1">
            <a:spLocks noChangeArrowheads="1"/>
          </p:cNvSpPr>
          <p:nvPr/>
        </p:nvSpPr>
        <p:spPr bwMode="auto">
          <a:xfrm>
            <a:off x="682626" y="4240213"/>
            <a:ext cx="2257424" cy="176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de-DE" altLang="de-DE" sz="1400" dirty="0" smtClean="0">
                <a:latin typeface="+mj-lt"/>
              </a:rPr>
              <a:t>2. Vorgehen </a:t>
            </a:r>
            <a:endParaRPr lang="de-DE" altLang="de-DE" sz="900" dirty="0">
              <a:latin typeface="+mj-lt"/>
            </a:endParaRPr>
          </a:p>
          <a:p>
            <a:pPr>
              <a:spcBef>
                <a:spcPct val="50000"/>
              </a:spcBef>
            </a:pPr>
            <a:r>
              <a:rPr lang="en-US" altLang="de-DE" sz="1000" dirty="0" smtClean="0">
                <a:latin typeface="+mj-lt"/>
              </a:rPr>
              <a:t>Text, Text, Text, Text, Text, Text, Text, Text, Text, Text, Text, Text, Text, Text, Text, Text, Text, Text, Text, Text, Text, Text, Text, Text, Text, Text, Text, Text, Text, Text, Text. </a:t>
            </a:r>
          </a:p>
          <a:p>
            <a:pPr>
              <a:spcBef>
                <a:spcPct val="50000"/>
              </a:spcBef>
            </a:pPr>
            <a:r>
              <a:rPr lang="en-US" altLang="de-DE" sz="1000" dirty="0" smtClean="0">
                <a:latin typeface="+mj-lt"/>
              </a:rPr>
              <a:t>Text, Text, Text, Text, Text, Text, Text, Text, Text, Text, Text, Text, Text, Text, Text, Text, Text, Text, Text, Text, Text, Text, Text, Text, Text, Text, Text, </a:t>
            </a:r>
            <a:r>
              <a:rPr lang="en-US" altLang="de-DE" sz="1000" dirty="0" err="1" smtClean="0">
                <a:latin typeface="+mj-lt"/>
              </a:rPr>
              <a:t>TextT</a:t>
            </a:r>
            <a:r>
              <a:rPr lang="en-US" altLang="de-DE" sz="1000" dirty="0" smtClean="0">
                <a:latin typeface="+mj-lt"/>
              </a:rPr>
              <a:t>, Text, Text, Text, Text, Text, Text, Text, Text, Text, Text, Text, Text, Text, Text, Text, Text, Text, Text, Text, </a:t>
            </a:r>
            <a:endParaRPr lang="de-DE" altLang="de-DE" sz="900" dirty="0">
              <a:latin typeface="+mj-lt"/>
            </a:endParaRPr>
          </a:p>
        </p:txBody>
      </p:sp>
      <p:sp>
        <p:nvSpPr>
          <p:cNvPr id="25" name="Text Box 52"/>
          <p:cNvSpPr txBox="1">
            <a:spLocks noChangeArrowheads="1"/>
          </p:cNvSpPr>
          <p:nvPr/>
        </p:nvSpPr>
        <p:spPr bwMode="auto">
          <a:xfrm>
            <a:off x="682626" y="6370003"/>
            <a:ext cx="2257424" cy="176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de-DE" altLang="de-DE" sz="1400" dirty="0" smtClean="0">
                <a:latin typeface="+mj-lt"/>
              </a:rPr>
              <a:t>3. Ergebnisse</a:t>
            </a:r>
            <a:endParaRPr lang="de-DE" altLang="de-DE" sz="900" dirty="0">
              <a:latin typeface="+mj-lt"/>
            </a:endParaRPr>
          </a:p>
          <a:p>
            <a:pPr algn="just">
              <a:spcBef>
                <a:spcPct val="50000"/>
              </a:spcBef>
            </a:pPr>
            <a:r>
              <a:rPr lang="de-DE" altLang="de-DE" sz="1000" dirty="0" smtClean="0">
                <a:latin typeface="+mj-lt"/>
              </a:rPr>
              <a:t>Normaltext: Schriftgröße 10, </a:t>
            </a:r>
            <a:r>
              <a:rPr lang="de-DE" altLang="de-DE" sz="1000" dirty="0">
                <a:latin typeface="+mj-lt"/>
              </a:rPr>
              <a:t>Arial </a:t>
            </a:r>
            <a:r>
              <a:rPr lang="de-DE" altLang="de-DE" sz="1000" dirty="0" smtClean="0">
                <a:latin typeface="+mj-lt"/>
              </a:rPr>
              <a:t>Narrow, R/G/B 0/0/0;</a:t>
            </a:r>
          </a:p>
          <a:p>
            <a:pPr>
              <a:spcBef>
                <a:spcPct val="50000"/>
              </a:spcBef>
            </a:pPr>
            <a:r>
              <a:rPr lang="de-DE" altLang="de-DE" sz="1000" dirty="0" smtClean="0">
                <a:latin typeface="+mj-lt"/>
              </a:rPr>
              <a:t>Text, Text, Text, Text, Text, Text, Text, Text, Text, Text, Text, Text, , Text, Text, Text, Text, Text, Text, Text, Text, …. </a:t>
            </a:r>
          </a:p>
          <a:p>
            <a:pPr algn="just">
              <a:spcBef>
                <a:spcPct val="50000"/>
              </a:spcBef>
            </a:pPr>
            <a:r>
              <a:rPr lang="de-DE" altLang="de-DE" sz="1000" dirty="0" smtClean="0">
                <a:latin typeface="+mj-lt"/>
              </a:rPr>
              <a:t>Nicht zu viel Text sondern</a:t>
            </a:r>
          </a:p>
          <a:p>
            <a:pPr marL="171450" indent="-171450" algn="just">
              <a:spcBef>
                <a:spcPct val="50000"/>
              </a:spcBef>
              <a:buFontTx/>
              <a:buChar char="-"/>
            </a:pPr>
            <a:r>
              <a:rPr lang="de-DE" altLang="de-DE" sz="1000" dirty="0" smtClean="0">
                <a:latin typeface="+mj-lt"/>
              </a:rPr>
              <a:t>eher Stichworte und</a:t>
            </a:r>
          </a:p>
          <a:p>
            <a:pPr marL="171450" indent="-171450" algn="just">
              <a:spcBef>
                <a:spcPct val="50000"/>
              </a:spcBef>
              <a:buFontTx/>
              <a:buChar char="-"/>
            </a:pPr>
            <a:r>
              <a:rPr lang="de-DE" altLang="de-DE" sz="1000" dirty="0" smtClean="0">
                <a:latin typeface="+mj-lt"/>
              </a:rPr>
              <a:t>Grafiken</a:t>
            </a:r>
          </a:p>
          <a:p>
            <a:pPr marL="171450" indent="-171450" algn="just">
              <a:spcBef>
                <a:spcPct val="50000"/>
              </a:spcBef>
              <a:buFontTx/>
              <a:buChar char="-"/>
            </a:pPr>
            <a:r>
              <a:rPr lang="de-DE" altLang="de-DE" sz="1000" dirty="0" smtClean="0">
                <a:latin typeface="+mj-lt"/>
              </a:rPr>
              <a:t>und dgl. (Querverweis auf Abb. 3 und 4)</a:t>
            </a:r>
          </a:p>
          <a:p>
            <a:pPr marL="171450" indent="-171450" algn="just">
              <a:spcBef>
                <a:spcPct val="50000"/>
              </a:spcBef>
              <a:buFontTx/>
              <a:buChar char="-"/>
            </a:pPr>
            <a:endParaRPr lang="de-DE" altLang="de-DE" sz="900" dirty="0">
              <a:latin typeface="+mj-lt"/>
            </a:endParaRPr>
          </a:p>
        </p:txBody>
      </p:sp>
      <p:sp>
        <p:nvSpPr>
          <p:cNvPr id="26" name="Text Box 55"/>
          <p:cNvSpPr txBox="1">
            <a:spLocks noChangeArrowheads="1"/>
          </p:cNvSpPr>
          <p:nvPr/>
        </p:nvSpPr>
        <p:spPr bwMode="auto">
          <a:xfrm>
            <a:off x="5219700" y="6370002"/>
            <a:ext cx="2124075" cy="1859598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48" tIns="45676" rIns="91348" bIns="45676"/>
          <a:lstStyle/>
          <a:p>
            <a:pPr algn="just" defTabSz="995363">
              <a:spcBef>
                <a:spcPct val="50000"/>
              </a:spcBef>
            </a:pPr>
            <a:r>
              <a:rPr lang="de-AT" altLang="de-DE" sz="1400" dirty="0" smtClean="0">
                <a:latin typeface="+mj-lt"/>
              </a:rPr>
              <a:t>Diagramm</a:t>
            </a:r>
            <a:endParaRPr lang="de-AT" altLang="de-DE" sz="1400" dirty="0">
              <a:latin typeface="+mj-lt"/>
            </a:endParaRPr>
          </a:p>
        </p:txBody>
      </p:sp>
      <p:sp>
        <p:nvSpPr>
          <p:cNvPr id="27" name="Text Box 52"/>
          <p:cNvSpPr txBox="1">
            <a:spLocks noChangeArrowheads="1"/>
          </p:cNvSpPr>
          <p:nvPr/>
        </p:nvSpPr>
        <p:spPr bwMode="auto">
          <a:xfrm>
            <a:off x="682626" y="8710613"/>
            <a:ext cx="4403724" cy="176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de-DE" altLang="de-DE" sz="1400" dirty="0" smtClean="0">
                <a:latin typeface="+mj-lt"/>
              </a:rPr>
              <a:t>4. Resümee (14 </a:t>
            </a:r>
            <a:r>
              <a:rPr lang="de-DE" altLang="de-DE" sz="1400" dirty="0" err="1" smtClean="0">
                <a:latin typeface="+mj-lt"/>
              </a:rPr>
              <a:t>pt</a:t>
            </a:r>
            <a:r>
              <a:rPr lang="de-DE" altLang="de-DE" sz="1400" dirty="0" smtClean="0">
                <a:latin typeface="+mj-lt"/>
              </a:rPr>
              <a:t>)</a:t>
            </a:r>
            <a:endParaRPr lang="de-DE" altLang="de-DE" sz="900" dirty="0">
              <a:latin typeface="+mj-lt"/>
            </a:endParaRPr>
          </a:p>
          <a:p>
            <a:pPr algn="just">
              <a:spcBef>
                <a:spcPct val="50000"/>
              </a:spcBef>
            </a:pPr>
            <a:r>
              <a:rPr lang="de-DE" altLang="de-DE" sz="1000" dirty="0" smtClean="0">
                <a:latin typeface="+mj-lt"/>
              </a:rPr>
              <a:t>Normaltext: Schriftgröße 10, </a:t>
            </a:r>
            <a:r>
              <a:rPr lang="de-DE" altLang="de-DE" sz="1000" dirty="0">
                <a:latin typeface="+mj-lt"/>
              </a:rPr>
              <a:t>Arial </a:t>
            </a:r>
            <a:r>
              <a:rPr lang="de-DE" altLang="de-DE" sz="1000" dirty="0" smtClean="0">
                <a:latin typeface="+mj-lt"/>
              </a:rPr>
              <a:t>Narrow, R/G/B 0/0/0;</a:t>
            </a:r>
          </a:p>
          <a:p>
            <a:pPr>
              <a:spcBef>
                <a:spcPct val="50000"/>
              </a:spcBef>
            </a:pPr>
            <a:r>
              <a:rPr lang="de-DE" altLang="de-DE" sz="1000" dirty="0">
                <a:latin typeface="+mj-lt"/>
              </a:rPr>
              <a:t>Text, Text, Text, Text, Text, Text, Text, Text, Text, Text, Text, Text, </a:t>
            </a:r>
            <a:r>
              <a:rPr lang="de-DE" altLang="de-DE" sz="1000" dirty="0" smtClean="0">
                <a:latin typeface="+mj-lt"/>
              </a:rPr>
              <a:t>Text</a:t>
            </a:r>
            <a:r>
              <a:rPr lang="de-DE" altLang="de-DE" sz="1000" dirty="0">
                <a:latin typeface="+mj-lt"/>
              </a:rPr>
              <a:t>, Text, Text, Text, Text, Text, Text, Text, …. </a:t>
            </a:r>
          </a:p>
          <a:p>
            <a:pPr algn="just">
              <a:spcBef>
                <a:spcPct val="50000"/>
              </a:spcBef>
            </a:pPr>
            <a:r>
              <a:rPr lang="de-DE" altLang="de-DE" sz="1000" dirty="0" smtClean="0">
                <a:latin typeface="+mj-lt"/>
              </a:rPr>
              <a:t>Nicht zu viel Text sondern</a:t>
            </a:r>
          </a:p>
          <a:p>
            <a:pPr marL="171450" indent="-171450" algn="just">
              <a:spcBef>
                <a:spcPct val="50000"/>
              </a:spcBef>
              <a:buFontTx/>
              <a:buChar char="-"/>
            </a:pPr>
            <a:r>
              <a:rPr lang="de-DE" altLang="de-DE" sz="1000" dirty="0" smtClean="0">
                <a:latin typeface="+mj-lt"/>
              </a:rPr>
              <a:t>Schlagworte</a:t>
            </a:r>
          </a:p>
          <a:p>
            <a:pPr marL="171450" indent="-171450" algn="just">
              <a:spcBef>
                <a:spcPct val="50000"/>
              </a:spcBef>
              <a:buFontTx/>
              <a:buChar char="-"/>
            </a:pPr>
            <a:r>
              <a:rPr lang="de-DE" altLang="de-DE" sz="1000" dirty="0" smtClean="0">
                <a:latin typeface="+mj-lt"/>
              </a:rPr>
              <a:t>Schlagworte</a:t>
            </a:r>
          </a:p>
          <a:p>
            <a:pPr marL="171450" indent="-171450" algn="just">
              <a:spcBef>
                <a:spcPct val="50000"/>
              </a:spcBef>
              <a:buFontTx/>
              <a:buChar char="-"/>
            </a:pPr>
            <a:r>
              <a:rPr lang="de-DE" altLang="de-DE" sz="1000" dirty="0" smtClean="0">
                <a:latin typeface="+mj-lt"/>
              </a:rPr>
              <a:t>Schlagworte</a:t>
            </a:r>
            <a:endParaRPr lang="de-DE" altLang="de-DE" sz="900" dirty="0">
              <a:latin typeface="+mj-lt"/>
            </a:endParaRPr>
          </a:p>
        </p:txBody>
      </p:sp>
      <p:sp>
        <p:nvSpPr>
          <p:cNvPr id="28" name="Text Box 55"/>
          <p:cNvSpPr txBox="1">
            <a:spLocks noChangeArrowheads="1"/>
          </p:cNvSpPr>
          <p:nvPr/>
        </p:nvSpPr>
        <p:spPr bwMode="auto">
          <a:xfrm>
            <a:off x="3028950" y="6377622"/>
            <a:ext cx="2124075" cy="1859598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48" tIns="45676" rIns="91348" bIns="45676"/>
          <a:lstStyle/>
          <a:p>
            <a:pPr algn="just" defTabSz="995363">
              <a:spcBef>
                <a:spcPct val="50000"/>
              </a:spcBef>
            </a:pPr>
            <a:r>
              <a:rPr lang="de-AT" altLang="de-DE" sz="1400" dirty="0" smtClean="0">
                <a:latin typeface="+mj-lt"/>
              </a:rPr>
              <a:t>Diagramm</a:t>
            </a:r>
          </a:p>
          <a:p>
            <a:pPr lvl="0" algn="ctr" defTabSz="995363">
              <a:spcBef>
                <a:spcPct val="50000"/>
              </a:spcBef>
            </a:pPr>
            <a:endParaRPr lang="de-AT" altLang="de-DE" sz="800" dirty="0" smtClean="0">
              <a:solidFill>
                <a:srgbClr val="000000"/>
              </a:solidFill>
              <a:latin typeface="+mj-lt"/>
            </a:endParaRPr>
          </a:p>
          <a:p>
            <a:pPr lvl="0" algn="ctr" defTabSz="995363">
              <a:spcBef>
                <a:spcPct val="50000"/>
              </a:spcBef>
            </a:pPr>
            <a:endParaRPr lang="de-AT" altLang="de-DE" sz="800" dirty="0">
              <a:solidFill>
                <a:srgbClr val="000000"/>
              </a:solidFill>
              <a:latin typeface="+mj-lt"/>
            </a:endParaRPr>
          </a:p>
          <a:p>
            <a:pPr lvl="0" algn="ctr" defTabSz="995363">
              <a:spcBef>
                <a:spcPct val="50000"/>
              </a:spcBef>
            </a:pPr>
            <a:endParaRPr lang="de-AT" altLang="de-DE" sz="800" dirty="0" smtClean="0">
              <a:solidFill>
                <a:srgbClr val="000000"/>
              </a:solidFill>
              <a:latin typeface="+mj-lt"/>
            </a:endParaRPr>
          </a:p>
          <a:p>
            <a:pPr lvl="0" algn="ctr" defTabSz="995363">
              <a:spcBef>
                <a:spcPct val="50000"/>
              </a:spcBef>
            </a:pPr>
            <a:r>
              <a:rPr lang="de-AT" altLang="de-DE" sz="900" dirty="0" smtClean="0">
                <a:solidFill>
                  <a:srgbClr val="000000"/>
                </a:solidFill>
                <a:latin typeface="+mj-lt"/>
              </a:rPr>
              <a:t>Achsenbeschriftung </a:t>
            </a:r>
            <a:r>
              <a:rPr lang="de-AT" altLang="de-DE" sz="900" dirty="0">
                <a:solidFill>
                  <a:srgbClr val="000000"/>
                </a:solidFill>
                <a:latin typeface="+mj-lt"/>
              </a:rPr>
              <a:t>bei </a:t>
            </a:r>
            <a:r>
              <a:rPr lang="de-AT" altLang="de-DE" sz="900" dirty="0" smtClean="0">
                <a:solidFill>
                  <a:srgbClr val="000000"/>
                </a:solidFill>
                <a:latin typeface="+mj-lt"/>
              </a:rPr>
              <a:t>Diagrammen </a:t>
            </a:r>
            <a:r>
              <a:rPr lang="de-AT" altLang="de-DE" sz="900" dirty="0">
                <a:solidFill>
                  <a:srgbClr val="000000"/>
                </a:solidFill>
                <a:latin typeface="+mj-lt"/>
              </a:rPr>
              <a:t>Schriftgröße </a:t>
            </a:r>
            <a:r>
              <a:rPr lang="de-AT" altLang="de-DE" sz="900" dirty="0" smtClean="0">
                <a:solidFill>
                  <a:srgbClr val="000000"/>
                </a:solidFill>
                <a:latin typeface="+mj-lt"/>
              </a:rPr>
              <a:t>9</a:t>
            </a:r>
            <a:endParaRPr lang="de-AT" altLang="de-DE" sz="900" dirty="0">
              <a:solidFill>
                <a:srgbClr val="000000"/>
              </a:solidFill>
              <a:latin typeface="+mj-lt"/>
            </a:endParaRPr>
          </a:p>
          <a:p>
            <a:pPr algn="just" defTabSz="995363">
              <a:spcBef>
                <a:spcPct val="50000"/>
              </a:spcBef>
            </a:pPr>
            <a:endParaRPr lang="de-AT" altLang="de-DE" sz="1400" dirty="0">
              <a:latin typeface="+mj-lt"/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4547125" y="5433938"/>
            <a:ext cx="38343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altLang="de-DE" sz="900" dirty="0" smtClean="0">
                <a:solidFill>
                  <a:srgbClr val="000000"/>
                </a:solidFill>
                <a:latin typeface="+mj-lt"/>
              </a:rPr>
              <a:t>Gl. 1</a:t>
            </a:r>
            <a:endParaRPr lang="de-AT" sz="900" dirty="0">
              <a:latin typeface="+mj-lt"/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4572066" y="5765289"/>
            <a:ext cx="38343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altLang="de-DE" sz="900" dirty="0" smtClean="0">
                <a:solidFill>
                  <a:srgbClr val="000000"/>
                </a:solidFill>
                <a:latin typeface="+mj-lt"/>
              </a:rPr>
              <a:t>Gl. 2</a:t>
            </a:r>
            <a:endParaRPr lang="de-AT" sz="900" dirty="0">
              <a:latin typeface="+mj-lt"/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3247561" y="5415234"/>
            <a:ext cx="66717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altLang="de-DE" sz="1000" dirty="0" smtClean="0">
                <a:solidFill>
                  <a:srgbClr val="000000"/>
                </a:solidFill>
                <a:latin typeface="+mj-lt"/>
              </a:rPr>
              <a:t>y = k x + d</a:t>
            </a:r>
            <a:endParaRPr lang="de-AT" sz="10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hteck 31"/>
              <p:cNvSpPr/>
              <p:nvPr/>
            </p:nvSpPr>
            <p:spPr>
              <a:xfrm>
                <a:off x="3234824" y="5682767"/>
                <a:ext cx="972510" cy="3804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altLang="de-DE" sz="1000" b="0" i="0" dirty="0" smtClean="0">
                          <a:solidFill>
                            <a:srgbClr val="000000"/>
                          </a:solidFill>
                          <a:effectLst/>
                          <a:latin typeface="Cambria Math"/>
                        </a:rPr>
                        <m:t>η</m:t>
                      </m:r>
                      <m:r>
                        <a:rPr lang="de-AT" altLang="de-DE" sz="1000" b="0" i="0" dirty="0" smtClean="0">
                          <a:solidFill>
                            <a:srgbClr val="000000"/>
                          </a:solidFill>
                          <a:effectLst/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de-AT" altLang="de-DE" sz="1000" i="1" dirty="0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de-AT" altLang="de-DE" sz="1000" b="0" i="0" dirty="0" smtClean="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</a:rPr>
                            <m:t>Nutzen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de-AT" altLang="de-DE" sz="1000" b="0" i="0" dirty="0" smtClean="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</a:rPr>
                            <m:t>Aufwand</m:t>
                          </m:r>
                        </m:den>
                      </m:f>
                    </m:oMath>
                  </m:oMathPara>
                </a14:m>
                <a:endParaRPr lang="de-AT" sz="1000" dirty="0">
                  <a:effectLst/>
                  <a:latin typeface="+mj-lt"/>
                </a:endParaRPr>
              </a:p>
            </p:txBody>
          </p:sp>
        </mc:Choice>
        <mc:Fallback xmlns="">
          <p:sp>
            <p:nvSpPr>
              <p:cNvPr id="32" name="Rechteck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4824" y="5682767"/>
                <a:ext cx="972510" cy="38048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 Box 52"/>
          <p:cNvSpPr txBox="1">
            <a:spLocks noChangeArrowheads="1"/>
          </p:cNvSpPr>
          <p:nvPr/>
        </p:nvSpPr>
        <p:spPr bwMode="auto">
          <a:xfrm>
            <a:off x="3028950" y="4506913"/>
            <a:ext cx="2124075" cy="9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de-DE" sz="1000" dirty="0" smtClean="0">
                <a:latin typeface="+mj-lt"/>
              </a:rPr>
              <a:t>Text, Text, Text, Text, Text, Text, Text, Text, Text, Text, Text, Text, Text, Text, Text, Text, Text, Text, Text, Text, Text, Text, Text, Text, Text, Text, Text, Text, Text, Text, Text. </a:t>
            </a:r>
          </a:p>
          <a:p>
            <a:pPr>
              <a:spcBef>
                <a:spcPct val="50000"/>
              </a:spcBef>
            </a:pPr>
            <a:r>
              <a:rPr lang="de-DE" altLang="de-DE" sz="1000" dirty="0" smtClean="0">
                <a:latin typeface="+mj-lt"/>
              </a:rPr>
              <a:t>Nicht zu viel </a:t>
            </a:r>
            <a:r>
              <a:rPr lang="de-DE" altLang="de-DE" sz="1000" dirty="0" err="1" smtClean="0">
                <a:latin typeface="+mj-lt"/>
              </a:rPr>
              <a:t>Blabla</a:t>
            </a:r>
            <a:r>
              <a:rPr lang="de-DE" altLang="de-DE" sz="1000" dirty="0" smtClean="0">
                <a:latin typeface="+mj-lt"/>
              </a:rPr>
              <a:t> sondern (Gl.1 und 2)</a:t>
            </a:r>
          </a:p>
        </p:txBody>
      </p:sp>
      <p:sp>
        <p:nvSpPr>
          <p:cNvPr id="34" name="Text Box 52"/>
          <p:cNvSpPr txBox="1">
            <a:spLocks noChangeArrowheads="1"/>
          </p:cNvSpPr>
          <p:nvPr/>
        </p:nvSpPr>
        <p:spPr bwMode="auto">
          <a:xfrm>
            <a:off x="5280091" y="4506913"/>
            <a:ext cx="2124075" cy="9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AT" altLang="de-DE" sz="1000" dirty="0" smtClean="0">
                <a:latin typeface="+mj-lt"/>
              </a:rPr>
              <a:t>und Fakten</a:t>
            </a:r>
          </a:p>
          <a:p>
            <a:pPr marL="171450" indent="-171450">
              <a:spcBef>
                <a:spcPct val="50000"/>
              </a:spcBef>
              <a:buFontTx/>
              <a:buChar char="-"/>
            </a:pPr>
            <a:r>
              <a:rPr lang="de-AT" altLang="de-DE" sz="1000" dirty="0" smtClean="0">
                <a:latin typeface="+mj-lt"/>
              </a:rPr>
              <a:t>Text</a:t>
            </a:r>
          </a:p>
          <a:p>
            <a:pPr marL="171450" indent="-171450">
              <a:spcBef>
                <a:spcPct val="50000"/>
              </a:spcBef>
              <a:buFontTx/>
              <a:buChar char="-"/>
            </a:pPr>
            <a:r>
              <a:rPr lang="de-AT" altLang="de-DE" sz="1000" dirty="0" smtClean="0">
                <a:latin typeface="+mj-lt"/>
              </a:rPr>
              <a:t>Text</a:t>
            </a:r>
          </a:p>
          <a:p>
            <a:pPr marL="171450" indent="-171450">
              <a:spcBef>
                <a:spcPct val="50000"/>
              </a:spcBef>
              <a:buFontTx/>
              <a:buChar char="-"/>
            </a:pPr>
            <a:r>
              <a:rPr lang="de-AT" altLang="de-DE" sz="1000" dirty="0" smtClean="0">
                <a:latin typeface="+mj-lt"/>
              </a:rPr>
              <a:t>Text</a:t>
            </a:r>
          </a:p>
          <a:p>
            <a:pPr>
              <a:spcBef>
                <a:spcPct val="50000"/>
              </a:spcBef>
            </a:pPr>
            <a:r>
              <a:rPr lang="en-US" altLang="de-DE" sz="1000" dirty="0">
                <a:latin typeface="+mj-lt"/>
              </a:rPr>
              <a:t>Text, Text, Text, Text, Text, Text, Text, Text, Text, Text, Text, Text, Text, Text, Text, Text, Text, Text, Text, Text, Text, </a:t>
            </a:r>
            <a:r>
              <a:rPr lang="en-US" altLang="de-DE" sz="1000" dirty="0" smtClean="0">
                <a:latin typeface="+mj-lt"/>
              </a:rPr>
              <a:t>Text, …. </a:t>
            </a:r>
            <a:endParaRPr lang="en-US" altLang="de-DE" sz="1000" dirty="0">
              <a:latin typeface="+mj-lt"/>
            </a:endParaRPr>
          </a:p>
          <a:p>
            <a:pPr marL="171450" indent="-171450">
              <a:spcBef>
                <a:spcPct val="50000"/>
              </a:spcBef>
              <a:buFontTx/>
              <a:buChar char="-"/>
            </a:pPr>
            <a:endParaRPr lang="de-AT" altLang="de-DE" sz="1000" dirty="0" smtClean="0">
              <a:latin typeface="+mj-lt"/>
            </a:endParaRPr>
          </a:p>
          <a:p>
            <a:pPr>
              <a:spcBef>
                <a:spcPct val="50000"/>
              </a:spcBef>
            </a:pPr>
            <a:endParaRPr lang="de-AT" altLang="de-DE" sz="1000" dirty="0" smtClean="0">
              <a:latin typeface="+mj-lt"/>
            </a:endParaRPr>
          </a:p>
          <a:p>
            <a:pPr>
              <a:spcBef>
                <a:spcPct val="50000"/>
              </a:spcBef>
            </a:pPr>
            <a:endParaRPr lang="de-DE" altLang="de-DE" sz="1000" dirty="0" smtClean="0">
              <a:latin typeface="+mj-lt"/>
            </a:endParaRPr>
          </a:p>
        </p:txBody>
      </p:sp>
      <p:sp>
        <p:nvSpPr>
          <p:cNvPr id="35" name="Text Box 49"/>
          <p:cNvSpPr txBox="1">
            <a:spLocks noChangeArrowheads="1"/>
          </p:cNvSpPr>
          <p:nvPr/>
        </p:nvSpPr>
        <p:spPr bwMode="auto">
          <a:xfrm>
            <a:off x="719138" y="1690688"/>
            <a:ext cx="6118225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de-DE" altLang="de-DE" sz="1400" dirty="0" err="1" smtClean="0">
                <a:latin typeface="Arial Narrow" pitchFamily="34" charset="0"/>
              </a:rPr>
              <a:t>Author</a:t>
            </a:r>
            <a:r>
              <a:rPr lang="de-DE" altLang="de-DE" sz="1400" dirty="0" smtClean="0">
                <a:latin typeface="Arial Narrow" pitchFamily="34" charset="0"/>
              </a:rPr>
              <a:t>/s (Nachname/n </a:t>
            </a:r>
            <a:r>
              <a:rPr lang="de-DE" altLang="de-DE" sz="1400" dirty="0">
                <a:latin typeface="Arial Narrow" pitchFamily="34" charset="0"/>
              </a:rPr>
              <a:t>und </a:t>
            </a:r>
            <a:r>
              <a:rPr lang="de-DE" altLang="de-DE" sz="1400" dirty="0" smtClean="0">
                <a:latin typeface="Arial Narrow" pitchFamily="34" charset="0"/>
              </a:rPr>
              <a:t>Initialen), </a:t>
            </a:r>
            <a:r>
              <a:rPr lang="de-DE" altLang="de-DE" sz="1400" dirty="0">
                <a:latin typeface="Arial Narrow" pitchFamily="34" charset="0"/>
              </a:rPr>
              <a:t>Arial Narrow, Schriftgröße </a:t>
            </a:r>
            <a:r>
              <a:rPr lang="de-DE" altLang="de-DE" sz="1400" dirty="0" smtClean="0">
                <a:latin typeface="Arial Narrow" pitchFamily="34" charset="0"/>
              </a:rPr>
              <a:t>14</a:t>
            </a:r>
            <a:endParaRPr lang="de-DE" altLang="de-DE" sz="1400" dirty="0">
              <a:latin typeface="Arial Narrow" pitchFamily="34" charset="0"/>
            </a:endParaRPr>
          </a:p>
        </p:txBody>
      </p:sp>
      <p:sp>
        <p:nvSpPr>
          <p:cNvPr id="36" name="Text Box 50"/>
          <p:cNvSpPr txBox="1">
            <a:spLocks noChangeArrowheads="1"/>
          </p:cNvSpPr>
          <p:nvPr/>
        </p:nvSpPr>
        <p:spPr bwMode="auto">
          <a:xfrm>
            <a:off x="719138" y="430213"/>
            <a:ext cx="6034087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de-DE" altLang="de-DE" sz="1400" dirty="0" smtClean="0">
                <a:latin typeface="Arial Narrow" pitchFamily="34" charset="0"/>
              </a:rPr>
              <a:t>Master </a:t>
            </a:r>
            <a:r>
              <a:rPr lang="de-DE" altLang="de-DE" sz="1400" dirty="0" err="1" smtClean="0">
                <a:latin typeface="Arial Narrow" pitchFamily="34" charset="0"/>
              </a:rPr>
              <a:t>thesis</a:t>
            </a:r>
            <a:r>
              <a:rPr lang="de-DE" altLang="de-DE" sz="1400" dirty="0" smtClean="0">
                <a:latin typeface="Arial Narrow" pitchFamily="34" charset="0"/>
              </a:rPr>
              <a:t> (</a:t>
            </a:r>
            <a:r>
              <a:rPr lang="de-DE" altLang="de-DE" sz="1400" dirty="0" err="1" smtClean="0">
                <a:latin typeface="Arial Narrow" pitchFamily="34" charset="0"/>
              </a:rPr>
              <a:t>or</a:t>
            </a:r>
            <a:r>
              <a:rPr lang="de-DE" altLang="de-DE" sz="1400" dirty="0" smtClean="0">
                <a:latin typeface="Arial Narrow" pitchFamily="34" charset="0"/>
              </a:rPr>
              <a:t> </a:t>
            </a:r>
            <a:r>
              <a:rPr lang="de-DE" altLang="de-DE" sz="1400" dirty="0" err="1" smtClean="0">
                <a:latin typeface="Arial Narrow" pitchFamily="34" charset="0"/>
              </a:rPr>
              <a:t>conference</a:t>
            </a:r>
            <a:r>
              <a:rPr lang="de-DE" altLang="de-DE" sz="1400" dirty="0" smtClean="0">
                <a:latin typeface="Arial Narrow" pitchFamily="34" charset="0"/>
              </a:rPr>
              <a:t>, </a:t>
            </a:r>
            <a:r>
              <a:rPr lang="de-DE" altLang="de-DE" sz="1400" dirty="0">
                <a:latin typeface="Arial Narrow" pitchFamily="34" charset="0"/>
              </a:rPr>
              <a:t>etc</a:t>
            </a:r>
            <a:r>
              <a:rPr lang="de-DE" altLang="de-DE" sz="1400" dirty="0" smtClean="0">
                <a:latin typeface="Arial Narrow" pitchFamily="34" charset="0"/>
              </a:rPr>
              <a:t>.) </a:t>
            </a:r>
            <a:r>
              <a:rPr lang="de-DE" altLang="de-DE" sz="1400" dirty="0">
                <a:latin typeface="Arial Narrow" pitchFamily="34" charset="0"/>
              </a:rPr>
              <a:t>Arial Narrow, Schriftgröße </a:t>
            </a:r>
            <a:r>
              <a:rPr lang="de-DE" altLang="de-DE" sz="1400" dirty="0" smtClean="0">
                <a:latin typeface="Arial Narrow" pitchFamily="34" charset="0"/>
              </a:rPr>
              <a:t>14</a:t>
            </a:r>
            <a:endParaRPr lang="de-DE" altLang="de-DE" sz="1400" dirty="0">
              <a:latin typeface="Arial Narrow" pitchFamily="34" charset="0"/>
            </a:endParaRPr>
          </a:p>
        </p:txBody>
      </p:sp>
      <p:sp>
        <p:nvSpPr>
          <p:cNvPr id="37" name="Rectangle 51"/>
          <p:cNvSpPr>
            <a:spLocks noChangeArrowheads="1"/>
          </p:cNvSpPr>
          <p:nvPr/>
        </p:nvSpPr>
        <p:spPr bwMode="auto">
          <a:xfrm>
            <a:off x="719138" y="788988"/>
            <a:ext cx="6118225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95363">
              <a:defRPr sz="2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1pPr>
            <a:lvl2pPr defTabSz="995363">
              <a:defRPr sz="2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2pPr>
            <a:lvl3pPr defTabSz="995363">
              <a:defRPr sz="2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3pPr>
            <a:lvl4pPr defTabSz="995363">
              <a:defRPr sz="2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4pPr>
            <a:lvl5pPr defTabSz="995363">
              <a:defRPr sz="2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5pPr>
            <a:lvl6pPr marL="457200" defTabSz="995363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6pPr>
            <a:lvl7pPr marL="914400" defTabSz="995363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7pPr>
            <a:lvl8pPr marL="1371600" defTabSz="995363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8pPr>
            <a:lvl9pPr marL="1828800" defTabSz="995363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9pPr>
          </a:lstStyle>
          <a:p>
            <a:r>
              <a:rPr lang="de-AT" altLang="de-DE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Title </a:t>
            </a:r>
            <a:r>
              <a:rPr lang="de-AT" altLang="de-DE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de-AT" altLang="de-DE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Poster (Arial </a:t>
            </a:r>
            <a:r>
              <a:rPr lang="de-AT" altLang="de-DE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Narrow, </a:t>
            </a:r>
            <a:br>
              <a:rPr lang="de-AT" altLang="de-DE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AT" altLang="de-DE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Schriftgöße</a:t>
            </a:r>
            <a:r>
              <a:rPr lang="de-AT" altLang="de-DE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24, </a:t>
            </a:r>
            <a:r>
              <a:rPr lang="de-AT" altLang="de-DE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schattiert)</a:t>
            </a:r>
            <a:endParaRPr lang="de-AT" altLang="de-DE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 Box 32"/>
          <p:cNvSpPr txBox="1">
            <a:spLocks noChangeArrowheads="1"/>
          </p:cNvSpPr>
          <p:nvPr/>
        </p:nvSpPr>
        <p:spPr bwMode="auto">
          <a:xfrm>
            <a:off x="5523992" y="1541716"/>
            <a:ext cx="1819784" cy="217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1042988" eaLnBrk="0" hangingPunct="0">
              <a:defRPr sz="2100"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042988" eaLnBrk="0" hangingPunct="0">
              <a:defRPr sz="2100"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042988" eaLnBrk="0" hangingPunct="0">
              <a:defRPr sz="2100"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042988" eaLnBrk="0" hangingPunct="0">
              <a:defRPr sz="2100"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042988" eaLnBrk="0" hangingPunct="0">
              <a:defRPr sz="2100"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900" baseline="0" dirty="0" smtClean="0">
                <a:latin typeface="Arial Narrow" pitchFamily="34" charset="0"/>
              </a:rPr>
              <a:t>This project received financial support:</a:t>
            </a:r>
            <a:endParaRPr lang="en-US" sz="900" baseline="0" dirty="0">
              <a:latin typeface="Arial Narrow" pitchFamily="34" charset="0"/>
            </a:endParaRPr>
          </a:p>
        </p:txBody>
      </p:sp>
      <p:pic>
        <p:nvPicPr>
          <p:cNvPr id="39" name="Picture 5" descr="W:\_Veroeffentlichungen\2012_OTTI\Poster\LandStmk_Logo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63" t="-8687" r="-2063" b="-8687"/>
          <a:stretch/>
        </p:blipFill>
        <p:spPr bwMode="auto">
          <a:xfrm>
            <a:off x="6758785" y="1737798"/>
            <a:ext cx="598060" cy="274654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  <a:miter lim="800000"/>
            <a:headEnd/>
            <a:tailEnd/>
          </a:ln>
          <a:extLst/>
        </p:spPr>
      </p:pic>
      <p:pic>
        <p:nvPicPr>
          <p:cNvPr id="40" name="Picture 10" descr="K:\001_LAUFENDE_PROJEKTE\128_WWA\05-Arbeitsunterlagen\Berichte\Logos\ZKF_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3992" y="1759593"/>
            <a:ext cx="1234793" cy="231064"/>
          </a:xfrm>
          <a:prstGeom prst="rect">
            <a:avLst/>
          </a:prstGeom>
          <a:noFill/>
          <a:ln w="6350">
            <a:solidFill>
              <a:srgbClr val="C0C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Text Box 10"/>
          <p:cNvSpPr txBox="1">
            <a:spLocks noChangeArrowheads="1"/>
          </p:cNvSpPr>
          <p:nvPr/>
        </p:nvSpPr>
        <p:spPr bwMode="auto">
          <a:xfrm>
            <a:off x="5778500" y="9305925"/>
            <a:ext cx="2124075" cy="72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de-DE" altLang="de-DE" sz="1400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Diplomand / Kontakt: </a:t>
            </a:r>
          </a:p>
          <a:p>
            <a:pPr algn="just">
              <a:spcBef>
                <a:spcPts val="400"/>
              </a:spcBef>
            </a:pPr>
            <a:r>
              <a:rPr lang="de-DE" altLang="de-DE" sz="1000" dirty="0" smtClean="0">
                <a:latin typeface="+mj-lt"/>
              </a:rPr>
              <a:t>Name</a:t>
            </a:r>
            <a:endParaRPr lang="de-DE" altLang="de-DE" sz="1000" dirty="0">
              <a:latin typeface="+mj-lt"/>
            </a:endParaRPr>
          </a:p>
          <a:p>
            <a:pPr algn="just">
              <a:spcBef>
                <a:spcPts val="0"/>
              </a:spcBef>
            </a:pPr>
            <a:r>
              <a:rPr lang="de-DE" altLang="de-DE" sz="1000" dirty="0" err="1">
                <a:latin typeface="+mj-lt"/>
              </a:rPr>
              <a:t>mailadresse</a:t>
            </a:r>
            <a:r>
              <a:rPr lang="de-DE" altLang="de-DE" sz="1000" dirty="0">
                <a:latin typeface="+mj-lt"/>
              </a:rPr>
              <a:t>@....</a:t>
            </a:r>
          </a:p>
        </p:txBody>
      </p:sp>
      <p:sp>
        <p:nvSpPr>
          <p:cNvPr id="42" name="Text Box 56"/>
          <p:cNvSpPr txBox="1">
            <a:spLocks noChangeArrowheads="1"/>
          </p:cNvSpPr>
          <p:nvPr/>
        </p:nvSpPr>
        <p:spPr bwMode="auto">
          <a:xfrm>
            <a:off x="3027364" y="3986213"/>
            <a:ext cx="4316412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de-AT" altLang="de-DE" sz="900" dirty="0">
                <a:latin typeface="+mj-lt"/>
              </a:rPr>
              <a:t>Abb.1: </a:t>
            </a:r>
            <a:r>
              <a:rPr lang="de-AT" altLang="de-DE" sz="900" dirty="0" err="1">
                <a:latin typeface="+mj-lt"/>
              </a:rPr>
              <a:t>Arrial</a:t>
            </a:r>
            <a:r>
              <a:rPr lang="de-AT" altLang="de-DE" sz="900" dirty="0">
                <a:latin typeface="+mj-lt"/>
              </a:rPr>
              <a:t> </a:t>
            </a:r>
            <a:r>
              <a:rPr lang="de-AT" altLang="de-DE" sz="900" dirty="0" smtClean="0">
                <a:latin typeface="+mj-lt"/>
              </a:rPr>
              <a:t>Narrow, Schriftgröße 9, keine Seitenränder</a:t>
            </a:r>
            <a:endParaRPr lang="de-AT" altLang="de-DE" sz="900" dirty="0">
              <a:latin typeface="+mj-lt"/>
            </a:endParaRPr>
          </a:p>
        </p:txBody>
      </p:sp>
      <p:sp>
        <p:nvSpPr>
          <p:cNvPr id="43" name="Text Box 56"/>
          <p:cNvSpPr txBox="1">
            <a:spLocks noChangeArrowheads="1"/>
          </p:cNvSpPr>
          <p:nvPr/>
        </p:nvSpPr>
        <p:spPr bwMode="auto">
          <a:xfrm>
            <a:off x="5218113" y="8296593"/>
            <a:ext cx="2125662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de-AT" altLang="de-DE" sz="900" dirty="0" smtClean="0">
                <a:latin typeface="+mj-lt"/>
              </a:rPr>
              <a:t>Abb.3: </a:t>
            </a:r>
            <a:r>
              <a:rPr lang="de-AT" altLang="de-DE" sz="900" dirty="0" err="1">
                <a:latin typeface="+mj-lt"/>
              </a:rPr>
              <a:t>Arrial</a:t>
            </a:r>
            <a:r>
              <a:rPr lang="de-AT" altLang="de-DE" sz="900" dirty="0">
                <a:latin typeface="+mj-lt"/>
              </a:rPr>
              <a:t> Narrow, </a:t>
            </a:r>
            <a:r>
              <a:rPr lang="de-AT" altLang="de-DE" sz="900" dirty="0" smtClean="0">
                <a:latin typeface="+mj-lt"/>
              </a:rPr>
              <a:t>Schriftgröße 9, keine Ränder</a:t>
            </a:r>
            <a:endParaRPr lang="de-AT" altLang="de-DE" sz="900" dirty="0">
              <a:latin typeface="+mj-lt"/>
            </a:endParaRPr>
          </a:p>
        </p:txBody>
      </p:sp>
      <p:sp>
        <p:nvSpPr>
          <p:cNvPr id="44" name="Text Box 56"/>
          <p:cNvSpPr txBox="1">
            <a:spLocks noChangeArrowheads="1"/>
          </p:cNvSpPr>
          <p:nvPr/>
        </p:nvSpPr>
        <p:spPr bwMode="auto">
          <a:xfrm>
            <a:off x="3027363" y="8296593"/>
            <a:ext cx="2125662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de-AT" altLang="de-DE" sz="900" dirty="0" smtClean="0">
                <a:latin typeface="+mj-lt"/>
              </a:rPr>
              <a:t>Abb.2: </a:t>
            </a:r>
            <a:r>
              <a:rPr lang="de-AT" altLang="de-DE" sz="900" dirty="0" err="1">
                <a:latin typeface="+mj-lt"/>
              </a:rPr>
              <a:t>Arrial</a:t>
            </a:r>
            <a:r>
              <a:rPr lang="de-AT" altLang="de-DE" sz="900" dirty="0">
                <a:latin typeface="+mj-lt"/>
              </a:rPr>
              <a:t> Narrow, </a:t>
            </a:r>
            <a:r>
              <a:rPr lang="de-AT" altLang="de-DE" sz="900" dirty="0" smtClean="0">
                <a:latin typeface="+mj-lt"/>
              </a:rPr>
              <a:t>Schriftgröße 9, keine Ränder</a:t>
            </a:r>
            <a:endParaRPr lang="de-AT" altLang="de-DE" sz="9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Standarddesign">
  <a:themeElements>
    <a:clrScheme name="Benutzerdefinie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33CC"/>
      </a:hlink>
      <a:folHlink>
        <a:srgbClr val="0033CC"/>
      </a:folHlink>
    </a:clrScheme>
    <a:fontScheme name="3_Standarddesign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AT" altLang="de-DE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AT" altLang="de-DE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Standarddesign">
  <a:themeElements>
    <a:clrScheme name="Benutzerdefinier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33CC"/>
      </a:hlink>
      <a:folHlink>
        <a:srgbClr val="0033CC"/>
      </a:folHlink>
    </a:clrScheme>
    <a:fontScheme name="4_Standarddesign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AT" altLang="de-DE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AT" altLang="de-DE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1181</Words>
  <Application>Microsoft Office PowerPoint</Application>
  <PresentationFormat>Benutzerdefiniert</PresentationFormat>
  <Paragraphs>114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Cambria Math</vt:lpstr>
      <vt:lpstr>3_Standarddesign</vt:lpstr>
      <vt:lpstr>4_Standarddesign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griendl</dc:creator>
  <cp:lastModifiedBy>JW</cp:lastModifiedBy>
  <cp:revision>19</cp:revision>
  <dcterms:created xsi:type="dcterms:W3CDTF">2008-05-07T13:13:12Z</dcterms:created>
  <dcterms:modified xsi:type="dcterms:W3CDTF">2016-02-17T08:40:47Z</dcterms:modified>
</cp:coreProperties>
</file>