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3" r:id="rId5"/>
    <p:sldId id="291" r:id="rId6"/>
    <p:sldId id="292" r:id="rId7"/>
    <p:sldId id="293" r:id="rId8"/>
    <p:sldId id="261" r:id="rId9"/>
    <p:sldId id="29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03A"/>
    <a:srgbClr val="1FB5D9"/>
    <a:srgbClr val="ECFAFE"/>
    <a:srgbClr val="FFFFFF"/>
    <a:srgbClr val="003387"/>
    <a:srgbClr val="294084"/>
    <a:srgbClr val="5366B3"/>
    <a:srgbClr val="91A0CC"/>
    <a:srgbClr val="132868"/>
    <a:srgbClr val="0D1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FC188-6FB7-41E1-B566-6A2941F23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AD84D39-7C52-4072-9A69-39C003E6C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793CB2-5D0F-48BA-B1F2-0A75C5703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00D-8DD5-4D0B-8DB3-0E39509ACEE5}" type="datetimeFigureOut">
              <a:rPr lang="de-AT" smtClean="0"/>
              <a:t>25.09.2020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260EFB-4DFD-4725-9939-FC078120F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C11D3B-CD30-40A0-94E9-70D5E1E3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1D5-C808-4047-A073-13946321C22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976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4879C-D907-421B-8248-FF9BBCAB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9E0B3EF-748C-4BB6-A1E1-6DE5427D0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834246-AC52-4744-8E39-37E7EBE39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00D-8DD5-4D0B-8DB3-0E39509ACEE5}" type="datetimeFigureOut">
              <a:rPr lang="de-AT" smtClean="0"/>
              <a:t>25.09.2020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6F293A-5ECA-44C8-A4C8-DC07F0B4D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79AA6B-45FA-45CB-8A5E-9BC1BC01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1D5-C808-4047-A073-13946321C22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527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90967FF-A489-4A8B-BDC1-44ED31A2D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F033D1A-A2F7-4B8E-BAA0-62B71E845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5EF518-3C42-4F89-8F7F-2DF5182C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00D-8DD5-4D0B-8DB3-0E39509ACEE5}" type="datetimeFigureOut">
              <a:rPr lang="de-AT" smtClean="0"/>
              <a:t>25.09.2020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44AEE7-82C6-4091-B647-573BA3BF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94F16D-7F59-40B5-B2DC-EDA8BC95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1D5-C808-4047-A073-13946321C22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6662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93DFA2-CC7C-481E-B4B6-23494286B3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98588"/>
            <a:ext cx="10515600" cy="477837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A0E91E-8CA4-44F4-A1F7-7F7546A7A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8937"/>
            <a:ext cx="10515600" cy="100965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err="1"/>
              <a:t>Mastertitelformat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0574C1-0DDA-46A7-AB37-ADCA57E71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65324"/>
            <a:ext cx="2743200" cy="365125"/>
          </a:xfrm>
        </p:spPr>
        <p:txBody>
          <a:bodyPr/>
          <a:lstStyle/>
          <a:p>
            <a:fld id="{268C5CE4-F458-4885-B5D3-BE4CB0D100BC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D4290E-1175-42DD-B8BB-B4AC3BE1B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1566" y="507092"/>
            <a:ext cx="503238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7FD6D1F-7D36-6A43-881B-42B534254D11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E365AFA-2314-43D1-8D29-9922872BF4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2601"/>
            <a:ext cx="10515600" cy="344487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Mastertextformat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>
            <a:alphaModFix amt="9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49BEE-46C4-40C3-B8EE-8D052D60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136525"/>
            <a:ext cx="11552903" cy="78770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6A6155-95A5-4AAC-8ACD-522B28491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24" y="1101213"/>
            <a:ext cx="9665111" cy="562026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0C80A9-78F5-4AEF-AF9B-B4C4B71B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00D-8DD5-4D0B-8DB3-0E39509ACEE5}" type="datetimeFigureOut">
              <a:rPr lang="de-AT" smtClean="0"/>
              <a:t>25.09.2020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079952-E91E-4B95-AC6F-D501E56B4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08A104-A3F1-4229-869F-C2E2AFF05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1D5-C808-4047-A073-13946321C22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764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8D37B7-D5E1-48D9-BCF6-E899FBA4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F4F4E5-89E1-4F1E-A79B-8E9456A07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5A40D8-2122-42C8-8316-9AB136D47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00D-8DD5-4D0B-8DB3-0E39509ACEE5}" type="datetimeFigureOut">
              <a:rPr lang="de-AT" smtClean="0"/>
              <a:t>25.09.2020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BB309-E532-4CFD-9A4E-A86A568C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05816A-261F-4E38-A821-2C8D7CB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1D5-C808-4047-A073-13946321C22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34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24205-8544-4892-8CEB-D850385A0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E5ACAF-0679-434A-8AED-FD797FDCA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B7F5E7-61EF-46F7-A37C-179399B1D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6984F0-5FE0-46EC-8C68-0FF729B08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00D-8DD5-4D0B-8DB3-0E39509ACEE5}" type="datetimeFigureOut">
              <a:rPr lang="de-AT" smtClean="0"/>
              <a:t>25.09.2020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20EFCA7-F4F2-4B83-B994-4178050C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076CB1-23BA-40C4-B977-100E3A42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1D5-C808-4047-A073-13946321C22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079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E6FA1-D679-4C87-8B14-CEDC2556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2E66D7-9E7D-4B3D-81C7-DCCE8CBDB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D49524-2A61-4BED-9FBA-010F188E2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C04FD6B-F653-4350-9320-042863D3B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CFD81A7-2BF7-4413-A2CE-A42A1E38A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97B20E8-7AC5-4186-9AB7-45DD2F11D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00D-8DD5-4D0B-8DB3-0E39509ACEE5}" type="datetimeFigureOut">
              <a:rPr lang="de-AT" smtClean="0"/>
              <a:t>25.09.2020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C651F4-9456-43CF-8AC5-ACED9D47B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E648B35-FE36-4055-9347-93B31A2A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1D5-C808-4047-A073-13946321C22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183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FB78F-7DDF-47F9-92B6-8CEC02451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B7C6DC9-E7B9-43F3-9C44-5450C5CD3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00D-8DD5-4D0B-8DB3-0E39509ACEE5}" type="datetimeFigureOut">
              <a:rPr lang="de-AT" smtClean="0"/>
              <a:t>25.09.2020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BF40F6-DA60-44EE-9EF0-194C4495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3F324E-B62E-4E20-B93B-D07ABF55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1D5-C808-4047-A073-13946321C22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87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blipFill dpi="0" rotWithShape="1">
          <a:blip r:embed="rId2">
            <a:alphaModFix amt="9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556D1BA-3158-4907-A3BE-317DDD0A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00D-8DD5-4D0B-8DB3-0E39509ACEE5}" type="datetimeFigureOut">
              <a:rPr lang="de-AT" smtClean="0"/>
              <a:t>25.09.2020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ECBA863-994F-4A66-8FA2-3B41762E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7EB6A4-9C4E-4725-B38A-18C7972D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1D5-C808-4047-A073-13946321C22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759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CE37CB-46E7-4A0E-A873-6151DAFAD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0CB3F1-4A96-4098-89BF-FD2E2D165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BBB4A7-B4E2-494C-BC3B-3838FB318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FCF6DD-AADB-4691-906B-0AA9B9C0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00D-8DD5-4D0B-8DB3-0E39509ACEE5}" type="datetimeFigureOut">
              <a:rPr lang="de-AT" smtClean="0"/>
              <a:t>25.09.2020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07443E-A6A6-40C8-9515-B6F7021D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D55D4E-5028-406A-9566-9AEE33A33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1D5-C808-4047-A073-13946321C22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637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30FEB-4BAF-47FE-8134-30D9BC619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E17A87B-8DB8-4A7B-8E69-48E321D58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E9F9ED-2437-4009-B06E-2757DB7C8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0C69BA-C66F-4CAD-B8A5-76AA9E9DD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00D-8DD5-4D0B-8DB3-0E39509ACEE5}" type="datetimeFigureOut">
              <a:rPr lang="de-AT" smtClean="0"/>
              <a:t>25.09.2020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299616-0440-4B47-9F3C-72ECA035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066055-9065-41C5-99FB-D2D733E2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C1D5-C808-4047-A073-13946321C22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921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282E98-532D-45A5-BA31-19D8ABA2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F43879-568B-4E78-A9AC-F1AA85686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83AD59-51FD-4992-A041-2B54D6EE04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9F00D-8DD5-4D0B-8DB3-0E39509ACEE5}" type="datetimeFigureOut">
              <a:rPr lang="de-AT" smtClean="0"/>
              <a:t>25.09.2020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0F4D13-013A-438C-9C25-295DA2702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AE8D49-B8D5-4330-852F-2E9877A58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C1D5-C808-4047-A073-13946321C22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641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6174D05A-AD2E-4D13-9F44-5085E7384F6A}"/>
              </a:ext>
            </a:extLst>
          </p:cNvPr>
          <p:cNvSpPr txBox="1">
            <a:spLocks/>
          </p:cNvSpPr>
          <p:nvPr/>
        </p:nvSpPr>
        <p:spPr>
          <a:xfrm>
            <a:off x="0" y="174147"/>
            <a:ext cx="8401971" cy="1907458"/>
          </a:xfrm>
          <a:prstGeom prst="rect">
            <a:avLst/>
          </a:prstGeom>
          <a:solidFill>
            <a:srgbClr val="1FB5D9">
              <a:alpha val="3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l"/>
            <a:r>
              <a:rPr lang="de-AT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Wirtschaftswissenschaften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7C6C8716-7FCF-440A-9E7D-CA33DB7ED3A2}"/>
              </a:ext>
            </a:extLst>
          </p:cNvPr>
          <p:cNvSpPr txBox="1">
            <a:spLocks/>
          </p:cNvSpPr>
          <p:nvPr/>
        </p:nvSpPr>
        <p:spPr>
          <a:xfrm>
            <a:off x="2334" y="2118927"/>
            <a:ext cx="4198651" cy="810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algn="l"/>
            <a:r>
              <a:rPr lang="de-AT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Masterstudium Wirtschaftsingenieurwesen-Maschinenbau</a:t>
            </a:r>
            <a:br>
              <a:rPr lang="de-AT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de-AT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Curriculum 2020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9870187-71E7-4FE2-8B7F-00C318F448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48" y="5925221"/>
            <a:ext cx="1440180" cy="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41758611-AB16-4FD8-8D91-F5498F4C4518}"/>
              </a:ext>
            </a:extLst>
          </p:cNvPr>
          <p:cNvSpPr/>
          <p:nvPr/>
        </p:nvSpPr>
        <p:spPr>
          <a:xfrm>
            <a:off x="1107690" y="1045599"/>
            <a:ext cx="9976625" cy="53848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Pflichtmodul H1: General Management </a:t>
            </a:r>
            <a:r>
              <a:rPr lang="de-AT" sz="20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and</a:t>
            </a:r>
            <a:r>
              <a:rPr lang="de-AT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Management Science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A7F2D689-8460-48F9-888F-01510902CDC8}"/>
              </a:ext>
            </a:extLst>
          </p:cNvPr>
          <p:cNvSpPr/>
          <p:nvPr/>
        </p:nvSpPr>
        <p:spPr>
          <a:xfrm>
            <a:off x="1107678" y="3736658"/>
            <a:ext cx="9976625" cy="53848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Pflichtmodul H2: Industrial Management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FB22BC8C-ED13-4865-827C-905DDD814CD0}"/>
              </a:ext>
            </a:extLst>
          </p:cNvPr>
          <p:cNvSpPr/>
          <p:nvPr/>
        </p:nvSpPr>
        <p:spPr>
          <a:xfrm>
            <a:off x="1107686" y="1614559"/>
            <a:ext cx="6983229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Unternehmungsführung und Organisation VO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14959A32-048A-453B-9525-909B62691D1E}"/>
              </a:ext>
            </a:extLst>
          </p:cNvPr>
          <p:cNvSpPr/>
          <p:nvPr/>
        </p:nvSpPr>
        <p:spPr>
          <a:xfrm>
            <a:off x="1107686" y="2102239"/>
            <a:ext cx="6983229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Unternehmungsführung und Organisation UE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887CF94A-5228-4541-AA9A-13396C03DCA3}"/>
              </a:ext>
            </a:extLst>
          </p:cNvPr>
          <p:cNvSpPr/>
          <p:nvPr/>
        </p:nvSpPr>
        <p:spPr>
          <a:xfrm>
            <a:off x="1107686" y="2580588"/>
            <a:ext cx="6983229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Quantitative </a:t>
            </a:r>
            <a:r>
              <a:rPr lang="de-AT" dirty="0" err="1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Methods</a:t>
            </a:r>
            <a:r>
              <a:rPr lang="de-AT" dirty="0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dirty="0" err="1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for</a:t>
            </a:r>
            <a:r>
              <a:rPr lang="de-AT" dirty="0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Business VO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F1B3756D-90D7-439A-A973-9B32317D9FC8}"/>
              </a:ext>
            </a:extLst>
          </p:cNvPr>
          <p:cNvSpPr/>
          <p:nvPr/>
        </p:nvSpPr>
        <p:spPr>
          <a:xfrm>
            <a:off x="1107678" y="4315778"/>
            <a:ext cx="6983229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Industriebetriebslehre VO</a:t>
            </a:r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6B31D8EF-9C77-4B10-AF7E-1626D2998194}"/>
              </a:ext>
            </a:extLst>
          </p:cNvPr>
          <p:cNvSpPr/>
          <p:nvPr/>
        </p:nvSpPr>
        <p:spPr>
          <a:xfrm>
            <a:off x="1107678" y="4794127"/>
            <a:ext cx="6983229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Industriebetriebslehre UE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F4D9695F-A001-4AA9-BB74-A1CA1E9E44F4}"/>
              </a:ext>
            </a:extLst>
          </p:cNvPr>
          <p:cNvSpPr/>
          <p:nvPr/>
        </p:nvSpPr>
        <p:spPr>
          <a:xfrm>
            <a:off x="1107676" y="5281807"/>
            <a:ext cx="6983229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Innovationsmanagement VO</a:t>
            </a:r>
          </a:p>
        </p:txBody>
      </p:sp>
      <p:sp>
        <p:nvSpPr>
          <p:cNvPr id="16" name="Titel 2">
            <a:extLst>
              <a:ext uri="{FF2B5EF4-FFF2-40B4-BE49-F238E27FC236}">
                <a16:creationId xmlns:a16="http://schemas.microsoft.com/office/drawing/2014/main" id="{1474F418-31B2-4272-A7AD-3848CBD3A110}"/>
              </a:ext>
            </a:extLst>
          </p:cNvPr>
          <p:cNvSpPr txBox="1">
            <a:spLocks/>
          </p:cNvSpPr>
          <p:nvPr/>
        </p:nvSpPr>
        <p:spPr>
          <a:xfrm>
            <a:off x="373349" y="230130"/>
            <a:ext cx="11597827" cy="730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Modulgruppe H: Wirtschaftswissenschaften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BB06C0CA-03ED-45F6-ADBF-E2D3430A711F}"/>
              </a:ext>
            </a:extLst>
          </p:cNvPr>
          <p:cNvSpPr/>
          <p:nvPr/>
        </p:nvSpPr>
        <p:spPr>
          <a:xfrm>
            <a:off x="10375641" y="1614559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A7A54D40-F746-4E5A-9D28-A7DF9241E8A8}"/>
              </a:ext>
            </a:extLst>
          </p:cNvPr>
          <p:cNvSpPr/>
          <p:nvPr/>
        </p:nvSpPr>
        <p:spPr>
          <a:xfrm>
            <a:off x="10375641" y="2102239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895E5F55-ED67-40B7-8118-47B7C7FF2855}"/>
              </a:ext>
            </a:extLst>
          </p:cNvPr>
          <p:cNvSpPr/>
          <p:nvPr/>
        </p:nvSpPr>
        <p:spPr>
          <a:xfrm>
            <a:off x="10375641" y="2580588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C9775F59-BEF3-4C32-99BE-EA69B89715BB}"/>
              </a:ext>
            </a:extLst>
          </p:cNvPr>
          <p:cNvSpPr/>
          <p:nvPr/>
        </p:nvSpPr>
        <p:spPr>
          <a:xfrm>
            <a:off x="10375633" y="4315778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47FA3DCA-8FBB-44F6-AA68-B4FE205DBDB7}"/>
              </a:ext>
            </a:extLst>
          </p:cNvPr>
          <p:cNvSpPr/>
          <p:nvPr/>
        </p:nvSpPr>
        <p:spPr>
          <a:xfrm>
            <a:off x="10375633" y="4794127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3A00A08F-BB34-423B-8A78-0AD8D7AB6C51}"/>
              </a:ext>
            </a:extLst>
          </p:cNvPr>
          <p:cNvSpPr/>
          <p:nvPr/>
        </p:nvSpPr>
        <p:spPr>
          <a:xfrm>
            <a:off x="10375631" y="5281807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C9130093-067D-4DD7-9D66-E9BEF1AFAA6B}"/>
              </a:ext>
            </a:extLst>
          </p:cNvPr>
          <p:cNvSpPr/>
          <p:nvPr/>
        </p:nvSpPr>
        <p:spPr>
          <a:xfrm>
            <a:off x="9632304" y="1611478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3A482502-1AE3-4849-B00F-77FE28FF5B3B}"/>
              </a:ext>
            </a:extLst>
          </p:cNvPr>
          <p:cNvSpPr/>
          <p:nvPr/>
        </p:nvSpPr>
        <p:spPr>
          <a:xfrm>
            <a:off x="9632304" y="2099158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28EA7F9E-3C42-4A0F-B388-636FBC57A5AA}"/>
              </a:ext>
            </a:extLst>
          </p:cNvPr>
          <p:cNvSpPr/>
          <p:nvPr/>
        </p:nvSpPr>
        <p:spPr>
          <a:xfrm>
            <a:off x="9632304" y="2586838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7670ACE3-6BD9-4388-B958-7D2D4B13C831}"/>
              </a:ext>
            </a:extLst>
          </p:cNvPr>
          <p:cNvSpPr/>
          <p:nvPr/>
        </p:nvSpPr>
        <p:spPr>
          <a:xfrm>
            <a:off x="9632296" y="4312697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0CCFAA75-2DD9-4824-A4D2-CDD11BD12E5F}"/>
              </a:ext>
            </a:extLst>
          </p:cNvPr>
          <p:cNvSpPr/>
          <p:nvPr/>
        </p:nvSpPr>
        <p:spPr>
          <a:xfrm>
            <a:off x="9632296" y="4800377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773463D4-3A85-4691-8BC3-0F70885A5450}"/>
              </a:ext>
            </a:extLst>
          </p:cNvPr>
          <p:cNvSpPr/>
          <p:nvPr/>
        </p:nvSpPr>
        <p:spPr>
          <a:xfrm>
            <a:off x="9632294" y="5278726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2158229E-F95D-410F-BACD-25D26F236642}"/>
              </a:ext>
            </a:extLst>
          </p:cNvPr>
          <p:cNvSpPr/>
          <p:nvPr/>
        </p:nvSpPr>
        <p:spPr>
          <a:xfrm>
            <a:off x="8882287" y="1611478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91D35144-10A1-4BAB-8402-3E7DF46401F1}"/>
              </a:ext>
            </a:extLst>
          </p:cNvPr>
          <p:cNvSpPr/>
          <p:nvPr/>
        </p:nvSpPr>
        <p:spPr>
          <a:xfrm>
            <a:off x="8882287" y="2099158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A1A3ECFE-B219-4E78-93CD-3C30B8927E9F}"/>
              </a:ext>
            </a:extLst>
          </p:cNvPr>
          <p:cNvSpPr/>
          <p:nvPr/>
        </p:nvSpPr>
        <p:spPr>
          <a:xfrm>
            <a:off x="8882287" y="2586838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</a:t>
            </a:r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DDD4B9EE-BE76-4833-ABEF-347F396F54CE}"/>
              </a:ext>
            </a:extLst>
          </p:cNvPr>
          <p:cNvSpPr/>
          <p:nvPr/>
        </p:nvSpPr>
        <p:spPr>
          <a:xfrm>
            <a:off x="8882279" y="4312697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B540CE07-8449-4CA6-9127-B2F344EFB25C}"/>
              </a:ext>
            </a:extLst>
          </p:cNvPr>
          <p:cNvSpPr/>
          <p:nvPr/>
        </p:nvSpPr>
        <p:spPr>
          <a:xfrm>
            <a:off x="8882279" y="4800377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D284018A-E07D-4560-A523-D03093EFC83F}"/>
              </a:ext>
            </a:extLst>
          </p:cNvPr>
          <p:cNvSpPr/>
          <p:nvPr/>
        </p:nvSpPr>
        <p:spPr>
          <a:xfrm>
            <a:off x="8882277" y="5278726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1641F19A-E5FC-43B7-BBAB-7891309EBC8C}"/>
              </a:ext>
            </a:extLst>
          </p:cNvPr>
          <p:cNvSpPr/>
          <p:nvPr/>
        </p:nvSpPr>
        <p:spPr>
          <a:xfrm>
            <a:off x="8132268" y="1611478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</a:t>
            </a: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E17ED9E7-7751-4533-ADFE-F39114F5EFC9}"/>
              </a:ext>
            </a:extLst>
          </p:cNvPr>
          <p:cNvSpPr/>
          <p:nvPr/>
        </p:nvSpPr>
        <p:spPr>
          <a:xfrm>
            <a:off x="8132268" y="2099158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09C866A0-D96E-4314-BD85-2F09EAA2B772}"/>
              </a:ext>
            </a:extLst>
          </p:cNvPr>
          <p:cNvSpPr/>
          <p:nvPr/>
        </p:nvSpPr>
        <p:spPr>
          <a:xfrm>
            <a:off x="8132268" y="2586838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A445FC65-A8A3-42CC-BCC0-C84783A72CFC}"/>
              </a:ext>
            </a:extLst>
          </p:cNvPr>
          <p:cNvSpPr/>
          <p:nvPr/>
        </p:nvSpPr>
        <p:spPr>
          <a:xfrm>
            <a:off x="8132260" y="4312697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</a:t>
            </a: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010D9E12-14BD-4903-90D2-A67655446702}"/>
              </a:ext>
            </a:extLst>
          </p:cNvPr>
          <p:cNvSpPr/>
          <p:nvPr/>
        </p:nvSpPr>
        <p:spPr>
          <a:xfrm>
            <a:off x="8132260" y="4800377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76BF46C5-C09F-4B29-8143-6909A1FC0802}"/>
              </a:ext>
            </a:extLst>
          </p:cNvPr>
          <p:cNvSpPr/>
          <p:nvPr/>
        </p:nvSpPr>
        <p:spPr>
          <a:xfrm>
            <a:off x="8132258" y="5278726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</a:t>
            </a:r>
          </a:p>
        </p:txBody>
      </p:sp>
      <p:sp>
        <p:nvSpPr>
          <p:cNvPr id="45" name="Rechteck: abgerundete Ecken 8">
            <a:extLst>
              <a:ext uri="{FF2B5EF4-FFF2-40B4-BE49-F238E27FC236}">
                <a16:creationId xmlns:a16="http://schemas.microsoft.com/office/drawing/2014/main" id="{887CF94A-5228-4541-AA9A-13396C03DCA3}"/>
              </a:ext>
            </a:extLst>
          </p:cNvPr>
          <p:cNvSpPr/>
          <p:nvPr/>
        </p:nvSpPr>
        <p:spPr>
          <a:xfrm>
            <a:off x="1107681" y="3049403"/>
            <a:ext cx="6983229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Quantitative </a:t>
            </a:r>
            <a:r>
              <a:rPr lang="de-AT" dirty="0" err="1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Methods</a:t>
            </a:r>
            <a:r>
              <a:rPr lang="de-AT" dirty="0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dirty="0" err="1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for</a:t>
            </a:r>
            <a:r>
              <a:rPr lang="de-AT" dirty="0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Business UE</a:t>
            </a:r>
          </a:p>
        </p:txBody>
      </p:sp>
      <p:sp>
        <p:nvSpPr>
          <p:cNvPr id="46" name="Rechteck: abgerundete Ecken 18">
            <a:extLst>
              <a:ext uri="{FF2B5EF4-FFF2-40B4-BE49-F238E27FC236}">
                <a16:creationId xmlns:a16="http://schemas.microsoft.com/office/drawing/2014/main" id="{895E5F55-ED67-40B7-8118-47B7C7FF2855}"/>
              </a:ext>
            </a:extLst>
          </p:cNvPr>
          <p:cNvSpPr/>
          <p:nvPr/>
        </p:nvSpPr>
        <p:spPr>
          <a:xfrm>
            <a:off x="10375636" y="3049403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7" name="Rechteck: abgerundete Ecken 25">
            <a:extLst>
              <a:ext uri="{FF2B5EF4-FFF2-40B4-BE49-F238E27FC236}">
                <a16:creationId xmlns:a16="http://schemas.microsoft.com/office/drawing/2014/main" id="{28EA7F9E-3C42-4A0F-B388-636FBC57A5AA}"/>
              </a:ext>
            </a:extLst>
          </p:cNvPr>
          <p:cNvSpPr/>
          <p:nvPr/>
        </p:nvSpPr>
        <p:spPr>
          <a:xfrm>
            <a:off x="9632299" y="3055653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8" name="Rechteck: abgerundete Ecken 32">
            <a:extLst>
              <a:ext uri="{FF2B5EF4-FFF2-40B4-BE49-F238E27FC236}">
                <a16:creationId xmlns:a16="http://schemas.microsoft.com/office/drawing/2014/main" id="{A1A3ECFE-B219-4E78-93CD-3C30B8927E9F}"/>
              </a:ext>
            </a:extLst>
          </p:cNvPr>
          <p:cNvSpPr/>
          <p:nvPr/>
        </p:nvSpPr>
        <p:spPr>
          <a:xfrm>
            <a:off x="8882282" y="3055653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9" name="Rechteck: abgerundete Ecken 39">
            <a:extLst>
              <a:ext uri="{FF2B5EF4-FFF2-40B4-BE49-F238E27FC236}">
                <a16:creationId xmlns:a16="http://schemas.microsoft.com/office/drawing/2014/main" id="{09C866A0-D96E-4314-BD85-2F09EAA2B772}"/>
              </a:ext>
            </a:extLst>
          </p:cNvPr>
          <p:cNvSpPr/>
          <p:nvPr/>
        </p:nvSpPr>
        <p:spPr>
          <a:xfrm>
            <a:off x="8132263" y="3055653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0" name="Rechteck: abgerundete Ecken 11">
            <a:extLst>
              <a:ext uri="{FF2B5EF4-FFF2-40B4-BE49-F238E27FC236}">
                <a16:creationId xmlns:a16="http://schemas.microsoft.com/office/drawing/2014/main" id="{F4D9695F-A001-4AA9-BB74-A1CA1E9E44F4}"/>
              </a:ext>
            </a:extLst>
          </p:cNvPr>
          <p:cNvSpPr/>
          <p:nvPr/>
        </p:nvSpPr>
        <p:spPr>
          <a:xfrm>
            <a:off x="1107676" y="5757075"/>
            <a:ext cx="6983229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Technology Management</a:t>
            </a:r>
          </a:p>
        </p:txBody>
      </p:sp>
      <p:sp>
        <p:nvSpPr>
          <p:cNvPr id="51" name="Rechteck: abgerundete Ecken 21">
            <a:extLst>
              <a:ext uri="{FF2B5EF4-FFF2-40B4-BE49-F238E27FC236}">
                <a16:creationId xmlns:a16="http://schemas.microsoft.com/office/drawing/2014/main" id="{3A00A08F-BB34-423B-8A78-0AD8D7AB6C51}"/>
              </a:ext>
            </a:extLst>
          </p:cNvPr>
          <p:cNvSpPr/>
          <p:nvPr/>
        </p:nvSpPr>
        <p:spPr>
          <a:xfrm>
            <a:off x="10375631" y="5757075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2" name="Rechteck: abgerundete Ecken 28">
            <a:extLst>
              <a:ext uri="{FF2B5EF4-FFF2-40B4-BE49-F238E27FC236}">
                <a16:creationId xmlns:a16="http://schemas.microsoft.com/office/drawing/2014/main" id="{773463D4-3A85-4691-8BC3-0F70885A5450}"/>
              </a:ext>
            </a:extLst>
          </p:cNvPr>
          <p:cNvSpPr/>
          <p:nvPr/>
        </p:nvSpPr>
        <p:spPr>
          <a:xfrm>
            <a:off x="9632294" y="5753994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3" name="Rechteck: abgerundete Ecken 35">
            <a:extLst>
              <a:ext uri="{FF2B5EF4-FFF2-40B4-BE49-F238E27FC236}">
                <a16:creationId xmlns:a16="http://schemas.microsoft.com/office/drawing/2014/main" id="{D284018A-E07D-4560-A523-D03093EFC83F}"/>
              </a:ext>
            </a:extLst>
          </p:cNvPr>
          <p:cNvSpPr/>
          <p:nvPr/>
        </p:nvSpPr>
        <p:spPr>
          <a:xfrm>
            <a:off x="8882277" y="5753994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</a:t>
            </a:r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4" name="Rechteck: abgerundete Ecken 42">
            <a:extLst>
              <a:ext uri="{FF2B5EF4-FFF2-40B4-BE49-F238E27FC236}">
                <a16:creationId xmlns:a16="http://schemas.microsoft.com/office/drawing/2014/main" id="{76BF46C5-C09F-4B29-8143-6909A1FC0802}"/>
              </a:ext>
            </a:extLst>
          </p:cNvPr>
          <p:cNvSpPr/>
          <p:nvPr/>
        </p:nvSpPr>
        <p:spPr>
          <a:xfrm>
            <a:off x="8132258" y="5753994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5" name="Rechteck: abgerundete Ecken 11">
            <a:extLst>
              <a:ext uri="{FF2B5EF4-FFF2-40B4-BE49-F238E27FC236}">
                <a16:creationId xmlns:a16="http://schemas.microsoft.com/office/drawing/2014/main" id="{F4D9695F-A001-4AA9-BB74-A1CA1E9E44F4}"/>
              </a:ext>
            </a:extLst>
          </p:cNvPr>
          <p:cNvSpPr/>
          <p:nvPr/>
        </p:nvSpPr>
        <p:spPr>
          <a:xfrm>
            <a:off x="1107676" y="6229262"/>
            <a:ext cx="6983229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Industrial Marketing</a:t>
            </a:r>
          </a:p>
        </p:txBody>
      </p:sp>
      <p:sp>
        <p:nvSpPr>
          <p:cNvPr id="56" name="Rechteck: abgerundete Ecken 21">
            <a:extLst>
              <a:ext uri="{FF2B5EF4-FFF2-40B4-BE49-F238E27FC236}">
                <a16:creationId xmlns:a16="http://schemas.microsoft.com/office/drawing/2014/main" id="{3A00A08F-BB34-423B-8A78-0AD8D7AB6C51}"/>
              </a:ext>
            </a:extLst>
          </p:cNvPr>
          <p:cNvSpPr/>
          <p:nvPr/>
        </p:nvSpPr>
        <p:spPr>
          <a:xfrm>
            <a:off x="10375631" y="6229262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7" name="Rechteck: abgerundete Ecken 28">
            <a:extLst>
              <a:ext uri="{FF2B5EF4-FFF2-40B4-BE49-F238E27FC236}">
                <a16:creationId xmlns:a16="http://schemas.microsoft.com/office/drawing/2014/main" id="{773463D4-3A85-4691-8BC3-0F70885A5450}"/>
              </a:ext>
            </a:extLst>
          </p:cNvPr>
          <p:cNvSpPr/>
          <p:nvPr/>
        </p:nvSpPr>
        <p:spPr>
          <a:xfrm>
            <a:off x="9632294" y="6226181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8" name="Rechteck: abgerundete Ecken 35">
            <a:extLst>
              <a:ext uri="{FF2B5EF4-FFF2-40B4-BE49-F238E27FC236}">
                <a16:creationId xmlns:a16="http://schemas.microsoft.com/office/drawing/2014/main" id="{D284018A-E07D-4560-A523-D03093EFC83F}"/>
              </a:ext>
            </a:extLst>
          </p:cNvPr>
          <p:cNvSpPr/>
          <p:nvPr/>
        </p:nvSpPr>
        <p:spPr>
          <a:xfrm>
            <a:off x="8882277" y="6226181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00338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9" name="Rechteck: abgerundete Ecken 42">
            <a:extLst>
              <a:ext uri="{FF2B5EF4-FFF2-40B4-BE49-F238E27FC236}">
                <a16:creationId xmlns:a16="http://schemas.microsoft.com/office/drawing/2014/main" id="{76BF46C5-C09F-4B29-8143-6909A1FC0802}"/>
              </a:ext>
            </a:extLst>
          </p:cNvPr>
          <p:cNvSpPr/>
          <p:nvPr/>
        </p:nvSpPr>
        <p:spPr>
          <a:xfrm>
            <a:off x="8132258" y="6226181"/>
            <a:ext cx="708667" cy="457200"/>
          </a:xfrm>
          <a:prstGeom prst="roundRect">
            <a:avLst/>
          </a:prstGeom>
          <a:solidFill>
            <a:srgbClr val="D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00338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9874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8BF5BBA-112C-498B-94ED-96ACF657F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Unternehmungsführung und Organisation VO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36B6FF5-0683-4BC6-8F39-3221EEAC3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24" y="993058"/>
            <a:ext cx="9507795" cy="5728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600" b="1" dirty="0"/>
              <a:t>Inhalte der LV:</a:t>
            </a:r>
          </a:p>
          <a:p>
            <a:r>
              <a:rPr lang="de-AT" sz="2200" dirty="0"/>
              <a:t>Einführung und konzeptionelle Grundlagen des Managements</a:t>
            </a:r>
          </a:p>
          <a:p>
            <a:r>
              <a:rPr lang="de-AT" sz="2200" dirty="0"/>
              <a:t>Systemansatz und Systemdenken im Management</a:t>
            </a:r>
          </a:p>
          <a:p>
            <a:r>
              <a:rPr lang="de-AT" sz="2200" dirty="0"/>
              <a:t>Strategie und Strategieentwicklungsprozess</a:t>
            </a:r>
          </a:p>
          <a:p>
            <a:r>
              <a:rPr lang="de-AT" sz="2200" dirty="0"/>
              <a:t>Operative Planung, Leistungserstellung und Kontrolle</a:t>
            </a:r>
          </a:p>
          <a:p>
            <a:r>
              <a:rPr lang="de-AT" sz="2200" dirty="0"/>
              <a:t>Organisation und Organisationsgestaltung</a:t>
            </a:r>
          </a:p>
          <a:p>
            <a:r>
              <a:rPr lang="de-DE" sz="2200" dirty="0"/>
              <a:t>Personalmanagement</a:t>
            </a:r>
            <a:endParaRPr lang="de-AT" sz="2200" dirty="0"/>
          </a:p>
          <a:p>
            <a:r>
              <a:rPr lang="de-DE" sz="2200" dirty="0"/>
              <a:t>Werte und Unternehmenskultur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9DA5041-BD98-4D7E-8842-B49209231494}"/>
              </a:ext>
            </a:extLst>
          </p:cNvPr>
          <p:cNvSpPr/>
          <p:nvPr/>
        </p:nvSpPr>
        <p:spPr>
          <a:xfrm>
            <a:off x="9977120" y="2753542"/>
            <a:ext cx="883712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err="1">
                <a:solidFill>
                  <a:srgbClr val="003387"/>
                </a:solidFill>
              </a:rPr>
              <a:t>SSt</a:t>
            </a:r>
            <a:r>
              <a:rPr lang="de-AT" sz="1600" dirty="0">
                <a:solidFill>
                  <a:srgbClr val="003387"/>
                </a:solidFill>
              </a:rPr>
              <a:t>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9D6900E-DCFB-4707-BD2A-B46761B069FB}"/>
              </a:ext>
            </a:extLst>
          </p:cNvPr>
          <p:cNvSpPr/>
          <p:nvPr/>
        </p:nvSpPr>
        <p:spPr>
          <a:xfrm>
            <a:off x="9977120" y="3193294"/>
            <a:ext cx="883712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ECTS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016BF28-24A6-4437-8502-01948968E6DD}"/>
              </a:ext>
            </a:extLst>
          </p:cNvPr>
          <p:cNvSpPr/>
          <p:nvPr/>
        </p:nvSpPr>
        <p:spPr>
          <a:xfrm>
            <a:off x="10860832" y="2753542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2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255A2E2-B9C5-417B-943B-F1B7CBA7E8A2}"/>
              </a:ext>
            </a:extLst>
          </p:cNvPr>
          <p:cNvSpPr/>
          <p:nvPr/>
        </p:nvSpPr>
        <p:spPr>
          <a:xfrm>
            <a:off x="10860832" y="3193294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3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4C42AA1-3BCC-47E7-B9E0-0E1787023936}"/>
              </a:ext>
            </a:extLst>
          </p:cNvPr>
          <p:cNvSpPr/>
          <p:nvPr/>
        </p:nvSpPr>
        <p:spPr>
          <a:xfrm>
            <a:off x="9977120" y="2313790"/>
            <a:ext cx="1829568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Wintersemester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8E5075A-FC20-47DB-94BE-C0BD55F7A6DE}"/>
              </a:ext>
            </a:extLst>
          </p:cNvPr>
          <p:cNvSpPr/>
          <p:nvPr/>
        </p:nvSpPr>
        <p:spPr>
          <a:xfrm>
            <a:off x="9977120" y="1350571"/>
            <a:ext cx="1829568" cy="46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rgbClr val="D2F3FC"/>
                </a:solidFill>
              </a:rPr>
              <a:t>Pflichtmodul H1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6A22D53-9B23-4747-849A-FFF563292588}"/>
              </a:ext>
            </a:extLst>
          </p:cNvPr>
          <p:cNvSpPr/>
          <p:nvPr/>
        </p:nvSpPr>
        <p:spPr>
          <a:xfrm>
            <a:off x="9977120" y="1874038"/>
            <a:ext cx="883712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LV-Nr.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B69A5E5-3718-4D77-B9DD-CF4AE371B210}"/>
              </a:ext>
            </a:extLst>
          </p:cNvPr>
          <p:cNvSpPr/>
          <p:nvPr/>
        </p:nvSpPr>
        <p:spPr>
          <a:xfrm>
            <a:off x="10860832" y="1874038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372.235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98AAE84-80AA-482C-B460-8E7854CC9DCD}"/>
              </a:ext>
            </a:extLst>
          </p:cNvPr>
          <p:cNvSpPr/>
          <p:nvPr/>
        </p:nvSpPr>
        <p:spPr>
          <a:xfrm>
            <a:off x="9977120" y="4354137"/>
            <a:ext cx="1015968" cy="468000"/>
          </a:xfrm>
          <a:prstGeom prst="rect">
            <a:avLst/>
          </a:prstGeom>
          <a:solidFill>
            <a:schemeClr val="bg1"/>
          </a:solidFill>
          <a:ln>
            <a:solidFill>
              <a:srgbClr val="BCE03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BCE03A"/>
                </a:solidFill>
              </a:rPr>
              <a:t>Institut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0DF0E70-A88C-4F0E-90CC-089C2592753E}"/>
              </a:ext>
            </a:extLst>
          </p:cNvPr>
          <p:cNvSpPr/>
          <p:nvPr/>
        </p:nvSpPr>
        <p:spPr>
          <a:xfrm>
            <a:off x="10993088" y="4354137"/>
            <a:ext cx="813600" cy="468000"/>
          </a:xfrm>
          <a:prstGeom prst="rect">
            <a:avLst/>
          </a:prstGeom>
          <a:solidFill>
            <a:srgbClr val="BCE03A"/>
          </a:solidFill>
          <a:ln>
            <a:solidFill>
              <a:srgbClr val="BCE03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bg1"/>
                </a:solidFill>
              </a:rPr>
              <a:t>UFO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3C37A281-7DD4-425D-8923-D7CE3CC03A30}"/>
              </a:ext>
            </a:extLst>
          </p:cNvPr>
          <p:cNvSpPr/>
          <p:nvPr/>
        </p:nvSpPr>
        <p:spPr>
          <a:xfrm>
            <a:off x="9977120" y="5101677"/>
            <a:ext cx="1829568" cy="360000"/>
          </a:xfrm>
          <a:prstGeom prst="rect">
            <a:avLst/>
          </a:prstGeom>
          <a:solidFill>
            <a:schemeClr val="bg1"/>
          </a:solidFill>
          <a:ln>
            <a:solidFill>
              <a:srgbClr val="BCE03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de-AT" sz="1600" dirty="0">
                <a:solidFill>
                  <a:srgbClr val="BCE03A"/>
                </a:solidFill>
              </a:rPr>
              <a:t>Stefan Vorbach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84CFE66-0229-46C0-9A1B-8128896A8282}"/>
              </a:ext>
            </a:extLst>
          </p:cNvPr>
          <p:cNvSpPr/>
          <p:nvPr/>
        </p:nvSpPr>
        <p:spPr>
          <a:xfrm>
            <a:off x="9977120" y="4874086"/>
            <a:ext cx="1015968" cy="229380"/>
          </a:xfrm>
          <a:prstGeom prst="rect">
            <a:avLst/>
          </a:prstGeom>
          <a:solidFill>
            <a:schemeClr val="bg1"/>
          </a:solidFill>
          <a:ln>
            <a:solidFill>
              <a:srgbClr val="BCE03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dirty="0">
                <a:solidFill>
                  <a:srgbClr val="BCE03A"/>
                </a:solidFill>
              </a:rPr>
              <a:t>Vortragende/r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2B0C8AA-67A9-4F59-9688-E0A6B68CC922}"/>
              </a:ext>
            </a:extLst>
          </p:cNvPr>
          <p:cNvSpPr/>
          <p:nvPr/>
        </p:nvSpPr>
        <p:spPr>
          <a:xfrm>
            <a:off x="10993088" y="4874086"/>
            <a:ext cx="813600" cy="229380"/>
          </a:xfrm>
          <a:prstGeom prst="rect">
            <a:avLst/>
          </a:prstGeom>
          <a:solidFill>
            <a:srgbClr val="BCE03A"/>
          </a:solidFill>
          <a:ln>
            <a:solidFill>
              <a:srgbClr val="BCE03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bg1"/>
                </a:solidFill>
              </a:rPr>
              <a:t>intern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A7DE1AE-0D1E-4EDD-BCAA-41862222D739}"/>
              </a:ext>
            </a:extLst>
          </p:cNvPr>
          <p:cNvSpPr/>
          <p:nvPr/>
        </p:nvSpPr>
        <p:spPr>
          <a:xfrm>
            <a:off x="9977119" y="3633046"/>
            <a:ext cx="883713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Sprache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7DD9103-2963-4F44-B825-944E0D8833DF}"/>
              </a:ext>
            </a:extLst>
          </p:cNvPr>
          <p:cNvSpPr/>
          <p:nvPr/>
        </p:nvSpPr>
        <p:spPr>
          <a:xfrm>
            <a:off x="10860832" y="3633046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Deutsch</a:t>
            </a:r>
          </a:p>
        </p:txBody>
      </p:sp>
    </p:spTree>
    <p:extLst>
      <p:ext uri="{BB962C8B-B14F-4D97-AF65-F5344CB8AC3E}">
        <p14:creationId xmlns:p14="http://schemas.microsoft.com/office/powerpoint/2010/main" val="341901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8BF5BBA-112C-498B-94ED-96ACF657F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Unternehmungsführung und Organisation UE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36B6FF5-0683-4BC6-8F39-3221EEAC3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AT" sz="2400" b="1" dirty="0"/>
              <a:t>Inhalte der LV:</a:t>
            </a:r>
          </a:p>
          <a:p>
            <a:r>
              <a:rPr lang="de-DE" sz="2100" dirty="0"/>
              <a:t>Anwendung der Vorlesungsinhalte auf Fallstudien</a:t>
            </a:r>
            <a:endParaRPr lang="de-AT" sz="2100" dirty="0"/>
          </a:p>
          <a:p>
            <a:r>
              <a:rPr lang="de-AT" sz="2000" dirty="0"/>
              <a:t>Strategische Analysen der Unternehmensumwelt (PEST, 5 Forces)</a:t>
            </a:r>
          </a:p>
          <a:p>
            <a:r>
              <a:rPr lang="de-DE" sz="2000" dirty="0"/>
              <a:t>Strategische Analyse der Ressourcen und Kompetenzen eines Unternehmens (VRIO)</a:t>
            </a:r>
          </a:p>
          <a:p>
            <a:r>
              <a:rPr lang="de-DE" sz="2000" dirty="0"/>
              <a:t>Ableitung strategischer Handlungsoptionen basierend auf den Ergebnissen interner und externer Analysen (SWOT)</a:t>
            </a:r>
          </a:p>
          <a:p>
            <a:r>
              <a:rPr lang="de-DE" sz="2000" dirty="0"/>
              <a:t>Anwendung von Werkzeugen zur Strategiebewertung und –</a:t>
            </a:r>
            <a:r>
              <a:rPr lang="de-DE" sz="2000" dirty="0" err="1"/>
              <a:t>implementierung</a:t>
            </a:r>
            <a:r>
              <a:rPr lang="de-DE" sz="2000" dirty="0"/>
              <a:t> (</a:t>
            </a:r>
            <a:r>
              <a:rPr lang="de-DE" sz="2000" dirty="0" err="1"/>
              <a:t>Balanced</a:t>
            </a:r>
            <a:r>
              <a:rPr lang="de-DE" sz="2000" dirty="0"/>
              <a:t> </a:t>
            </a:r>
            <a:r>
              <a:rPr lang="de-DE" sz="2000" dirty="0" err="1"/>
              <a:t>Scorecard</a:t>
            </a:r>
            <a:r>
              <a:rPr lang="de-DE" sz="2000" dirty="0"/>
              <a:t>)</a:t>
            </a:r>
          </a:p>
          <a:p>
            <a:r>
              <a:rPr lang="de-DE" sz="2000" dirty="0"/>
              <a:t>Bewertung der Organisationsstruktur einer Unternehmung hinsichtlich der Eignung zur Erreichung der Unternehmensziele</a:t>
            </a:r>
          </a:p>
          <a:p>
            <a:r>
              <a:rPr lang="de-DE" sz="2000" dirty="0"/>
              <a:t>Analyse und Einordnung der Unternehmenskultur und deren Auswirkungen auf den Unternehmenserfolg (Modelle von Schein und Deal/Kennedy)</a:t>
            </a:r>
          </a:p>
          <a:p>
            <a:r>
              <a:rPr lang="de-DE" sz="2000" dirty="0"/>
              <a:t>Analyse und Unterscheidung unterschiedlicher Führungsstile (Modelle nach Blake/Mouton, </a:t>
            </a:r>
            <a:r>
              <a:rPr lang="de-DE" sz="2000" dirty="0" err="1"/>
              <a:t>Hersey</a:t>
            </a:r>
            <a:r>
              <a:rPr lang="de-DE" sz="2000" dirty="0"/>
              <a:t>/Blanchard und Wunderer)</a:t>
            </a:r>
          </a:p>
          <a:p>
            <a:r>
              <a:rPr lang="de-DE" sz="2000" dirty="0"/>
              <a:t>Zusammenhänge zwischen einzelnen Modellen und deren Implikationen für die betriebliche Praxis </a:t>
            </a:r>
          </a:p>
          <a:p>
            <a:r>
              <a:rPr lang="de-DE" sz="2000" dirty="0"/>
              <a:t>Kritische Auseinandersetzung mit Analyseergebnissen, Interpretationen und Handlungsoptionen</a:t>
            </a:r>
          </a:p>
          <a:p>
            <a:endParaRPr lang="de-AT" sz="2000" dirty="0"/>
          </a:p>
          <a:p>
            <a:endParaRPr lang="de-AT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9DA5041-BD98-4D7E-8842-B49209231494}"/>
              </a:ext>
            </a:extLst>
          </p:cNvPr>
          <p:cNvSpPr/>
          <p:nvPr/>
        </p:nvSpPr>
        <p:spPr>
          <a:xfrm>
            <a:off x="9977120" y="2753542"/>
            <a:ext cx="883712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err="1">
                <a:solidFill>
                  <a:srgbClr val="003387"/>
                </a:solidFill>
              </a:rPr>
              <a:t>SSt</a:t>
            </a:r>
            <a:r>
              <a:rPr lang="de-AT" sz="1600" dirty="0">
                <a:solidFill>
                  <a:srgbClr val="003387"/>
                </a:solidFill>
              </a:rPr>
              <a:t>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9D6900E-DCFB-4707-BD2A-B46761B069FB}"/>
              </a:ext>
            </a:extLst>
          </p:cNvPr>
          <p:cNvSpPr/>
          <p:nvPr/>
        </p:nvSpPr>
        <p:spPr>
          <a:xfrm>
            <a:off x="9977120" y="3193294"/>
            <a:ext cx="883712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ECTS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016BF28-24A6-4437-8502-01948968E6DD}"/>
              </a:ext>
            </a:extLst>
          </p:cNvPr>
          <p:cNvSpPr/>
          <p:nvPr/>
        </p:nvSpPr>
        <p:spPr>
          <a:xfrm>
            <a:off x="10860832" y="2753542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2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255A2E2-B9C5-417B-943B-F1B7CBA7E8A2}"/>
              </a:ext>
            </a:extLst>
          </p:cNvPr>
          <p:cNvSpPr/>
          <p:nvPr/>
        </p:nvSpPr>
        <p:spPr>
          <a:xfrm>
            <a:off x="10860832" y="3193294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3387"/>
                </a:solidFill>
              </a:rPr>
              <a:t>2</a:t>
            </a:r>
            <a:endParaRPr lang="de-AT" sz="1600" dirty="0">
              <a:solidFill>
                <a:srgbClr val="003387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4C42AA1-3BCC-47E7-B9E0-0E1787023936}"/>
              </a:ext>
            </a:extLst>
          </p:cNvPr>
          <p:cNvSpPr/>
          <p:nvPr/>
        </p:nvSpPr>
        <p:spPr>
          <a:xfrm>
            <a:off x="9977120" y="2313790"/>
            <a:ext cx="1829568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Wintersemester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8E5075A-FC20-47DB-94BE-C0BD55F7A6DE}"/>
              </a:ext>
            </a:extLst>
          </p:cNvPr>
          <p:cNvSpPr/>
          <p:nvPr/>
        </p:nvSpPr>
        <p:spPr>
          <a:xfrm>
            <a:off x="9977120" y="1350571"/>
            <a:ext cx="1829568" cy="46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rgbClr val="D2F3FC"/>
                </a:solidFill>
              </a:rPr>
              <a:t>Pflichtmodul H1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6A22D53-9B23-4747-849A-FFF563292588}"/>
              </a:ext>
            </a:extLst>
          </p:cNvPr>
          <p:cNvSpPr/>
          <p:nvPr/>
        </p:nvSpPr>
        <p:spPr>
          <a:xfrm>
            <a:off x="9977120" y="1874038"/>
            <a:ext cx="883712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LV-Nr.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B69A5E5-3718-4D77-B9DD-CF4AE371B210}"/>
              </a:ext>
            </a:extLst>
          </p:cNvPr>
          <p:cNvSpPr/>
          <p:nvPr/>
        </p:nvSpPr>
        <p:spPr>
          <a:xfrm>
            <a:off x="10860832" y="1874038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372.240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A7DE1AE-0D1E-4EDD-BCAA-41862222D739}"/>
              </a:ext>
            </a:extLst>
          </p:cNvPr>
          <p:cNvSpPr/>
          <p:nvPr/>
        </p:nvSpPr>
        <p:spPr>
          <a:xfrm>
            <a:off x="9977119" y="3633046"/>
            <a:ext cx="883713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Sprache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7DD9103-2963-4F44-B825-944E0D8833DF}"/>
              </a:ext>
            </a:extLst>
          </p:cNvPr>
          <p:cNvSpPr/>
          <p:nvPr/>
        </p:nvSpPr>
        <p:spPr>
          <a:xfrm>
            <a:off x="10860832" y="3633046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Deutsch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198AAE84-80AA-482C-B460-8E7854CC9DCD}"/>
              </a:ext>
            </a:extLst>
          </p:cNvPr>
          <p:cNvSpPr/>
          <p:nvPr/>
        </p:nvSpPr>
        <p:spPr>
          <a:xfrm>
            <a:off x="9977120" y="4354137"/>
            <a:ext cx="1015968" cy="468000"/>
          </a:xfrm>
          <a:prstGeom prst="rect">
            <a:avLst/>
          </a:prstGeom>
          <a:solidFill>
            <a:schemeClr val="bg1"/>
          </a:solidFill>
          <a:ln>
            <a:solidFill>
              <a:srgbClr val="BCE03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BCE03A"/>
                </a:solidFill>
              </a:rPr>
              <a:t>Institut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F0DF0E70-A88C-4F0E-90CC-089C2592753E}"/>
              </a:ext>
            </a:extLst>
          </p:cNvPr>
          <p:cNvSpPr/>
          <p:nvPr/>
        </p:nvSpPr>
        <p:spPr>
          <a:xfrm>
            <a:off x="10993088" y="4354137"/>
            <a:ext cx="813600" cy="468000"/>
          </a:xfrm>
          <a:prstGeom prst="rect">
            <a:avLst/>
          </a:prstGeom>
          <a:solidFill>
            <a:srgbClr val="BCE03A"/>
          </a:solidFill>
          <a:ln>
            <a:solidFill>
              <a:srgbClr val="BCE03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bg1"/>
                </a:solidFill>
              </a:rPr>
              <a:t>UFO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3C37A281-7DD4-425D-8923-D7CE3CC03A30}"/>
              </a:ext>
            </a:extLst>
          </p:cNvPr>
          <p:cNvSpPr/>
          <p:nvPr/>
        </p:nvSpPr>
        <p:spPr>
          <a:xfrm>
            <a:off x="9977120" y="5101677"/>
            <a:ext cx="1829568" cy="360000"/>
          </a:xfrm>
          <a:prstGeom prst="rect">
            <a:avLst/>
          </a:prstGeom>
          <a:solidFill>
            <a:schemeClr val="bg1"/>
          </a:solidFill>
          <a:ln>
            <a:solidFill>
              <a:srgbClr val="BCE03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de-AT" sz="1600" dirty="0">
                <a:solidFill>
                  <a:srgbClr val="BCE03A"/>
                </a:solidFill>
              </a:rPr>
              <a:t>Michael Rachinger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784CFE66-0229-46C0-9A1B-8128896A8282}"/>
              </a:ext>
            </a:extLst>
          </p:cNvPr>
          <p:cNvSpPr/>
          <p:nvPr/>
        </p:nvSpPr>
        <p:spPr>
          <a:xfrm>
            <a:off x="9977120" y="4874086"/>
            <a:ext cx="1015968" cy="229380"/>
          </a:xfrm>
          <a:prstGeom prst="rect">
            <a:avLst/>
          </a:prstGeom>
          <a:solidFill>
            <a:schemeClr val="bg1"/>
          </a:solidFill>
          <a:ln>
            <a:solidFill>
              <a:srgbClr val="BCE03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dirty="0">
                <a:solidFill>
                  <a:srgbClr val="BCE03A"/>
                </a:solidFill>
              </a:rPr>
              <a:t>Vortragende/r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12B0C8AA-67A9-4F59-9688-E0A6B68CC922}"/>
              </a:ext>
            </a:extLst>
          </p:cNvPr>
          <p:cNvSpPr/>
          <p:nvPr/>
        </p:nvSpPr>
        <p:spPr>
          <a:xfrm>
            <a:off x="10993088" y="4874086"/>
            <a:ext cx="813600" cy="229380"/>
          </a:xfrm>
          <a:prstGeom prst="rect">
            <a:avLst/>
          </a:prstGeom>
          <a:solidFill>
            <a:srgbClr val="BCE03A"/>
          </a:solidFill>
          <a:ln>
            <a:solidFill>
              <a:srgbClr val="BCE03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bg1"/>
                </a:solidFill>
              </a:rPr>
              <a:t>intern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3C37A281-7DD4-425D-8923-D7CE3CC03A30}"/>
              </a:ext>
            </a:extLst>
          </p:cNvPr>
          <p:cNvSpPr/>
          <p:nvPr/>
        </p:nvSpPr>
        <p:spPr>
          <a:xfrm>
            <a:off x="9977119" y="5468533"/>
            <a:ext cx="1829568" cy="360000"/>
          </a:xfrm>
          <a:prstGeom prst="rect">
            <a:avLst/>
          </a:prstGeom>
          <a:solidFill>
            <a:schemeClr val="bg1"/>
          </a:solidFill>
          <a:ln>
            <a:solidFill>
              <a:srgbClr val="BCE03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de-AT" sz="1600" dirty="0">
                <a:solidFill>
                  <a:srgbClr val="BCE03A"/>
                </a:solidFill>
              </a:rPr>
              <a:t>Thomas Draschbacher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C37A281-7DD4-425D-8923-D7CE3CC03A30}"/>
              </a:ext>
            </a:extLst>
          </p:cNvPr>
          <p:cNvSpPr/>
          <p:nvPr/>
        </p:nvSpPr>
        <p:spPr>
          <a:xfrm>
            <a:off x="9977119" y="5833827"/>
            <a:ext cx="1829568" cy="360000"/>
          </a:xfrm>
          <a:prstGeom prst="rect">
            <a:avLst/>
          </a:prstGeom>
          <a:solidFill>
            <a:schemeClr val="bg1"/>
          </a:solidFill>
          <a:ln>
            <a:solidFill>
              <a:srgbClr val="BCE03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de-AT" sz="1600" dirty="0">
                <a:solidFill>
                  <a:srgbClr val="BCE03A"/>
                </a:solidFill>
              </a:rPr>
              <a:t>Florian Ratz</a:t>
            </a:r>
          </a:p>
        </p:txBody>
      </p:sp>
    </p:spTree>
    <p:extLst>
      <p:ext uri="{BB962C8B-B14F-4D97-AF65-F5344CB8AC3E}">
        <p14:creationId xmlns:p14="http://schemas.microsoft.com/office/powerpoint/2010/main" val="156211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8BF5BBA-112C-498B-94ED-96ACF657F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Quantitative Methods </a:t>
            </a:r>
            <a:r>
              <a:rPr lang="de-AT" dirty="0" err="1"/>
              <a:t>for</a:t>
            </a:r>
            <a:r>
              <a:rPr lang="de-AT" dirty="0"/>
              <a:t> Business VO+UE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36B6FF5-0683-4BC6-8F39-3221EEAC3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24" y="961731"/>
            <a:ext cx="9665111" cy="5620262"/>
          </a:xfrm>
        </p:spPr>
        <p:txBody>
          <a:bodyPr/>
          <a:lstStyle/>
          <a:p>
            <a:pPr marL="0" indent="0">
              <a:buNone/>
            </a:pPr>
            <a:r>
              <a:rPr lang="de-AT" sz="2400" b="1" dirty="0"/>
              <a:t>Inhalte der LV:</a:t>
            </a:r>
          </a:p>
          <a:p>
            <a:r>
              <a:rPr lang="de-AT" sz="2000" dirty="0"/>
              <a:t>Linear </a:t>
            </a:r>
            <a:r>
              <a:rPr lang="de-AT" sz="2000" dirty="0" err="1"/>
              <a:t>Programming</a:t>
            </a:r>
            <a:r>
              <a:rPr lang="de-AT" sz="2000" dirty="0"/>
              <a:t> </a:t>
            </a:r>
            <a:r>
              <a:rPr lang="de-AT" sz="2000" dirty="0" err="1"/>
              <a:t>for</a:t>
            </a:r>
            <a:r>
              <a:rPr lang="de-AT" sz="2000" dirty="0"/>
              <a:t> </a:t>
            </a:r>
            <a:r>
              <a:rPr lang="de-AT" sz="2000" dirty="0" err="1"/>
              <a:t>Decision</a:t>
            </a:r>
            <a:r>
              <a:rPr lang="de-AT" sz="2000" dirty="0"/>
              <a:t> Makers</a:t>
            </a:r>
          </a:p>
          <a:p>
            <a:r>
              <a:rPr lang="de-AT" sz="2000" dirty="0" err="1"/>
              <a:t>Introduction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Combinatorial</a:t>
            </a:r>
            <a:r>
              <a:rPr lang="de-AT" sz="2000" dirty="0"/>
              <a:t> </a:t>
            </a:r>
            <a:r>
              <a:rPr lang="de-AT" sz="2000" dirty="0" err="1"/>
              <a:t>Optimization</a:t>
            </a:r>
            <a:endParaRPr lang="de-AT" sz="2000" dirty="0"/>
          </a:p>
          <a:p>
            <a:pPr lvl="1"/>
            <a:r>
              <a:rPr lang="de-AT" sz="1600" dirty="0" err="1"/>
              <a:t>Traveling</a:t>
            </a:r>
            <a:r>
              <a:rPr lang="de-AT" sz="1600" dirty="0"/>
              <a:t> </a:t>
            </a:r>
            <a:r>
              <a:rPr lang="de-AT" sz="1600" dirty="0" err="1"/>
              <a:t>Salesperson</a:t>
            </a:r>
            <a:r>
              <a:rPr lang="de-AT" sz="1600" dirty="0"/>
              <a:t> Problem</a:t>
            </a:r>
          </a:p>
          <a:p>
            <a:pPr lvl="1"/>
            <a:r>
              <a:rPr lang="de-AT" sz="1600" dirty="0"/>
              <a:t>Knapsack Problem</a:t>
            </a:r>
            <a:endParaRPr lang="de-AT" sz="2000" dirty="0"/>
          </a:p>
          <a:p>
            <a:r>
              <a:rPr lang="de-AT" sz="2000" dirty="0" err="1"/>
              <a:t>Introduction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Game Theory</a:t>
            </a:r>
          </a:p>
          <a:p>
            <a:r>
              <a:rPr lang="de-AT" sz="2000" dirty="0" err="1"/>
              <a:t>Planning</a:t>
            </a:r>
            <a:endParaRPr lang="de-AT" sz="2000" dirty="0"/>
          </a:p>
          <a:p>
            <a:pPr lvl="1"/>
            <a:r>
              <a:rPr lang="de-AT" sz="1600" dirty="0"/>
              <a:t>Problem </a:t>
            </a:r>
            <a:r>
              <a:rPr lang="de-AT" sz="1600" dirty="0" err="1"/>
              <a:t>Solving</a:t>
            </a:r>
            <a:r>
              <a:rPr lang="de-AT" sz="1600" dirty="0"/>
              <a:t>, </a:t>
            </a:r>
            <a:r>
              <a:rPr lang="de-AT" sz="1600" dirty="0" err="1"/>
              <a:t>Structuring</a:t>
            </a:r>
            <a:r>
              <a:rPr lang="de-AT" sz="1600" dirty="0"/>
              <a:t> and </a:t>
            </a:r>
            <a:r>
              <a:rPr lang="de-AT" sz="1600" dirty="0" err="1"/>
              <a:t>Issue</a:t>
            </a:r>
            <a:r>
              <a:rPr lang="de-AT" sz="1600" dirty="0"/>
              <a:t> Analysis</a:t>
            </a:r>
          </a:p>
          <a:p>
            <a:pPr lvl="1"/>
            <a:r>
              <a:rPr lang="de-AT" sz="1600" dirty="0" err="1"/>
              <a:t>Decision</a:t>
            </a:r>
            <a:r>
              <a:rPr lang="de-AT" sz="1600" dirty="0"/>
              <a:t> Making</a:t>
            </a:r>
          </a:p>
          <a:p>
            <a:r>
              <a:rPr lang="de-AT" sz="2000" dirty="0"/>
              <a:t>Time Series Analysis and </a:t>
            </a:r>
            <a:r>
              <a:rPr lang="de-AT" sz="2000" dirty="0" err="1"/>
              <a:t>Forecasting</a:t>
            </a:r>
            <a:endParaRPr lang="de-AT" sz="2000" dirty="0"/>
          </a:p>
          <a:p>
            <a:r>
              <a:rPr lang="de-AT" sz="2000" dirty="0" err="1"/>
              <a:t>Introduction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System and Business Simulation</a:t>
            </a:r>
          </a:p>
          <a:p>
            <a:pPr lvl="1"/>
            <a:r>
              <a:rPr lang="de-AT" sz="1600" dirty="0"/>
              <a:t>System Dynamics</a:t>
            </a:r>
          </a:p>
          <a:p>
            <a:pPr lvl="1"/>
            <a:r>
              <a:rPr lang="de-AT" sz="1600" dirty="0" err="1"/>
              <a:t>Discrete</a:t>
            </a:r>
            <a:r>
              <a:rPr lang="de-AT" sz="1600" dirty="0"/>
              <a:t>-Event Simulation</a:t>
            </a:r>
          </a:p>
          <a:p>
            <a:pPr lvl="1"/>
            <a:r>
              <a:rPr lang="de-AT" sz="1600" dirty="0"/>
              <a:t>Agent-</a:t>
            </a:r>
            <a:r>
              <a:rPr lang="de-AT" sz="1600" dirty="0" err="1"/>
              <a:t>based</a:t>
            </a:r>
            <a:r>
              <a:rPr lang="de-AT" sz="1600" dirty="0"/>
              <a:t> Simulation</a:t>
            </a:r>
          </a:p>
          <a:p>
            <a:r>
              <a:rPr lang="de-AT" sz="2000" dirty="0"/>
              <a:t>Network </a:t>
            </a:r>
            <a:r>
              <a:rPr lang="de-AT" sz="2000" dirty="0" err="1"/>
              <a:t>Planning</a:t>
            </a:r>
            <a:r>
              <a:rPr lang="de-AT" sz="2000" dirty="0"/>
              <a:t> Methods</a:t>
            </a:r>
          </a:p>
          <a:p>
            <a:pPr lvl="1"/>
            <a:r>
              <a:rPr lang="de-AT" sz="1600" dirty="0"/>
              <a:t>PERT, CPM, MPM</a:t>
            </a:r>
          </a:p>
          <a:p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9703BE-0339-4CA1-94A5-AA887EF2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5CE4-F458-4885-B5D3-BE4CB0D100BC}" type="datetime1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7002F5-022F-4D8A-B508-9D9612C5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6D1F-7D36-6A43-881B-42B534254D1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9DA5041-BD98-4D7E-8842-B49209231494}"/>
              </a:ext>
            </a:extLst>
          </p:cNvPr>
          <p:cNvSpPr/>
          <p:nvPr/>
        </p:nvSpPr>
        <p:spPr>
          <a:xfrm>
            <a:off x="9977120" y="2753542"/>
            <a:ext cx="883712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err="1">
                <a:solidFill>
                  <a:srgbClr val="003387"/>
                </a:solidFill>
              </a:rPr>
              <a:t>SSt</a:t>
            </a:r>
            <a:r>
              <a:rPr lang="de-AT" sz="1600" dirty="0">
                <a:solidFill>
                  <a:srgbClr val="003387"/>
                </a:solidFill>
              </a:rPr>
              <a:t>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9D6900E-DCFB-4707-BD2A-B46761B069FB}"/>
              </a:ext>
            </a:extLst>
          </p:cNvPr>
          <p:cNvSpPr/>
          <p:nvPr/>
        </p:nvSpPr>
        <p:spPr>
          <a:xfrm>
            <a:off x="9977120" y="3193294"/>
            <a:ext cx="883712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ECTS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016BF28-24A6-4437-8502-01948968E6DD}"/>
              </a:ext>
            </a:extLst>
          </p:cNvPr>
          <p:cNvSpPr/>
          <p:nvPr/>
        </p:nvSpPr>
        <p:spPr>
          <a:xfrm>
            <a:off x="10860832" y="2753542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2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255A2E2-B9C5-417B-943B-F1B7CBA7E8A2}"/>
              </a:ext>
            </a:extLst>
          </p:cNvPr>
          <p:cNvSpPr/>
          <p:nvPr/>
        </p:nvSpPr>
        <p:spPr>
          <a:xfrm>
            <a:off x="10860832" y="3193294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2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4C42AA1-3BCC-47E7-B9E0-0E1787023936}"/>
              </a:ext>
            </a:extLst>
          </p:cNvPr>
          <p:cNvSpPr/>
          <p:nvPr/>
        </p:nvSpPr>
        <p:spPr>
          <a:xfrm>
            <a:off x="9977120" y="2313790"/>
            <a:ext cx="1829568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WS+SS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8E5075A-FC20-47DB-94BE-C0BD55F7A6DE}"/>
              </a:ext>
            </a:extLst>
          </p:cNvPr>
          <p:cNvSpPr/>
          <p:nvPr/>
        </p:nvSpPr>
        <p:spPr>
          <a:xfrm>
            <a:off x="9977120" y="1350571"/>
            <a:ext cx="1829568" cy="46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rgbClr val="D2F3FC"/>
                </a:solidFill>
              </a:rPr>
              <a:t>UE</a:t>
            </a:r>
          </a:p>
          <a:p>
            <a:pPr algn="ctr"/>
            <a:r>
              <a:rPr lang="de-AT" b="1" dirty="0">
                <a:solidFill>
                  <a:srgbClr val="D2F3FC"/>
                </a:solidFill>
              </a:rPr>
              <a:t>Pflichtmodul H1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6A22D53-9B23-4747-849A-FFF563292588}"/>
              </a:ext>
            </a:extLst>
          </p:cNvPr>
          <p:cNvSpPr/>
          <p:nvPr/>
        </p:nvSpPr>
        <p:spPr>
          <a:xfrm>
            <a:off x="9977120" y="1874038"/>
            <a:ext cx="883712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LV-Nr.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B69A5E5-3718-4D77-B9DD-CF4AE371B210}"/>
              </a:ext>
            </a:extLst>
          </p:cNvPr>
          <p:cNvSpPr/>
          <p:nvPr/>
        </p:nvSpPr>
        <p:spPr>
          <a:xfrm>
            <a:off x="10860832" y="1874038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374.012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A7DE1AE-0D1E-4EDD-BCAA-41862222D739}"/>
              </a:ext>
            </a:extLst>
          </p:cNvPr>
          <p:cNvSpPr/>
          <p:nvPr/>
        </p:nvSpPr>
        <p:spPr>
          <a:xfrm>
            <a:off x="9977119" y="3633046"/>
            <a:ext cx="883713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Sprache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7DD9103-2963-4F44-B825-944E0D8833DF}"/>
              </a:ext>
            </a:extLst>
          </p:cNvPr>
          <p:cNvSpPr/>
          <p:nvPr/>
        </p:nvSpPr>
        <p:spPr>
          <a:xfrm>
            <a:off x="10860832" y="3633046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Englisch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C39E76B-E6DB-40FD-9D5B-897BF6FB3716}"/>
              </a:ext>
            </a:extLst>
          </p:cNvPr>
          <p:cNvSpPr/>
          <p:nvPr/>
        </p:nvSpPr>
        <p:spPr>
          <a:xfrm>
            <a:off x="9977120" y="4354137"/>
            <a:ext cx="1015968" cy="468000"/>
          </a:xfrm>
          <a:prstGeom prst="rect">
            <a:avLst/>
          </a:prstGeom>
          <a:solidFill>
            <a:schemeClr val="bg1"/>
          </a:solidFill>
          <a:ln>
            <a:solidFill>
              <a:srgbClr val="59595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4E4A49"/>
                </a:solidFill>
              </a:rPr>
              <a:t>Institut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71C8071-FFBE-472D-807E-6CF0C0596779}"/>
              </a:ext>
            </a:extLst>
          </p:cNvPr>
          <p:cNvSpPr/>
          <p:nvPr/>
        </p:nvSpPr>
        <p:spPr>
          <a:xfrm>
            <a:off x="10993088" y="4354137"/>
            <a:ext cx="813600" cy="468000"/>
          </a:xfrm>
          <a:prstGeom prst="rect">
            <a:avLst/>
          </a:prstGeom>
          <a:solidFill>
            <a:srgbClr val="4E4A49"/>
          </a:solidFill>
          <a:ln>
            <a:solidFill>
              <a:srgbClr val="59595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bg1"/>
                </a:solidFill>
              </a:rPr>
              <a:t>MBI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B2AC3E3-0263-4764-9688-4E3537DA028B}"/>
              </a:ext>
            </a:extLst>
          </p:cNvPr>
          <p:cNvSpPr/>
          <p:nvPr/>
        </p:nvSpPr>
        <p:spPr>
          <a:xfrm>
            <a:off x="9977120" y="5101678"/>
            <a:ext cx="1829568" cy="360000"/>
          </a:xfrm>
          <a:prstGeom prst="rect">
            <a:avLst/>
          </a:prstGeom>
          <a:solidFill>
            <a:schemeClr val="bg1"/>
          </a:solidFill>
          <a:ln>
            <a:solidFill>
              <a:srgbClr val="59595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de-AT" sz="1600" dirty="0">
                <a:solidFill>
                  <a:srgbClr val="4E4A49"/>
                </a:solidFill>
              </a:rPr>
              <a:t>Nikolaus </a:t>
            </a:r>
            <a:r>
              <a:rPr lang="de-AT" sz="1600" dirty="0" err="1">
                <a:solidFill>
                  <a:srgbClr val="4E4A49"/>
                </a:solidFill>
              </a:rPr>
              <a:t>Furian</a:t>
            </a:r>
            <a:endParaRPr lang="de-AT" sz="1600" dirty="0">
              <a:solidFill>
                <a:srgbClr val="4E4A49"/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11ACA3A9-B18C-4319-A467-6F608A9A02A8}"/>
              </a:ext>
            </a:extLst>
          </p:cNvPr>
          <p:cNvSpPr/>
          <p:nvPr/>
        </p:nvSpPr>
        <p:spPr>
          <a:xfrm>
            <a:off x="9977120" y="4874086"/>
            <a:ext cx="1015968" cy="229380"/>
          </a:xfrm>
          <a:prstGeom prst="rect">
            <a:avLst/>
          </a:prstGeom>
          <a:solidFill>
            <a:schemeClr val="bg1"/>
          </a:solidFill>
          <a:ln>
            <a:solidFill>
              <a:srgbClr val="59595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dirty="0">
                <a:solidFill>
                  <a:srgbClr val="4E4A49"/>
                </a:solidFill>
              </a:rPr>
              <a:t>Vortragende/r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4997BAA5-2FF5-4566-A8F4-BA772FA0C0B4}"/>
              </a:ext>
            </a:extLst>
          </p:cNvPr>
          <p:cNvSpPr/>
          <p:nvPr/>
        </p:nvSpPr>
        <p:spPr>
          <a:xfrm>
            <a:off x="10993088" y="4874086"/>
            <a:ext cx="813600" cy="229380"/>
          </a:xfrm>
          <a:prstGeom prst="rect">
            <a:avLst/>
          </a:prstGeom>
          <a:solidFill>
            <a:srgbClr val="4E4A49"/>
          </a:solidFill>
          <a:ln>
            <a:solidFill>
              <a:srgbClr val="59595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bg1"/>
                </a:solidFill>
              </a:rPr>
              <a:t>intern</a:t>
            </a:r>
          </a:p>
        </p:txBody>
      </p:sp>
      <p:sp>
        <p:nvSpPr>
          <p:cNvPr id="21" name="Rechteck 6">
            <a:extLst>
              <a:ext uri="{FF2B5EF4-FFF2-40B4-BE49-F238E27FC236}">
                <a16:creationId xmlns:a16="http://schemas.microsoft.com/office/drawing/2014/main" id="{90251AC2-E2B7-4C39-97CA-0853B83A6FA3}"/>
              </a:ext>
            </a:extLst>
          </p:cNvPr>
          <p:cNvSpPr/>
          <p:nvPr/>
        </p:nvSpPr>
        <p:spPr>
          <a:xfrm>
            <a:off x="7951915" y="2753542"/>
            <a:ext cx="883712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err="1">
                <a:solidFill>
                  <a:srgbClr val="003387"/>
                </a:solidFill>
              </a:rPr>
              <a:t>SSt</a:t>
            </a:r>
            <a:r>
              <a:rPr lang="de-AT" sz="1600" dirty="0">
                <a:solidFill>
                  <a:srgbClr val="003387"/>
                </a:solidFill>
              </a:rPr>
              <a:t>.</a:t>
            </a:r>
          </a:p>
        </p:txBody>
      </p:sp>
      <p:sp>
        <p:nvSpPr>
          <p:cNvPr id="22" name="Rechteck 7">
            <a:extLst>
              <a:ext uri="{FF2B5EF4-FFF2-40B4-BE49-F238E27FC236}">
                <a16:creationId xmlns:a16="http://schemas.microsoft.com/office/drawing/2014/main" id="{BF3D4AE7-BEE1-4487-BE69-61B6716ACF87}"/>
              </a:ext>
            </a:extLst>
          </p:cNvPr>
          <p:cNvSpPr/>
          <p:nvPr/>
        </p:nvSpPr>
        <p:spPr>
          <a:xfrm>
            <a:off x="7951915" y="3193294"/>
            <a:ext cx="883712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ECTS</a:t>
            </a:r>
          </a:p>
        </p:txBody>
      </p:sp>
      <p:sp>
        <p:nvSpPr>
          <p:cNvPr id="24" name="Rechteck 8">
            <a:extLst>
              <a:ext uri="{FF2B5EF4-FFF2-40B4-BE49-F238E27FC236}">
                <a16:creationId xmlns:a16="http://schemas.microsoft.com/office/drawing/2014/main" id="{989A0A1D-0C8D-4356-A8FD-0022EE0B6155}"/>
              </a:ext>
            </a:extLst>
          </p:cNvPr>
          <p:cNvSpPr/>
          <p:nvPr/>
        </p:nvSpPr>
        <p:spPr>
          <a:xfrm>
            <a:off x="8835627" y="2753542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2</a:t>
            </a:r>
          </a:p>
        </p:txBody>
      </p:sp>
      <p:sp>
        <p:nvSpPr>
          <p:cNvPr id="31" name="Rechteck 9">
            <a:extLst>
              <a:ext uri="{FF2B5EF4-FFF2-40B4-BE49-F238E27FC236}">
                <a16:creationId xmlns:a16="http://schemas.microsoft.com/office/drawing/2014/main" id="{57494C7B-19A0-439E-A05F-19D48C275684}"/>
              </a:ext>
            </a:extLst>
          </p:cNvPr>
          <p:cNvSpPr/>
          <p:nvPr/>
        </p:nvSpPr>
        <p:spPr>
          <a:xfrm>
            <a:off x="8835627" y="3193294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3</a:t>
            </a:r>
          </a:p>
        </p:txBody>
      </p:sp>
      <p:sp>
        <p:nvSpPr>
          <p:cNvPr id="32" name="Rechteck 12">
            <a:extLst>
              <a:ext uri="{FF2B5EF4-FFF2-40B4-BE49-F238E27FC236}">
                <a16:creationId xmlns:a16="http://schemas.microsoft.com/office/drawing/2014/main" id="{C410BB86-EFB4-4DE2-B706-2E06B5F77910}"/>
              </a:ext>
            </a:extLst>
          </p:cNvPr>
          <p:cNvSpPr/>
          <p:nvPr/>
        </p:nvSpPr>
        <p:spPr>
          <a:xfrm>
            <a:off x="7951915" y="2313790"/>
            <a:ext cx="1829568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WS+SS</a:t>
            </a:r>
          </a:p>
        </p:txBody>
      </p:sp>
      <p:sp>
        <p:nvSpPr>
          <p:cNvPr id="33" name="Rechteck 13">
            <a:extLst>
              <a:ext uri="{FF2B5EF4-FFF2-40B4-BE49-F238E27FC236}">
                <a16:creationId xmlns:a16="http://schemas.microsoft.com/office/drawing/2014/main" id="{A2CDAFEF-466F-4AA5-98A3-0D23394EB7FC}"/>
              </a:ext>
            </a:extLst>
          </p:cNvPr>
          <p:cNvSpPr/>
          <p:nvPr/>
        </p:nvSpPr>
        <p:spPr>
          <a:xfrm>
            <a:off x="7951915" y="1350571"/>
            <a:ext cx="1829568" cy="46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rgbClr val="D2F3FC"/>
                </a:solidFill>
              </a:rPr>
              <a:t>VO</a:t>
            </a:r>
          </a:p>
          <a:p>
            <a:pPr algn="ctr"/>
            <a:r>
              <a:rPr lang="de-AT" b="1" dirty="0">
                <a:solidFill>
                  <a:srgbClr val="D2F3FC"/>
                </a:solidFill>
              </a:rPr>
              <a:t>Pflichtmodul H1</a:t>
            </a:r>
          </a:p>
        </p:txBody>
      </p:sp>
      <p:sp>
        <p:nvSpPr>
          <p:cNvPr id="34" name="Rechteck 15">
            <a:extLst>
              <a:ext uri="{FF2B5EF4-FFF2-40B4-BE49-F238E27FC236}">
                <a16:creationId xmlns:a16="http://schemas.microsoft.com/office/drawing/2014/main" id="{A816CAB8-A42B-4609-A737-4D350444DDCC}"/>
              </a:ext>
            </a:extLst>
          </p:cNvPr>
          <p:cNvSpPr/>
          <p:nvPr/>
        </p:nvSpPr>
        <p:spPr>
          <a:xfrm>
            <a:off x="7951915" y="1874038"/>
            <a:ext cx="883712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LV-Nr.</a:t>
            </a:r>
          </a:p>
        </p:txBody>
      </p:sp>
      <p:sp>
        <p:nvSpPr>
          <p:cNvPr id="35" name="Rechteck 16">
            <a:extLst>
              <a:ext uri="{FF2B5EF4-FFF2-40B4-BE49-F238E27FC236}">
                <a16:creationId xmlns:a16="http://schemas.microsoft.com/office/drawing/2014/main" id="{9EFCF267-703A-4582-8135-29F0DA7A5C1C}"/>
              </a:ext>
            </a:extLst>
          </p:cNvPr>
          <p:cNvSpPr/>
          <p:nvPr/>
        </p:nvSpPr>
        <p:spPr>
          <a:xfrm>
            <a:off x="8835627" y="1874038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374.001</a:t>
            </a:r>
          </a:p>
        </p:txBody>
      </p:sp>
      <p:sp>
        <p:nvSpPr>
          <p:cNvPr id="36" name="Rechteck 22">
            <a:extLst>
              <a:ext uri="{FF2B5EF4-FFF2-40B4-BE49-F238E27FC236}">
                <a16:creationId xmlns:a16="http://schemas.microsoft.com/office/drawing/2014/main" id="{A6E9EAC1-3100-4BDC-8F48-29555DFA96EE}"/>
              </a:ext>
            </a:extLst>
          </p:cNvPr>
          <p:cNvSpPr/>
          <p:nvPr/>
        </p:nvSpPr>
        <p:spPr>
          <a:xfrm>
            <a:off x="7951914" y="3633046"/>
            <a:ext cx="883713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Sprache</a:t>
            </a:r>
          </a:p>
        </p:txBody>
      </p:sp>
      <p:sp>
        <p:nvSpPr>
          <p:cNvPr id="37" name="Rechteck 24">
            <a:extLst>
              <a:ext uri="{FF2B5EF4-FFF2-40B4-BE49-F238E27FC236}">
                <a16:creationId xmlns:a16="http://schemas.microsoft.com/office/drawing/2014/main" id="{AED196CD-9D24-408A-A34D-FE473D47D62C}"/>
              </a:ext>
            </a:extLst>
          </p:cNvPr>
          <p:cNvSpPr/>
          <p:nvPr/>
        </p:nvSpPr>
        <p:spPr>
          <a:xfrm>
            <a:off x="8835627" y="3633046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Englisch</a:t>
            </a:r>
          </a:p>
        </p:txBody>
      </p:sp>
      <p:sp>
        <p:nvSpPr>
          <p:cNvPr id="38" name="Rechteck 25">
            <a:extLst>
              <a:ext uri="{FF2B5EF4-FFF2-40B4-BE49-F238E27FC236}">
                <a16:creationId xmlns:a16="http://schemas.microsoft.com/office/drawing/2014/main" id="{739398FB-BC70-44E1-98EF-10D6F0A7042D}"/>
              </a:ext>
            </a:extLst>
          </p:cNvPr>
          <p:cNvSpPr/>
          <p:nvPr/>
        </p:nvSpPr>
        <p:spPr>
          <a:xfrm>
            <a:off x="7951915" y="4354137"/>
            <a:ext cx="1015968" cy="468000"/>
          </a:xfrm>
          <a:prstGeom prst="rect">
            <a:avLst/>
          </a:prstGeom>
          <a:solidFill>
            <a:schemeClr val="bg1"/>
          </a:solidFill>
          <a:ln>
            <a:solidFill>
              <a:srgbClr val="59595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4E4A49"/>
                </a:solidFill>
              </a:rPr>
              <a:t>Institut</a:t>
            </a:r>
          </a:p>
        </p:txBody>
      </p:sp>
      <p:sp>
        <p:nvSpPr>
          <p:cNvPr id="39" name="Rechteck 26">
            <a:extLst>
              <a:ext uri="{FF2B5EF4-FFF2-40B4-BE49-F238E27FC236}">
                <a16:creationId xmlns:a16="http://schemas.microsoft.com/office/drawing/2014/main" id="{8BC91DFF-2969-4A9D-9B7B-F247439D677D}"/>
              </a:ext>
            </a:extLst>
          </p:cNvPr>
          <p:cNvSpPr/>
          <p:nvPr/>
        </p:nvSpPr>
        <p:spPr>
          <a:xfrm>
            <a:off x="8967883" y="4354137"/>
            <a:ext cx="813600" cy="468000"/>
          </a:xfrm>
          <a:prstGeom prst="rect">
            <a:avLst/>
          </a:prstGeom>
          <a:solidFill>
            <a:srgbClr val="4E4A49"/>
          </a:solidFill>
          <a:ln>
            <a:solidFill>
              <a:srgbClr val="59595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bg1"/>
                </a:solidFill>
              </a:rPr>
              <a:t>MBI</a:t>
            </a:r>
          </a:p>
        </p:txBody>
      </p:sp>
      <p:sp>
        <p:nvSpPr>
          <p:cNvPr id="40" name="Rechteck 27">
            <a:extLst>
              <a:ext uri="{FF2B5EF4-FFF2-40B4-BE49-F238E27FC236}">
                <a16:creationId xmlns:a16="http://schemas.microsoft.com/office/drawing/2014/main" id="{E4644A38-0C43-41EC-B847-74254847BA8C}"/>
              </a:ext>
            </a:extLst>
          </p:cNvPr>
          <p:cNvSpPr/>
          <p:nvPr/>
        </p:nvSpPr>
        <p:spPr>
          <a:xfrm>
            <a:off x="7951915" y="5101678"/>
            <a:ext cx="1829568" cy="360000"/>
          </a:xfrm>
          <a:prstGeom prst="rect">
            <a:avLst/>
          </a:prstGeom>
          <a:solidFill>
            <a:schemeClr val="bg1"/>
          </a:solidFill>
          <a:ln>
            <a:solidFill>
              <a:srgbClr val="59595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de-AT" sz="1600" dirty="0">
                <a:solidFill>
                  <a:srgbClr val="4E4A49"/>
                </a:solidFill>
              </a:rPr>
              <a:t>Siegfried </a:t>
            </a:r>
            <a:r>
              <a:rPr lang="de-AT" sz="1600" dirty="0" err="1">
                <a:solidFill>
                  <a:srgbClr val="4E4A49"/>
                </a:solidFill>
              </a:rPr>
              <a:t>Vössner</a:t>
            </a:r>
            <a:endParaRPr lang="de-AT" sz="1600" dirty="0">
              <a:solidFill>
                <a:srgbClr val="4E4A49"/>
              </a:solidFill>
            </a:endParaRPr>
          </a:p>
        </p:txBody>
      </p:sp>
      <p:sp>
        <p:nvSpPr>
          <p:cNvPr id="41" name="Rechteck 28">
            <a:extLst>
              <a:ext uri="{FF2B5EF4-FFF2-40B4-BE49-F238E27FC236}">
                <a16:creationId xmlns:a16="http://schemas.microsoft.com/office/drawing/2014/main" id="{1261AEE4-3E93-4D2A-BE93-F8B8E9F9E465}"/>
              </a:ext>
            </a:extLst>
          </p:cNvPr>
          <p:cNvSpPr/>
          <p:nvPr/>
        </p:nvSpPr>
        <p:spPr>
          <a:xfrm>
            <a:off x="7951915" y="4874086"/>
            <a:ext cx="1015968" cy="229380"/>
          </a:xfrm>
          <a:prstGeom prst="rect">
            <a:avLst/>
          </a:prstGeom>
          <a:solidFill>
            <a:schemeClr val="bg1"/>
          </a:solidFill>
          <a:ln>
            <a:solidFill>
              <a:srgbClr val="59595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dirty="0">
                <a:solidFill>
                  <a:srgbClr val="4E4A49"/>
                </a:solidFill>
              </a:rPr>
              <a:t>Vortragende/r</a:t>
            </a:r>
          </a:p>
        </p:txBody>
      </p:sp>
      <p:sp>
        <p:nvSpPr>
          <p:cNvPr id="42" name="Rechteck 29">
            <a:extLst>
              <a:ext uri="{FF2B5EF4-FFF2-40B4-BE49-F238E27FC236}">
                <a16:creationId xmlns:a16="http://schemas.microsoft.com/office/drawing/2014/main" id="{2CA562BA-72FA-4571-81A6-ECE85FECC2E2}"/>
              </a:ext>
            </a:extLst>
          </p:cNvPr>
          <p:cNvSpPr/>
          <p:nvPr/>
        </p:nvSpPr>
        <p:spPr>
          <a:xfrm>
            <a:off x="8967883" y="4874086"/>
            <a:ext cx="813600" cy="229380"/>
          </a:xfrm>
          <a:prstGeom prst="rect">
            <a:avLst/>
          </a:prstGeom>
          <a:solidFill>
            <a:srgbClr val="4E4A49"/>
          </a:solidFill>
          <a:ln>
            <a:solidFill>
              <a:srgbClr val="59595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bg1"/>
                </a:solidFill>
              </a:rPr>
              <a:t>intern</a:t>
            </a:r>
          </a:p>
        </p:txBody>
      </p:sp>
      <p:sp>
        <p:nvSpPr>
          <p:cNvPr id="43" name="Rechteck 27">
            <a:extLst>
              <a:ext uri="{FF2B5EF4-FFF2-40B4-BE49-F238E27FC236}">
                <a16:creationId xmlns:a16="http://schemas.microsoft.com/office/drawing/2014/main" id="{42098EA4-6F91-4CB4-AD7C-CDBDA53965FA}"/>
              </a:ext>
            </a:extLst>
          </p:cNvPr>
          <p:cNvSpPr/>
          <p:nvPr/>
        </p:nvSpPr>
        <p:spPr>
          <a:xfrm>
            <a:off x="9977119" y="5458659"/>
            <a:ext cx="1829568" cy="360000"/>
          </a:xfrm>
          <a:prstGeom prst="rect">
            <a:avLst/>
          </a:prstGeom>
          <a:solidFill>
            <a:schemeClr val="bg1"/>
          </a:solidFill>
          <a:ln>
            <a:solidFill>
              <a:srgbClr val="59595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de-AT" sz="1600" dirty="0">
                <a:solidFill>
                  <a:srgbClr val="4E4A49"/>
                </a:solidFill>
              </a:rPr>
              <a:t>Birgit </a:t>
            </a:r>
            <a:r>
              <a:rPr lang="de-AT" sz="1600" dirty="0" err="1">
                <a:solidFill>
                  <a:srgbClr val="4E4A49"/>
                </a:solidFill>
              </a:rPr>
              <a:t>Mösl</a:t>
            </a:r>
            <a:endParaRPr lang="de-AT" sz="1600" dirty="0">
              <a:solidFill>
                <a:srgbClr val="4E4A49"/>
              </a:solidFill>
            </a:endParaRPr>
          </a:p>
        </p:txBody>
      </p:sp>
      <p:sp>
        <p:nvSpPr>
          <p:cNvPr id="44" name="Rechteck 27">
            <a:extLst>
              <a:ext uri="{FF2B5EF4-FFF2-40B4-BE49-F238E27FC236}">
                <a16:creationId xmlns:a16="http://schemas.microsoft.com/office/drawing/2014/main" id="{324F297B-7D80-4472-8C9B-F4378AE856D3}"/>
              </a:ext>
            </a:extLst>
          </p:cNvPr>
          <p:cNvSpPr/>
          <p:nvPr/>
        </p:nvSpPr>
        <p:spPr>
          <a:xfrm>
            <a:off x="9977119" y="5813316"/>
            <a:ext cx="1829568" cy="438434"/>
          </a:xfrm>
          <a:prstGeom prst="rect">
            <a:avLst/>
          </a:prstGeom>
          <a:solidFill>
            <a:schemeClr val="bg1"/>
          </a:solidFill>
          <a:ln>
            <a:solidFill>
              <a:srgbClr val="59595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de-AT" sz="1600" dirty="0">
                <a:solidFill>
                  <a:srgbClr val="4E4A49"/>
                </a:solidFill>
              </a:rPr>
              <a:t>Florian Schierlinger-Brandmayr</a:t>
            </a:r>
          </a:p>
        </p:txBody>
      </p:sp>
    </p:spTree>
    <p:extLst>
      <p:ext uri="{BB962C8B-B14F-4D97-AF65-F5344CB8AC3E}">
        <p14:creationId xmlns:p14="http://schemas.microsoft.com/office/powerpoint/2010/main" val="46059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323B1-6EE4-482D-ABC4-C3C5E1DF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Industriebetriebslehre VO+UE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26E92D-A2AE-4143-A287-E8225C5A4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200" dirty="0"/>
              <a:t>Einführung in die Industriebetriebslehre</a:t>
            </a:r>
          </a:p>
          <a:p>
            <a:pPr lvl="1"/>
            <a:r>
              <a:rPr lang="de-AT" sz="1800" dirty="0"/>
              <a:t>Industriebetriebslehre und aktuelle Herausforderungen der Industriebetriebe</a:t>
            </a:r>
          </a:p>
          <a:p>
            <a:pPr lvl="1"/>
            <a:r>
              <a:rPr lang="de-AT" sz="1800" dirty="0"/>
              <a:t>Industrielles Management</a:t>
            </a:r>
          </a:p>
          <a:p>
            <a:r>
              <a:rPr lang="de-AT" sz="2200" dirty="0"/>
              <a:t>Planung industrieller Produktionssysteme</a:t>
            </a:r>
          </a:p>
          <a:p>
            <a:pPr lvl="1"/>
            <a:r>
              <a:rPr lang="de-AT" sz="1800" dirty="0"/>
              <a:t>Produktionsnetzwerkplanung und Fabrikplanung</a:t>
            </a:r>
          </a:p>
          <a:p>
            <a:pPr lvl="1"/>
            <a:r>
              <a:rPr lang="de-AT" sz="1800" dirty="0"/>
              <a:t>Anlagen- und Investitionsplanung</a:t>
            </a:r>
          </a:p>
          <a:p>
            <a:pPr lvl="1"/>
            <a:r>
              <a:rPr lang="de-AT" sz="1800" dirty="0"/>
              <a:t>Arbeits- und Arbeitsplatzgestaltung</a:t>
            </a:r>
          </a:p>
          <a:p>
            <a:r>
              <a:rPr lang="nl-NL" sz="2200" dirty="0"/>
              <a:t>Produktionsmanagement</a:t>
            </a:r>
          </a:p>
          <a:p>
            <a:pPr lvl="1"/>
            <a:r>
              <a:rPr lang="nl-NL" sz="1800" dirty="0"/>
              <a:t>Grundlagen des Produktionsmanagements</a:t>
            </a:r>
          </a:p>
          <a:p>
            <a:pPr lvl="1"/>
            <a:r>
              <a:rPr lang="nl-NL" sz="1800" dirty="0"/>
              <a:t>Anwendungssysteme in der Produktionsplanung und Steuerung</a:t>
            </a:r>
          </a:p>
          <a:p>
            <a:pPr lvl="1"/>
            <a:r>
              <a:rPr lang="nl-NL" sz="1800" dirty="0"/>
              <a:t>Qualitätsmanagement</a:t>
            </a:r>
          </a:p>
          <a:p>
            <a:pPr lvl="1"/>
            <a:r>
              <a:rPr lang="nl-NL" sz="1800" dirty="0"/>
              <a:t>Energie- und Umweltmanagement</a:t>
            </a:r>
          </a:p>
          <a:p>
            <a:r>
              <a:rPr lang="de-AT" sz="2200" dirty="0"/>
              <a:t>Prozessverbesserung</a:t>
            </a:r>
          </a:p>
          <a:p>
            <a:pPr lvl="1"/>
            <a:r>
              <a:rPr lang="de-AT" sz="1800" dirty="0"/>
              <a:t>Lean </a:t>
            </a:r>
            <a:r>
              <a:rPr lang="de-AT" sz="1800" dirty="0" err="1"/>
              <a:t>Production</a:t>
            </a:r>
            <a:endParaRPr lang="de-AT" sz="1800" dirty="0"/>
          </a:p>
          <a:p>
            <a:pPr lvl="1"/>
            <a:r>
              <a:rPr lang="de-AT" sz="1800" dirty="0"/>
              <a:t>Digitalisierung</a:t>
            </a:r>
          </a:p>
          <a:p>
            <a:pPr lvl="1"/>
            <a:r>
              <a:rPr lang="de-AT" sz="1800" dirty="0"/>
              <a:t>Agilität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B1A39C1-E387-4A60-BD09-3E1B8085E52D}"/>
              </a:ext>
            </a:extLst>
          </p:cNvPr>
          <p:cNvSpPr/>
          <p:nvPr/>
        </p:nvSpPr>
        <p:spPr>
          <a:xfrm>
            <a:off x="9977120" y="2753542"/>
            <a:ext cx="883712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err="1">
                <a:solidFill>
                  <a:srgbClr val="003387"/>
                </a:solidFill>
              </a:rPr>
              <a:t>SSt</a:t>
            </a:r>
            <a:r>
              <a:rPr lang="de-AT" sz="1600" dirty="0">
                <a:solidFill>
                  <a:srgbClr val="003387"/>
                </a:solidFill>
              </a:rPr>
              <a:t>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657A34F-2A27-4607-8A79-B0657CE7BE9D}"/>
              </a:ext>
            </a:extLst>
          </p:cNvPr>
          <p:cNvSpPr/>
          <p:nvPr/>
        </p:nvSpPr>
        <p:spPr>
          <a:xfrm>
            <a:off x="9977120" y="3193294"/>
            <a:ext cx="883712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ECTS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0CDE7C0-B3AC-44ED-90A2-8633D586BD87}"/>
              </a:ext>
            </a:extLst>
          </p:cNvPr>
          <p:cNvSpPr/>
          <p:nvPr/>
        </p:nvSpPr>
        <p:spPr>
          <a:xfrm>
            <a:off x="10860832" y="2753542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2 VO/2 UE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B90C5EA-7C1E-47F9-83E0-97001BE34984}"/>
              </a:ext>
            </a:extLst>
          </p:cNvPr>
          <p:cNvSpPr/>
          <p:nvPr/>
        </p:nvSpPr>
        <p:spPr>
          <a:xfrm>
            <a:off x="10860832" y="3193294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3 VO/2 UE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71BEABB-40E7-46AE-8B90-BC14B16EDEE3}"/>
              </a:ext>
            </a:extLst>
          </p:cNvPr>
          <p:cNvSpPr/>
          <p:nvPr/>
        </p:nvSpPr>
        <p:spPr>
          <a:xfrm>
            <a:off x="9977120" y="2313790"/>
            <a:ext cx="1829568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Wintersemester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682806A-5A13-432F-95E8-15BD8520223D}"/>
              </a:ext>
            </a:extLst>
          </p:cNvPr>
          <p:cNvSpPr/>
          <p:nvPr/>
        </p:nvSpPr>
        <p:spPr>
          <a:xfrm>
            <a:off x="9977120" y="1350571"/>
            <a:ext cx="1829568" cy="46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rgbClr val="D2F3FC"/>
                </a:solidFill>
              </a:rPr>
              <a:t>Wahlpflichtfach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C891DB0-C462-4AB9-94B0-69906964000A}"/>
              </a:ext>
            </a:extLst>
          </p:cNvPr>
          <p:cNvSpPr/>
          <p:nvPr/>
        </p:nvSpPr>
        <p:spPr>
          <a:xfrm>
            <a:off x="9977120" y="1874038"/>
            <a:ext cx="883712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LV-Nr.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FA63A8E-4E0F-44E1-9308-85C71054FB75}"/>
              </a:ext>
            </a:extLst>
          </p:cNvPr>
          <p:cNvSpPr/>
          <p:nvPr/>
        </p:nvSpPr>
        <p:spPr>
          <a:xfrm>
            <a:off x="10860832" y="1874038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AT" sz="1400" dirty="0">
                <a:solidFill>
                  <a:srgbClr val="003387"/>
                </a:solidFill>
              </a:rPr>
              <a:t>371.002 VO</a:t>
            </a:r>
            <a:br>
              <a:rPr lang="de-AT" sz="1400" dirty="0">
                <a:solidFill>
                  <a:srgbClr val="003387"/>
                </a:solidFill>
              </a:rPr>
            </a:br>
            <a:r>
              <a:rPr lang="de-AT" sz="1400" dirty="0">
                <a:solidFill>
                  <a:srgbClr val="003387"/>
                </a:solidFill>
              </a:rPr>
              <a:t>371.003 UE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387A25D-976C-40DB-8061-B5D77AD48D82}"/>
              </a:ext>
            </a:extLst>
          </p:cNvPr>
          <p:cNvSpPr/>
          <p:nvPr/>
        </p:nvSpPr>
        <p:spPr>
          <a:xfrm>
            <a:off x="9977119" y="3633046"/>
            <a:ext cx="883713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Sprache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773A898-C2B0-488E-B466-02AF821488A4}"/>
              </a:ext>
            </a:extLst>
          </p:cNvPr>
          <p:cNvSpPr/>
          <p:nvPr/>
        </p:nvSpPr>
        <p:spPr>
          <a:xfrm>
            <a:off x="10860832" y="3633046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rgbClr val="003387"/>
                </a:solidFill>
              </a:rPr>
              <a:t>Deutsch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67ED32B-B526-4734-BB0B-21C72CF0338F}"/>
              </a:ext>
            </a:extLst>
          </p:cNvPr>
          <p:cNvSpPr/>
          <p:nvPr/>
        </p:nvSpPr>
        <p:spPr>
          <a:xfrm>
            <a:off x="9977120" y="4354137"/>
            <a:ext cx="1015968" cy="468000"/>
          </a:xfrm>
          <a:prstGeom prst="rect">
            <a:avLst/>
          </a:prstGeom>
          <a:solidFill>
            <a:schemeClr val="bg1"/>
          </a:solidFill>
          <a:ln>
            <a:solidFill>
              <a:srgbClr val="F0472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F0472C"/>
                </a:solidFill>
              </a:rPr>
              <a:t>Institut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AFB53BD-6C47-4539-8E11-40836586F5E1}"/>
              </a:ext>
            </a:extLst>
          </p:cNvPr>
          <p:cNvSpPr/>
          <p:nvPr/>
        </p:nvSpPr>
        <p:spPr>
          <a:xfrm>
            <a:off x="10993088" y="4354137"/>
            <a:ext cx="813600" cy="468000"/>
          </a:xfrm>
          <a:prstGeom prst="rect">
            <a:avLst/>
          </a:prstGeom>
          <a:solidFill>
            <a:srgbClr val="F0472C"/>
          </a:solidFill>
          <a:ln>
            <a:solidFill>
              <a:srgbClr val="F0472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bg1"/>
                </a:solidFill>
              </a:rPr>
              <a:t>IIM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337855A-FCD5-40DE-A862-812B1BC6D472}"/>
              </a:ext>
            </a:extLst>
          </p:cNvPr>
          <p:cNvSpPr/>
          <p:nvPr/>
        </p:nvSpPr>
        <p:spPr>
          <a:xfrm>
            <a:off x="9977120" y="5101678"/>
            <a:ext cx="1829568" cy="360000"/>
          </a:xfrm>
          <a:prstGeom prst="rect">
            <a:avLst/>
          </a:prstGeom>
          <a:solidFill>
            <a:schemeClr val="bg1"/>
          </a:solidFill>
          <a:ln>
            <a:solidFill>
              <a:srgbClr val="F0472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de-AT" sz="1600" dirty="0">
                <a:solidFill>
                  <a:srgbClr val="F0472C"/>
                </a:solidFill>
              </a:rPr>
              <a:t>Christian Ramsauer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58A51B3-B4E7-44B0-A24E-903B0EA2A013}"/>
              </a:ext>
            </a:extLst>
          </p:cNvPr>
          <p:cNvSpPr/>
          <p:nvPr/>
        </p:nvSpPr>
        <p:spPr>
          <a:xfrm>
            <a:off x="9977120" y="4874086"/>
            <a:ext cx="1015968" cy="229380"/>
          </a:xfrm>
          <a:prstGeom prst="rect">
            <a:avLst/>
          </a:prstGeom>
          <a:solidFill>
            <a:schemeClr val="bg1"/>
          </a:solidFill>
          <a:ln>
            <a:solidFill>
              <a:srgbClr val="F0472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dirty="0">
                <a:solidFill>
                  <a:srgbClr val="F0472C"/>
                </a:solidFill>
              </a:rPr>
              <a:t>Vortragende/r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83ACBF2-59D8-40CE-8F35-764E7B70D7F5}"/>
              </a:ext>
            </a:extLst>
          </p:cNvPr>
          <p:cNvSpPr/>
          <p:nvPr/>
        </p:nvSpPr>
        <p:spPr>
          <a:xfrm>
            <a:off x="10993088" y="4874086"/>
            <a:ext cx="813600" cy="229380"/>
          </a:xfrm>
          <a:prstGeom prst="rect">
            <a:avLst/>
          </a:prstGeom>
          <a:solidFill>
            <a:srgbClr val="F0472C"/>
          </a:solidFill>
          <a:ln>
            <a:solidFill>
              <a:srgbClr val="F0472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bg1"/>
                </a:solidFill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271034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323B1-6EE4-482D-ABC4-C3C5E1DF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Innovationsmanagement VO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26E92D-A2AE-4143-A287-E8225C5A4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200" dirty="0"/>
              <a:t>Innovation – Begriffe und theoretische Grundlagen</a:t>
            </a:r>
          </a:p>
          <a:p>
            <a:pPr lvl="1"/>
            <a:r>
              <a:rPr lang="de-AT" sz="1800" dirty="0"/>
              <a:t>Arten und Klassen von Innovation</a:t>
            </a:r>
          </a:p>
          <a:p>
            <a:pPr lvl="1"/>
            <a:r>
              <a:rPr lang="de-AT" sz="1800" dirty="0"/>
              <a:t>Innovationsbarrieren</a:t>
            </a:r>
          </a:p>
          <a:p>
            <a:pPr lvl="1"/>
            <a:r>
              <a:rPr lang="de-AT" sz="1800" dirty="0"/>
              <a:t>Open Innovation, Lead User Innovation, Innovationstreiber</a:t>
            </a:r>
          </a:p>
          <a:p>
            <a:r>
              <a:rPr lang="de-AT" sz="2200" dirty="0"/>
              <a:t>Innovationsmanagement</a:t>
            </a:r>
          </a:p>
          <a:p>
            <a:pPr lvl="1"/>
            <a:r>
              <a:rPr lang="de-AT" sz="1800" dirty="0"/>
              <a:t>Innovationskultur</a:t>
            </a:r>
          </a:p>
          <a:p>
            <a:pPr lvl="1"/>
            <a:r>
              <a:rPr lang="de-AT" sz="1800" dirty="0"/>
              <a:t>Innovationsteams</a:t>
            </a:r>
          </a:p>
          <a:p>
            <a:pPr lvl="1"/>
            <a:r>
              <a:rPr lang="de-AT" sz="1800" dirty="0"/>
              <a:t>Produktentstehungsprozesse</a:t>
            </a:r>
          </a:p>
          <a:p>
            <a:r>
              <a:rPr lang="nl-NL" sz="2200" dirty="0"/>
              <a:t>Methoden und Tools</a:t>
            </a:r>
          </a:p>
          <a:p>
            <a:pPr lvl="1"/>
            <a:r>
              <a:rPr lang="nl-NL" sz="1800" dirty="0"/>
              <a:t>Strategische Tools</a:t>
            </a:r>
          </a:p>
          <a:p>
            <a:pPr lvl="1"/>
            <a:r>
              <a:rPr lang="nl-NL" sz="1800" dirty="0"/>
              <a:t>Operative Tools</a:t>
            </a:r>
          </a:p>
          <a:p>
            <a:pPr lvl="1"/>
            <a:r>
              <a:rPr lang="nl-NL" sz="1800" dirty="0"/>
              <a:t>Prototyping</a:t>
            </a:r>
          </a:p>
          <a:p>
            <a:r>
              <a:rPr lang="de-AT" sz="2200" dirty="0"/>
              <a:t>Ausgewählte Kapitel für </a:t>
            </a:r>
            <a:r>
              <a:rPr lang="de-AT" sz="2200" dirty="0" err="1"/>
              <a:t>Maker</a:t>
            </a:r>
            <a:r>
              <a:rPr lang="de-AT" sz="2200" dirty="0"/>
              <a:t> und Gründer</a:t>
            </a:r>
          </a:p>
          <a:p>
            <a:pPr lvl="1"/>
            <a:r>
              <a:rPr lang="de-AT" sz="1800" dirty="0" err="1"/>
              <a:t>Maker</a:t>
            </a:r>
            <a:r>
              <a:rPr lang="de-AT" sz="1800" dirty="0"/>
              <a:t> Movement, </a:t>
            </a:r>
            <a:r>
              <a:rPr lang="de-AT" sz="1800" dirty="0" err="1"/>
              <a:t>FabLabs</a:t>
            </a:r>
            <a:r>
              <a:rPr lang="de-AT" sz="1800" dirty="0"/>
              <a:t> und </a:t>
            </a:r>
            <a:r>
              <a:rPr lang="de-AT" sz="1800" dirty="0" err="1"/>
              <a:t>Makerspaces</a:t>
            </a:r>
            <a:endParaRPr lang="de-AT" sz="1800" dirty="0"/>
          </a:p>
          <a:p>
            <a:pPr lvl="1"/>
            <a:r>
              <a:rPr lang="de-AT" sz="1800" dirty="0"/>
              <a:t>Unternehmensgründung, Lean Start-Up</a:t>
            </a:r>
          </a:p>
          <a:p>
            <a:pPr lvl="1"/>
            <a:r>
              <a:rPr lang="de-AT" sz="1800" dirty="0"/>
              <a:t>Schutzrechte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B1A39C1-E387-4A60-BD09-3E1B8085E52D}"/>
              </a:ext>
            </a:extLst>
          </p:cNvPr>
          <p:cNvSpPr/>
          <p:nvPr/>
        </p:nvSpPr>
        <p:spPr>
          <a:xfrm>
            <a:off x="9977120" y="2753542"/>
            <a:ext cx="883712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err="1">
                <a:solidFill>
                  <a:srgbClr val="003387"/>
                </a:solidFill>
              </a:rPr>
              <a:t>SSt</a:t>
            </a:r>
            <a:r>
              <a:rPr lang="de-AT" sz="1600" dirty="0">
                <a:solidFill>
                  <a:srgbClr val="003387"/>
                </a:solidFill>
              </a:rPr>
              <a:t>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657A34F-2A27-4607-8A79-B0657CE7BE9D}"/>
              </a:ext>
            </a:extLst>
          </p:cNvPr>
          <p:cNvSpPr/>
          <p:nvPr/>
        </p:nvSpPr>
        <p:spPr>
          <a:xfrm>
            <a:off x="9977120" y="3193294"/>
            <a:ext cx="883712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ECTS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0CDE7C0-B3AC-44ED-90A2-8633D586BD87}"/>
              </a:ext>
            </a:extLst>
          </p:cNvPr>
          <p:cNvSpPr/>
          <p:nvPr/>
        </p:nvSpPr>
        <p:spPr>
          <a:xfrm>
            <a:off x="10860832" y="2753542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2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B90C5EA-7C1E-47F9-83E0-97001BE34984}"/>
              </a:ext>
            </a:extLst>
          </p:cNvPr>
          <p:cNvSpPr/>
          <p:nvPr/>
        </p:nvSpPr>
        <p:spPr>
          <a:xfrm>
            <a:off x="10860832" y="3193294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3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71BEABB-40E7-46AE-8B90-BC14B16EDEE3}"/>
              </a:ext>
            </a:extLst>
          </p:cNvPr>
          <p:cNvSpPr/>
          <p:nvPr/>
        </p:nvSpPr>
        <p:spPr>
          <a:xfrm>
            <a:off x="9977120" y="2313790"/>
            <a:ext cx="1829568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Wintersemester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682806A-5A13-432F-95E8-15BD8520223D}"/>
              </a:ext>
            </a:extLst>
          </p:cNvPr>
          <p:cNvSpPr/>
          <p:nvPr/>
        </p:nvSpPr>
        <p:spPr>
          <a:xfrm>
            <a:off x="9977120" y="1350571"/>
            <a:ext cx="1829568" cy="46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rgbClr val="D2F3FC"/>
                </a:solidFill>
              </a:rPr>
              <a:t>Wahlpflichtfach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C891DB0-C462-4AB9-94B0-69906964000A}"/>
              </a:ext>
            </a:extLst>
          </p:cNvPr>
          <p:cNvSpPr/>
          <p:nvPr/>
        </p:nvSpPr>
        <p:spPr>
          <a:xfrm>
            <a:off x="9977120" y="1874038"/>
            <a:ext cx="883712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LV-Nr.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FA63A8E-4E0F-44E1-9308-85C71054FB75}"/>
              </a:ext>
            </a:extLst>
          </p:cNvPr>
          <p:cNvSpPr/>
          <p:nvPr/>
        </p:nvSpPr>
        <p:spPr>
          <a:xfrm>
            <a:off x="10860832" y="1874038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371.001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387A25D-976C-40DB-8061-B5D77AD48D82}"/>
              </a:ext>
            </a:extLst>
          </p:cNvPr>
          <p:cNvSpPr/>
          <p:nvPr/>
        </p:nvSpPr>
        <p:spPr>
          <a:xfrm>
            <a:off x="9977119" y="3633046"/>
            <a:ext cx="883713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Sprache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773A898-C2B0-488E-B466-02AF821488A4}"/>
              </a:ext>
            </a:extLst>
          </p:cNvPr>
          <p:cNvSpPr/>
          <p:nvPr/>
        </p:nvSpPr>
        <p:spPr>
          <a:xfrm>
            <a:off x="10860832" y="3633046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rgbClr val="003387"/>
                </a:solidFill>
              </a:rPr>
              <a:t>Deutsch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67ED32B-B526-4734-BB0B-21C72CF0338F}"/>
              </a:ext>
            </a:extLst>
          </p:cNvPr>
          <p:cNvSpPr/>
          <p:nvPr/>
        </p:nvSpPr>
        <p:spPr>
          <a:xfrm>
            <a:off x="9977120" y="4354137"/>
            <a:ext cx="1015968" cy="468000"/>
          </a:xfrm>
          <a:prstGeom prst="rect">
            <a:avLst/>
          </a:prstGeom>
          <a:solidFill>
            <a:schemeClr val="bg1"/>
          </a:solidFill>
          <a:ln>
            <a:solidFill>
              <a:srgbClr val="F0472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F0472C"/>
                </a:solidFill>
              </a:rPr>
              <a:t>Institut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AFB53BD-6C47-4539-8E11-40836586F5E1}"/>
              </a:ext>
            </a:extLst>
          </p:cNvPr>
          <p:cNvSpPr/>
          <p:nvPr/>
        </p:nvSpPr>
        <p:spPr>
          <a:xfrm>
            <a:off x="10993088" y="4354137"/>
            <a:ext cx="813600" cy="468000"/>
          </a:xfrm>
          <a:prstGeom prst="rect">
            <a:avLst/>
          </a:prstGeom>
          <a:solidFill>
            <a:srgbClr val="F0472C"/>
          </a:solidFill>
          <a:ln>
            <a:solidFill>
              <a:srgbClr val="F0472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bg1"/>
                </a:solidFill>
              </a:rPr>
              <a:t>IIM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337855A-FCD5-40DE-A862-812B1BC6D472}"/>
              </a:ext>
            </a:extLst>
          </p:cNvPr>
          <p:cNvSpPr/>
          <p:nvPr/>
        </p:nvSpPr>
        <p:spPr>
          <a:xfrm>
            <a:off x="9977120" y="5101678"/>
            <a:ext cx="1829568" cy="360000"/>
          </a:xfrm>
          <a:prstGeom prst="rect">
            <a:avLst/>
          </a:prstGeom>
          <a:solidFill>
            <a:schemeClr val="bg1"/>
          </a:solidFill>
          <a:ln>
            <a:solidFill>
              <a:srgbClr val="F0472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de-AT" sz="1600" dirty="0">
                <a:solidFill>
                  <a:srgbClr val="F0472C"/>
                </a:solidFill>
              </a:rPr>
              <a:t>Christian Ramsauer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58A51B3-B4E7-44B0-A24E-903B0EA2A013}"/>
              </a:ext>
            </a:extLst>
          </p:cNvPr>
          <p:cNvSpPr/>
          <p:nvPr/>
        </p:nvSpPr>
        <p:spPr>
          <a:xfrm>
            <a:off x="9977120" y="4874086"/>
            <a:ext cx="1015968" cy="229380"/>
          </a:xfrm>
          <a:prstGeom prst="rect">
            <a:avLst/>
          </a:prstGeom>
          <a:solidFill>
            <a:schemeClr val="bg1"/>
          </a:solidFill>
          <a:ln>
            <a:solidFill>
              <a:srgbClr val="F0472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dirty="0">
                <a:solidFill>
                  <a:srgbClr val="F0472C"/>
                </a:solidFill>
              </a:rPr>
              <a:t>Vortragende/r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83ACBF2-59D8-40CE-8F35-764E7B70D7F5}"/>
              </a:ext>
            </a:extLst>
          </p:cNvPr>
          <p:cNvSpPr/>
          <p:nvPr/>
        </p:nvSpPr>
        <p:spPr>
          <a:xfrm>
            <a:off x="10993088" y="4874086"/>
            <a:ext cx="813600" cy="229380"/>
          </a:xfrm>
          <a:prstGeom prst="rect">
            <a:avLst/>
          </a:prstGeom>
          <a:solidFill>
            <a:srgbClr val="F0472C"/>
          </a:solidFill>
          <a:ln>
            <a:solidFill>
              <a:srgbClr val="F0472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bg1"/>
                </a:solidFill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415814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323B1-6EE4-482D-ABC4-C3C5E1DF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Technology Management VO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26E92D-A2AE-4143-A287-E8225C5A4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2600" b="1" dirty="0"/>
              <a:t>Inhalte der LV:</a:t>
            </a:r>
          </a:p>
          <a:p>
            <a:r>
              <a:rPr lang="de-DE" sz="2200" dirty="0"/>
              <a:t>Basics </a:t>
            </a:r>
            <a:r>
              <a:rPr lang="de-DE" sz="2200" dirty="0" err="1"/>
              <a:t>and</a:t>
            </a:r>
            <a:r>
              <a:rPr lang="de-DE" sz="2200" dirty="0"/>
              <a:t> </a:t>
            </a:r>
            <a:r>
              <a:rPr lang="de-DE" sz="2200" dirty="0" err="1"/>
              <a:t>principles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technology</a:t>
            </a:r>
            <a:r>
              <a:rPr lang="de-DE" sz="2200" dirty="0"/>
              <a:t> </a:t>
            </a:r>
            <a:r>
              <a:rPr lang="de-DE" sz="2200" dirty="0" err="1"/>
              <a:t>management</a:t>
            </a:r>
            <a:endParaRPr lang="de-DE" sz="2200" dirty="0"/>
          </a:p>
          <a:p>
            <a:r>
              <a:rPr lang="de-DE" sz="2200" dirty="0"/>
              <a:t>System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technology</a:t>
            </a:r>
            <a:r>
              <a:rPr lang="de-DE" sz="2200" dirty="0"/>
              <a:t> </a:t>
            </a:r>
            <a:r>
              <a:rPr lang="de-DE" sz="2200" dirty="0" err="1"/>
              <a:t>management</a:t>
            </a:r>
            <a:r>
              <a:rPr lang="de-DE" sz="2200" dirty="0"/>
              <a:t> (</a:t>
            </a:r>
            <a:r>
              <a:rPr lang="de-DE" sz="2200" dirty="0" err="1"/>
              <a:t>classification</a:t>
            </a:r>
            <a:r>
              <a:rPr lang="de-DE" sz="2200" dirty="0"/>
              <a:t> </a:t>
            </a:r>
            <a:r>
              <a:rPr lang="de-DE" sz="2200" dirty="0" err="1"/>
              <a:t>and</a:t>
            </a:r>
            <a:r>
              <a:rPr lang="de-DE" sz="2200" dirty="0"/>
              <a:t> </a:t>
            </a:r>
            <a:r>
              <a:rPr lang="de-DE" sz="2200" dirty="0" err="1"/>
              <a:t>diffusion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technology</a:t>
            </a:r>
            <a:r>
              <a:rPr lang="de-DE" sz="2200" dirty="0"/>
              <a:t>)</a:t>
            </a:r>
          </a:p>
          <a:p>
            <a:r>
              <a:rPr lang="de-DE" sz="2200" dirty="0"/>
              <a:t>Technology </a:t>
            </a:r>
            <a:r>
              <a:rPr lang="de-DE" sz="2200" dirty="0" err="1"/>
              <a:t>strategy</a:t>
            </a:r>
            <a:endParaRPr lang="de-DE" sz="2200" dirty="0"/>
          </a:p>
          <a:p>
            <a:r>
              <a:rPr lang="de-DE" sz="2200" dirty="0"/>
              <a:t>Research </a:t>
            </a:r>
            <a:r>
              <a:rPr lang="de-DE" sz="2200" dirty="0" err="1"/>
              <a:t>and</a:t>
            </a:r>
            <a:r>
              <a:rPr lang="de-DE" sz="2200" dirty="0"/>
              <a:t> </a:t>
            </a:r>
            <a:r>
              <a:rPr lang="de-DE" sz="2200" dirty="0" err="1"/>
              <a:t>development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context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new</a:t>
            </a:r>
            <a:r>
              <a:rPr lang="de-DE" sz="2200" dirty="0"/>
              <a:t> </a:t>
            </a:r>
            <a:r>
              <a:rPr lang="de-DE" sz="2200" dirty="0" err="1"/>
              <a:t>technologies</a:t>
            </a:r>
            <a:endParaRPr lang="de-DE" sz="2200" dirty="0"/>
          </a:p>
          <a:p>
            <a:r>
              <a:rPr lang="de-DE" sz="2200" dirty="0"/>
              <a:t>Technology Entrepreneurship</a:t>
            </a:r>
          </a:p>
          <a:p>
            <a:r>
              <a:rPr lang="de-DE" sz="2200" dirty="0"/>
              <a:t>Technology </a:t>
            </a:r>
            <a:r>
              <a:rPr lang="de-DE" sz="2200" dirty="0" err="1"/>
              <a:t>development</a:t>
            </a:r>
            <a:r>
              <a:rPr lang="de-DE" sz="2200" dirty="0"/>
              <a:t> </a:t>
            </a:r>
            <a:r>
              <a:rPr lang="de-DE" sz="2200" dirty="0" err="1"/>
              <a:t>process</a:t>
            </a:r>
            <a:endParaRPr lang="de-DE" sz="2200" dirty="0"/>
          </a:p>
          <a:p>
            <a:pPr lvl="1"/>
            <a:r>
              <a:rPr lang="de-DE" sz="1800" dirty="0"/>
              <a:t>Technology </a:t>
            </a:r>
            <a:r>
              <a:rPr lang="de-DE" sz="1800" dirty="0" err="1"/>
              <a:t>forecasting</a:t>
            </a:r>
            <a:endParaRPr lang="de-DE" sz="1800" dirty="0"/>
          </a:p>
          <a:p>
            <a:pPr lvl="1"/>
            <a:r>
              <a:rPr lang="de-DE" sz="1800" dirty="0"/>
              <a:t>Technology </a:t>
            </a:r>
            <a:r>
              <a:rPr lang="de-DE" sz="1800" dirty="0" err="1"/>
              <a:t>planning</a:t>
            </a:r>
            <a:endParaRPr lang="de-DE" sz="1800" dirty="0"/>
          </a:p>
          <a:p>
            <a:pPr lvl="1"/>
            <a:r>
              <a:rPr lang="de-DE" sz="1800" dirty="0"/>
              <a:t>Technology </a:t>
            </a:r>
            <a:r>
              <a:rPr lang="de-DE" sz="1800" dirty="0" err="1"/>
              <a:t>development</a:t>
            </a:r>
            <a:endParaRPr lang="de-DE" sz="1800" dirty="0"/>
          </a:p>
          <a:p>
            <a:r>
              <a:rPr lang="de-DE" sz="2200" dirty="0"/>
              <a:t>Technology </a:t>
            </a:r>
            <a:r>
              <a:rPr lang="de-DE" sz="2200" dirty="0" err="1"/>
              <a:t>transfer</a:t>
            </a:r>
            <a:endParaRPr lang="de-DE" sz="2200" dirty="0"/>
          </a:p>
          <a:p>
            <a:r>
              <a:rPr lang="de-DE" sz="2200" dirty="0"/>
              <a:t>Integration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technology</a:t>
            </a:r>
            <a:endParaRPr lang="de-DE" sz="2200" dirty="0"/>
          </a:p>
          <a:p>
            <a:r>
              <a:rPr lang="de-DE" sz="2200" dirty="0" err="1"/>
              <a:t>Protection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intellectual</a:t>
            </a:r>
            <a:r>
              <a:rPr lang="de-DE" sz="2200" dirty="0"/>
              <a:t> </a:t>
            </a:r>
            <a:r>
              <a:rPr lang="de-DE" sz="2200" dirty="0" err="1"/>
              <a:t>property</a:t>
            </a:r>
            <a:r>
              <a:rPr lang="de-DE" sz="2200" dirty="0"/>
              <a:t> </a:t>
            </a:r>
            <a:r>
              <a:rPr lang="de-DE" sz="2200" dirty="0" err="1"/>
              <a:t>related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new</a:t>
            </a:r>
            <a:r>
              <a:rPr lang="de-DE" sz="2200" dirty="0"/>
              <a:t> </a:t>
            </a:r>
            <a:r>
              <a:rPr lang="de-DE" sz="2200" dirty="0" err="1"/>
              <a:t>technologies</a:t>
            </a:r>
            <a:endParaRPr lang="de-AT" sz="22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B1A39C1-E387-4A60-BD09-3E1B8085E52D}"/>
              </a:ext>
            </a:extLst>
          </p:cNvPr>
          <p:cNvSpPr/>
          <p:nvPr/>
        </p:nvSpPr>
        <p:spPr>
          <a:xfrm>
            <a:off x="9977120" y="2753542"/>
            <a:ext cx="883712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err="1">
                <a:solidFill>
                  <a:srgbClr val="003387"/>
                </a:solidFill>
              </a:rPr>
              <a:t>SSt</a:t>
            </a:r>
            <a:r>
              <a:rPr lang="de-AT" sz="1600" dirty="0">
                <a:solidFill>
                  <a:srgbClr val="003387"/>
                </a:solidFill>
              </a:rPr>
              <a:t>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657A34F-2A27-4607-8A79-B0657CE7BE9D}"/>
              </a:ext>
            </a:extLst>
          </p:cNvPr>
          <p:cNvSpPr/>
          <p:nvPr/>
        </p:nvSpPr>
        <p:spPr>
          <a:xfrm>
            <a:off x="9977120" y="3193294"/>
            <a:ext cx="883712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ECTS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0CDE7C0-B3AC-44ED-90A2-8633D586BD87}"/>
              </a:ext>
            </a:extLst>
          </p:cNvPr>
          <p:cNvSpPr/>
          <p:nvPr/>
        </p:nvSpPr>
        <p:spPr>
          <a:xfrm>
            <a:off x="10860832" y="2753542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3387"/>
                </a:solidFill>
              </a:rPr>
              <a:t>2</a:t>
            </a:r>
            <a:endParaRPr lang="de-AT" sz="1600" dirty="0">
              <a:solidFill>
                <a:srgbClr val="003387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B90C5EA-7C1E-47F9-83E0-97001BE34984}"/>
              </a:ext>
            </a:extLst>
          </p:cNvPr>
          <p:cNvSpPr/>
          <p:nvPr/>
        </p:nvSpPr>
        <p:spPr>
          <a:xfrm>
            <a:off x="10860832" y="3193294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3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71BEABB-40E7-46AE-8B90-BC14B16EDEE3}"/>
              </a:ext>
            </a:extLst>
          </p:cNvPr>
          <p:cNvSpPr/>
          <p:nvPr/>
        </p:nvSpPr>
        <p:spPr>
          <a:xfrm>
            <a:off x="9977120" y="2313790"/>
            <a:ext cx="1829568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Wintersemester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682806A-5A13-432F-95E8-15BD8520223D}"/>
              </a:ext>
            </a:extLst>
          </p:cNvPr>
          <p:cNvSpPr/>
          <p:nvPr/>
        </p:nvSpPr>
        <p:spPr>
          <a:xfrm>
            <a:off x="9977120" y="1350571"/>
            <a:ext cx="1829568" cy="46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rgbClr val="D2F3FC"/>
                </a:solidFill>
              </a:rPr>
              <a:t>Pflichtmodul H2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C891DB0-C462-4AB9-94B0-69906964000A}"/>
              </a:ext>
            </a:extLst>
          </p:cNvPr>
          <p:cNvSpPr/>
          <p:nvPr/>
        </p:nvSpPr>
        <p:spPr>
          <a:xfrm>
            <a:off x="9977120" y="1874038"/>
            <a:ext cx="883712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LV-Nr.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FA63A8E-4E0F-44E1-9308-85C71054FB75}"/>
              </a:ext>
            </a:extLst>
          </p:cNvPr>
          <p:cNvSpPr/>
          <p:nvPr/>
        </p:nvSpPr>
        <p:spPr>
          <a:xfrm>
            <a:off x="10860832" y="1874038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372.261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387A25D-976C-40DB-8061-B5D77AD48D82}"/>
              </a:ext>
            </a:extLst>
          </p:cNvPr>
          <p:cNvSpPr/>
          <p:nvPr/>
        </p:nvSpPr>
        <p:spPr>
          <a:xfrm>
            <a:off x="9977119" y="3633046"/>
            <a:ext cx="883713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Sprache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773A898-C2B0-488E-B466-02AF821488A4}"/>
              </a:ext>
            </a:extLst>
          </p:cNvPr>
          <p:cNvSpPr/>
          <p:nvPr/>
        </p:nvSpPr>
        <p:spPr>
          <a:xfrm>
            <a:off x="10860832" y="3633046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rgbClr val="003387"/>
                </a:solidFill>
              </a:rPr>
              <a:t>Englisch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98AAE84-80AA-482C-B460-8E7854CC9DCD}"/>
              </a:ext>
            </a:extLst>
          </p:cNvPr>
          <p:cNvSpPr/>
          <p:nvPr/>
        </p:nvSpPr>
        <p:spPr>
          <a:xfrm>
            <a:off x="9977120" y="4354137"/>
            <a:ext cx="1015968" cy="468000"/>
          </a:xfrm>
          <a:prstGeom prst="rect">
            <a:avLst/>
          </a:prstGeom>
          <a:solidFill>
            <a:schemeClr val="bg1"/>
          </a:solidFill>
          <a:ln>
            <a:solidFill>
              <a:srgbClr val="BCE03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BCE03A"/>
                </a:solidFill>
              </a:rPr>
              <a:t>Institut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0DF0E70-A88C-4F0E-90CC-089C2592753E}"/>
              </a:ext>
            </a:extLst>
          </p:cNvPr>
          <p:cNvSpPr/>
          <p:nvPr/>
        </p:nvSpPr>
        <p:spPr>
          <a:xfrm>
            <a:off x="10993088" y="4354137"/>
            <a:ext cx="813600" cy="468000"/>
          </a:xfrm>
          <a:prstGeom prst="rect">
            <a:avLst/>
          </a:prstGeom>
          <a:solidFill>
            <a:srgbClr val="BCE03A"/>
          </a:solidFill>
          <a:ln>
            <a:solidFill>
              <a:srgbClr val="BCE03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bg1"/>
                </a:solidFill>
              </a:rPr>
              <a:t>UFO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C37A281-7DD4-425D-8923-D7CE3CC03A30}"/>
              </a:ext>
            </a:extLst>
          </p:cNvPr>
          <p:cNvSpPr/>
          <p:nvPr/>
        </p:nvSpPr>
        <p:spPr>
          <a:xfrm>
            <a:off x="9977120" y="5101677"/>
            <a:ext cx="1829568" cy="360000"/>
          </a:xfrm>
          <a:prstGeom prst="rect">
            <a:avLst/>
          </a:prstGeom>
          <a:solidFill>
            <a:schemeClr val="bg1"/>
          </a:solidFill>
          <a:ln>
            <a:solidFill>
              <a:srgbClr val="BCE03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de-AT" sz="1600" dirty="0">
                <a:solidFill>
                  <a:srgbClr val="BCE03A"/>
                </a:solidFill>
              </a:rPr>
              <a:t>Michael Rachinger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84CFE66-0229-46C0-9A1B-8128896A8282}"/>
              </a:ext>
            </a:extLst>
          </p:cNvPr>
          <p:cNvSpPr/>
          <p:nvPr/>
        </p:nvSpPr>
        <p:spPr>
          <a:xfrm>
            <a:off x="9977120" y="4874086"/>
            <a:ext cx="1015968" cy="229380"/>
          </a:xfrm>
          <a:prstGeom prst="rect">
            <a:avLst/>
          </a:prstGeom>
          <a:solidFill>
            <a:schemeClr val="bg1"/>
          </a:solidFill>
          <a:ln>
            <a:solidFill>
              <a:srgbClr val="BCE03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dirty="0">
                <a:solidFill>
                  <a:srgbClr val="BCE03A"/>
                </a:solidFill>
              </a:rPr>
              <a:t>Vortragende/r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2B0C8AA-67A9-4F59-9688-E0A6B68CC922}"/>
              </a:ext>
            </a:extLst>
          </p:cNvPr>
          <p:cNvSpPr/>
          <p:nvPr/>
        </p:nvSpPr>
        <p:spPr>
          <a:xfrm>
            <a:off x="10993088" y="4874086"/>
            <a:ext cx="813600" cy="229380"/>
          </a:xfrm>
          <a:prstGeom prst="rect">
            <a:avLst/>
          </a:prstGeom>
          <a:solidFill>
            <a:srgbClr val="BCE03A"/>
          </a:solidFill>
          <a:ln>
            <a:solidFill>
              <a:srgbClr val="BCE03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bg1"/>
                </a:solidFill>
              </a:rPr>
              <a:t>Int./Ext.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C37A281-7DD4-425D-8923-D7CE3CC03A30}"/>
              </a:ext>
            </a:extLst>
          </p:cNvPr>
          <p:cNvSpPr/>
          <p:nvPr/>
        </p:nvSpPr>
        <p:spPr>
          <a:xfrm>
            <a:off x="9977119" y="5458658"/>
            <a:ext cx="1829568" cy="360000"/>
          </a:xfrm>
          <a:prstGeom prst="rect">
            <a:avLst/>
          </a:prstGeom>
          <a:solidFill>
            <a:schemeClr val="bg1"/>
          </a:solidFill>
          <a:ln>
            <a:solidFill>
              <a:srgbClr val="BCE03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de-AT" sz="1600" dirty="0">
                <a:solidFill>
                  <a:srgbClr val="BCE03A"/>
                </a:solidFill>
              </a:rPr>
              <a:t>Roland Winkler</a:t>
            </a:r>
          </a:p>
        </p:txBody>
      </p:sp>
    </p:spTree>
    <p:extLst>
      <p:ext uri="{BB962C8B-B14F-4D97-AF65-F5344CB8AC3E}">
        <p14:creationId xmlns:p14="http://schemas.microsoft.com/office/powerpoint/2010/main" val="322442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624" y="1094950"/>
            <a:ext cx="11552903" cy="99012"/>
          </a:xfrm>
        </p:spPr>
        <p:txBody>
          <a:bodyPr>
            <a:normAutofit fontScale="90000"/>
          </a:bodyPr>
          <a:lstStyle/>
          <a:p>
            <a:r>
              <a:rPr lang="de-DE" dirty="0"/>
              <a:t>Industrial Marketing VO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sz="2700" dirty="0"/>
              <a:t>Inhalte der LV:</a:t>
            </a:r>
            <a:br>
              <a:rPr lang="de-DE" sz="2700" dirty="0"/>
            </a:br>
            <a:endParaRPr lang="de-DE" sz="27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3625" y="1735613"/>
            <a:ext cx="8985872" cy="4985861"/>
          </a:xfrm>
        </p:spPr>
        <p:txBody>
          <a:bodyPr>
            <a:normAutofit/>
          </a:bodyPr>
          <a:lstStyle/>
          <a:p>
            <a:r>
              <a:rPr lang="de-DE" sz="2000" dirty="0"/>
              <a:t>Einführung Industrial Marketing/ Industriegütermarketing, B2B – Marketing</a:t>
            </a:r>
          </a:p>
          <a:p>
            <a:r>
              <a:rPr lang="de-DE" sz="2000" dirty="0"/>
              <a:t>Der Industriegütermarkt </a:t>
            </a:r>
          </a:p>
          <a:p>
            <a:pPr marL="0" indent="0">
              <a:buNone/>
            </a:pPr>
            <a:r>
              <a:rPr lang="de-DE" sz="2000" dirty="0"/>
              <a:t>	- Die 3 Perspektiven des komparativen Konkurrenzvorteils (KKV)</a:t>
            </a:r>
          </a:p>
          <a:p>
            <a:pPr marL="0" indent="0">
              <a:buNone/>
            </a:pPr>
            <a:r>
              <a:rPr lang="de-DE" sz="2000" dirty="0"/>
              <a:t>	- Der industrielle Kunde als Analyseobjekt: </a:t>
            </a:r>
            <a:r>
              <a:rPr lang="de-DE" sz="2000" dirty="0" err="1"/>
              <a:t>Buying</a:t>
            </a:r>
            <a:r>
              <a:rPr lang="de-DE" sz="2000" dirty="0"/>
              <a:t> Center-Analyse</a:t>
            </a:r>
          </a:p>
          <a:p>
            <a:pPr marL="0" indent="0">
              <a:buNone/>
            </a:pPr>
            <a:r>
              <a:rPr lang="de-DE" sz="2000" dirty="0"/>
              <a:t>	- Marktforschung auf Industriegütermärkten</a:t>
            </a:r>
          </a:p>
          <a:p>
            <a:r>
              <a:rPr lang="de-DE" sz="2000" dirty="0"/>
              <a:t>Management in Industriegütermärkten</a:t>
            </a:r>
          </a:p>
          <a:p>
            <a:pPr marL="0" indent="0">
              <a:buNone/>
            </a:pPr>
            <a:r>
              <a:rPr lang="de-DE" sz="2000" dirty="0"/>
              <a:t>	- Geschäftsmodelle und Marketing-Strategien</a:t>
            </a:r>
          </a:p>
          <a:p>
            <a:pPr marL="0" indent="0">
              <a:buNone/>
            </a:pPr>
            <a:r>
              <a:rPr lang="de-DE" sz="2000" dirty="0"/>
              <a:t>	- Typologien im Industriegütermarketing</a:t>
            </a:r>
          </a:p>
          <a:p>
            <a:pPr marL="0" indent="0">
              <a:buNone/>
            </a:pPr>
            <a:r>
              <a:rPr lang="de-DE" sz="2000" dirty="0"/>
              <a:t>	- E-Business im Industriegütermarketing</a:t>
            </a:r>
          </a:p>
          <a:p>
            <a:pPr marL="0" indent="0">
              <a:buNone/>
            </a:pPr>
            <a:r>
              <a:rPr lang="de-DE" sz="2000" dirty="0"/>
              <a:t>	- Industriegütermarketing-Entscheidungen:</a:t>
            </a:r>
          </a:p>
          <a:p>
            <a:pPr marL="0" indent="0">
              <a:buNone/>
            </a:pPr>
            <a:r>
              <a:rPr lang="de-DE" sz="2000" dirty="0"/>
              <a:t>	  Produkt-, Kommunikations-, Vertriebs- und Preispolitik</a:t>
            </a:r>
          </a:p>
          <a:p>
            <a:pPr marL="0" indent="0">
              <a:buNone/>
            </a:pPr>
            <a:r>
              <a:rPr lang="de-DE" sz="2000" dirty="0"/>
              <a:t>	- Industriegütermarketing-Controlling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9DA5041-BD98-4D7E-8842-B49209231494}"/>
              </a:ext>
            </a:extLst>
          </p:cNvPr>
          <p:cNvSpPr/>
          <p:nvPr/>
        </p:nvSpPr>
        <p:spPr>
          <a:xfrm>
            <a:off x="9977120" y="2753542"/>
            <a:ext cx="883712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err="1">
                <a:solidFill>
                  <a:srgbClr val="003387"/>
                </a:solidFill>
              </a:rPr>
              <a:t>SSt</a:t>
            </a:r>
            <a:r>
              <a:rPr lang="de-AT" sz="1600" dirty="0">
                <a:solidFill>
                  <a:srgbClr val="003387"/>
                </a:solidFill>
              </a:rPr>
              <a:t>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9D6900E-DCFB-4707-BD2A-B46761B069FB}"/>
              </a:ext>
            </a:extLst>
          </p:cNvPr>
          <p:cNvSpPr/>
          <p:nvPr/>
        </p:nvSpPr>
        <p:spPr>
          <a:xfrm>
            <a:off x="9977120" y="3193294"/>
            <a:ext cx="883712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ECTS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016BF28-24A6-4437-8502-01948968E6DD}"/>
              </a:ext>
            </a:extLst>
          </p:cNvPr>
          <p:cNvSpPr/>
          <p:nvPr/>
        </p:nvSpPr>
        <p:spPr>
          <a:xfrm>
            <a:off x="10860832" y="2753542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2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255A2E2-B9C5-417B-943B-F1B7CBA7E8A2}"/>
              </a:ext>
            </a:extLst>
          </p:cNvPr>
          <p:cNvSpPr/>
          <p:nvPr/>
        </p:nvSpPr>
        <p:spPr>
          <a:xfrm>
            <a:off x="10860832" y="3193294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3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4C42AA1-3BCC-47E7-B9E0-0E1787023936}"/>
              </a:ext>
            </a:extLst>
          </p:cNvPr>
          <p:cNvSpPr/>
          <p:nvPr/>
        </p:nvSpPr>
        <p:spPr>
          <a:xfrm>
            <a:off x="9977120" y="2313790"/>
            <a:ext cx="1829568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Wintersemester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6A22D53-9B23-4747-849A-FFF563292588}"/>
              </a:ext>
            </a:extLst>
          </p:cNvPr>
          <p:cNvSpPr/>
          <p:nvPr/>
        </p:nvSpPr>
        <p:spPr>
          <a:xfrm>
            <a:off x="9977120" y="1874038"/>
            <a:ext cx="883712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LV-Nr.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B69A5E5-3718-4D77-B9DD-CF4AE371B210}"/>
              </a:ext>
            </a:extLst>
          </p:cNvPr>
          <p:cNvSpPr/>
          <p:nvPr/>
        </p:nvSpPr>
        <p:spPr>
          <a:xfrm>
            <a:off x="10860832" y="1874038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373.344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A7DE1AE-0D1E-4EDD-BCAA-41862222D739}"/>
              </a:ext>
            </a:extLst>
          </p:cNvPr>
          <p:cNvSpPr/>
          <p:nvPr/>
        </p:nvSpPr>
        <p:spPr>
          <a:xfrm>
            <a:off x="9977119" y="3633046"/>
            <a:ext cx="883713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Sprache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7DD9103-2963-4F44-B825-944E0D8833DF}"/>
              </a:ext>
            </a:extLst>
          </p:cNvPr>
          <p:cNvSpPr/>
          <p:nvPr/>
        </p:nvSpPr>
        <p:spPr>
          <a:xfrm>
            <a:off x="10860832" y="3633046"/>
            <a:ext cx="945856" cy="396000"/>
          </a:xfrm>
          <a:prstGeom prst="rect">
            <a:avLst/>
          </a:prstGeom>
          <a:solidFill>
            <a:srgbClr val="D2F3F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rgbClr val="003387"/>
                </a:solidFill>
              </a:rPr>
              <a:t>Deutsch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C39E76B-E6DB-40FD-9D5B-897BF6FB3716}"/>
              </a:ext>
            </a:extLst>
          </p:cNvPr>
          <p:cNvSpPr/>
          <p:nvPr/>
        </p:nvSpPr>
        <p:spPr>
          <a:xfrm>
            <a:off x="9977120" y="4354137"/>
            <a:ext cx="1015968" cy="468000"/>
          </a:xfrm>
          <a:prstGeom prst="rect">
            <a:avLst/>
          </a:prstGeom>
          <a:solidFill>
            <a:schemeClr val="bg1"/>
          </a:solidFill>
          <a:ln>
            <a:solidFill>
              <a:srgbClr val="59595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4E4A49"/>
                </a:solidFill>
              </a:rPr>
              <a:t>Institut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71C8071-FFBE-472D-807E-6CF0C0596779}"/>
              </a:ext>
            </a:extLst>
          </p:cNvPr>
          <p:cNvSpPr/>
          <p:nvPr/>
        </p:nvSpPr>
        <p:spPr>
          <a:xfrm>
            <a:off x="10993088" y="4354137"/>
            <a:ext cx="813600" cy="468000"/>
          </a:xfrm>
          <a:prstGeom prst="rect">
            <a:avLst/>
          </a:prstGeom>
          <a:solidFill>
            <a:srgbClr val="4E4A49"/>
          </a:solidFill>
          <a:ln>
            <a:solidFill>
              <a:srgbClr val="59595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bg1"/>
                </a:solidFill>
              </a:rPr>
              <a:t>BWL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B2AC3E3-0263-4764-9688-4E3537DA028B}"/>
              </a:ext>
            </a:extLst>
          </p:cNvPr>
          <p:cNvSpPr/>
          <p:nvPr/>
        </p:nvSpPr>
        <p:spPr>
          <a:xfrm>
            <a:off x="9977120" y="5101678"/>
            <a:ext cx="1829568" cy="360000"/>
          </a:xfrm>
          <a:prstGeom prst="rect">
            <a:avLst/>
          </a:prstGeom>
          <a:solidFill>
            <a:schemeClr val="bg1"/>
          </a:solidFill>
          <a:ln>
            <a:solidFill>
              <a:srgbClr val="59595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de-AT" sz="1600" dirty="0">
                <a:solidFill>
                  <a:srgbClr val="4E4A49"/>
                </a:solidFill>
              </a:rPr>
              <a:t>Bernd M. </a:t>
            </a:r>
            <a:r>
              <a:rPr lang="de-AT" sz="1600" dirty="0" err="1">
                <a:solidFill>
                  <a:srgbClr val="4E4A49"/>
                </a:solidFill>
              </a:rPr>
              <a:t>Zunk</a:t>
            </a:r>
            <a:endParaRPr lang="de-AT" sz="1600" dirty="0">
              <a:solidFill>
                <a:srgbClr val="4E4A49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1ACA3A9-B18C-4319-A467-6F608A9A02A8}"/>
              </a:ext>
            </a:extLst>
          </p:cNvPr>
          <p:cNvSpPr/>
          <p:nvPr/>
        </p:nvSpPr>
        <p:spPr>
          <a:xfrm>
            <a:off x="9977120" y="4874086"/>
            <a:ext cx="1015968" cy="229380"/>
          </a:xfrm>
          <a:prstGeom prst="rect">
            <a:avLst/>
          </a:prstGeom>
          <a:solidFill>
            <a:schemeClr val="bg1"/>
          </a:solidFill>
          <a:ln>
            <a:solidFill>
              <a:srgbClr val="59595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dirty="0">
                <a:solidFill>
                  <a:srgbClr val="4E4A49"/>
                </a:solidFill>
              </a:rPr>
              <a:t>Vortragende/r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997BAA5-2FF5-4566-A8F4-BA772FA0C0B4}"/>
              </a:ext>
            </a:extLst>
          </p:cNvPr>
          <p:cNvSpPr/>
          <p:nvPr/>
        </p:nvSpPr>
        <p:spPr>
          <a:xfrm>
            <a:off x="10993088" y="4874086"/>
            <a:ext cx="813600" cy="229380"/>
          </a:xfrm>
          <a:prstGeom prst="rect">
            <a:avLst/>
          </a:prstGeom>
          <a:solidFill>
            <a:srgbClr val="4E4A49"/>
          </a:solidFill>
          <a:ln>
            <a:solidFill>
              <a:srgbClr val="59595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bg1"/>
                </a:solidFill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1965579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Microsoft Office PowerPoint</Application>
  <PresentationFormat>Breitbild</PresentationFormat>
  <Paragraphs>250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Source Sans Pro</vt:lpstr>
      <vt:lpstr>Symbol</vt:lpstr>
      <vt:lpstr>Wingdings</vt:lpstr>
      <vt:lpstr>Office</vt:lpstr>
      <vt:lpstr>PowerPoint-Präsentation</vt:lpstr>
      <vt:lpstr>PowerPoint-Präsentation</vt:lpstr>
      <vt:lpstr>Unternehmungsführung und Organisation VO</vt:lpstr>
      <vt:lpstr>Unternehmungsführung und Organisation UE</vt:lpstr>
      <vt:lpstr>Quantitative Methods for Business VO+UE</vt:lpstr>
      <vt:lpstr>Industriebetriebslehre VO+UE</vt:lpstr>
      <vt:lpstr>Innovationsmanagement VO</vt:lpstr>
      <vt:lpstr>Technology Management VO</vt:lpstr>
      <vt:lpstr>Industrial Marketing VO  Inhalte der LV: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Elena Weissenbacher</dc:creator>
  <cp:lastModifiedBy>Bretterklieber, Helga</cp:lastModifiedBy>
  <cp:revision>69</cp:revision>
  <dcterms:created xsi:type="dcterms:W3CDTF">2020-07-08T06:41:14Z</dcterms:created>
  <dcterms:modified xsi:type="dcterms:W3CDTF">2020-09-25T07:27:36Z</dcterms:modified>
</cp:coreProperties>
</file>