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21" d="100"/>
          <a:sy n="121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0" y="6354720"/>
            <a:ext cx="9142920" cy="50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2"/>
          <p:cNvSpPr/>
          <p:nvPr/>
        </p:nvSpPr>
        <p:spPr>
          <a:xfrm>
            <a:off x="0" y="6354720"/>
            <a:ext cx="604080" cy="502200"/>
          </a:xfrm>
          <a:prstGeom prst="rect">
            <a:avLst/>
          </a:prstGeom>
          <a:solidFill>
            <a:srgbClr val="F7014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569360" y="68400"/>
            <a:ext cx="1446840" cy="28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www.tugraz.at</a:t>
            </a:r>
            <a:r>
              <a:rPr lang="de-AT" sz="1200" b="0" strike="noStrike" spc="-1">
                <a:solidFill>
                  <a:srgbClr val="595959"/>
                </a:solidFill>
                <a:latin typeface="Arial"/>
                <a:ea typeface="ＭＳ Ｐゴシック"/>
              </a:rPr>
              <a:t> </a:t>
            </a:r>
            <a:r>
              <a:rPr lang="de-AT" sz="1000" b="0" strike="noStrike" spc="-1">
                <a:solidFill>
                  <a:srgbClr val="F70146"/>
                </a:solidFill>
                <a:latin typeface="Wingdings"/>
                <a:ea typeface="ＭＳ Ｐゴシック"/>
              </a:rPr>
              <a:t></a:t>
            </a:r>
            <a:endParaRPr lang="de-AT" sz="1000" b="0" strike="noStrike" spc="-1">
              <a:latin typeface="Arial"/>
            </a:endParaRPr>
          </a:p>
        </p:txBody>
      </p:sp>
      <p:pic>
        <p:nvPicPr>
          <p:cNvPr id="3" name="Grafik 10"/>
          <p:cNvPicPr/>
          <p:nvPr/>
        </p:nvPicPr>
        <p:blipFill>
          <a:blip r:embed="rId14"/>
          <a:stretch/>
        </p:blipFill>
        <p:spPr>
          <a:xfrm>
            <a:off x="8269920" y="6498360"/>
            <a:ext cx="776160" cy="244080"/>
          </a:xfrm>
          <a:prstGeom prst="rect">
            <a:avLst/>
          </a:prstGeom>
          <a:ln>
            <a:noFill/>
          </a:ln>
        </p:spPr>
      </p:pic>
      <p:sp>
        <p:nvSpPr>
          <p:cNvPr id="4" name="CustomShape 4"/>
          <p:cNvSpPr/>
          <p:nvPr/>
        </p:nvSpPr>
        <p:spPr>
          <a:xfrm>
            <a:off x="0" y="0"/>
            <a:ext cx="9142920" cy="6353640"/>
          </a:xfrm>
          <a:prstGeom prst="rect">
            <a:avLst/>
          </a:prstGeom>
          <a:gradFill rotWithShape="0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" name="Bild 7"/>
          <p:cNvPicPr/>
          <p:nvPr/>
        </p:nvPicPr>
        <p:blipFill>
          <a:blip r:embed="rId15"/>
          <a:srcRect b="7745"/>
          <a:stretch/>
        </p:blipFill>
        <p:spPr>
          <a:xfrm>
            <a:off x="-1998720" y="1490760"/>
            <a:ext cx="10887480" cy="4862880"/>
          </a:xfrm>
          <a:prstGeom prst="rect">
            <a:avLst/>
          </a:prstGeom>
          <a:ln>
            <a:noFill/>
          </a:ln>
        </p:spPr>
      </p:pic>
      <p:sp>
        <p:nvSpPr>
          <p:cNvPr id="6" name="CustomShape 5"/>
          <p:cNvSpPr/>
          <p:nvPr/>
        </p:nvSpPr>
        <p:spPr>
          <a:xfrm>
            <a:off x="720720" y="439560"/>
            <a:ext cx="6795000" cy="22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   C   I   E   N   C   E     </a:t>
            </a:r>
            <a:r>
              <a:rPr lang="de-AT" sz="800" b="0" strike="noStrike" spc="-1" baseline="30000">
                <a:solidFill>
                  <a:srgbClr val="000000"/>
                </a:solidFill>
                <a:latin typeface="Wingdings"/>
                <a:ea typeface="ＭＳ Ｐゴシック"/>
              </a:rPr>
              <a:t></a:t>
            </a:r>
            <a:r>
              <a:rPr lang="de-AT" sz="1200" b="0" strike="noStrike" spc="-1" baseline="3000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   P   A   S   S   I   O   N     </a:t>
            </a:r>
            <a:r>
              <a:rPr lang="de-AT" sz="800" b="0" strike="noStrike" spc="-1" baseline="30000">
                <a:solidFill>
                  <a:srgbClr val="000000"/>
                </a:solidFill>
                <a:latin typeface="Wingdings"/>
                <a:ea typeface="ＭＳ Ｐゴシック"/>
              </a:rPr>
              <a:t></a:t>
            </a:r>
            <a:r>
              <a:rPr lang="de-AT" sz="1200" b="0" strike="noStrike" spc="-1" baseline="3000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  T   E   C   H   N   O   L   O   G   Y</a:t>
            </a:r>
            <a:endParaRPr lang="de-AT" sz="1200" b="0" strike="noStrike" spc="-1">
              <a:latin typeface="Arial"/>
            </a:endParaRPr>
          </a:p>
        </p:txBody>
      </p:sp>
      <p:pic>
        <p:nvPicPr>
          <p:cNvPr id="7" name="Picture 9"/>
          <p:cNvPicPr/>
          <p:nvPr/>
        </p:nvPicPr>
        <p:blipFill>
          <a:blip r:embed="rId16"/>
          <a:srcRect l="-500" t="-1249" r="-500" b="-1249"/>
          <a:stretch/>
        </p:blipFill>
        <p:spPr>
          <a:xfrm>
            <a:off x="7386480" y="282600"/>
            <a:ext cx="1230840" cy="498960"/>
          </a:xfrm>
          <a:prstGeom prst="rect">
            <a:avLst/>
          </a:prstGeom>
          <a:ln>
            <a:noFill/>
          </a:ln>
        </p:spPr>
      </p:pic>
      <p:sp>
        <p:nvSpPr>
          <p:cNvPr id="8" name="CustomShape 6"/>
          <p:cNvSpPr/>
          <p:nvPr/>
        </p:nvSpPr>
        <p:spPr>
          <a:xfrm>
            <a:off x="0" y="6354720"/>
            <a:ext cx="1878480" cy="50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7"/>
          <p:cNvSpPr/>
          <p:nvPr/>
        </p:nvSpPr>
        <p:spPr>
          <a:xfrm>
            <a:off x="720720" y="6507360"/>
            <a:ext cx="3069000" cy="2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000" b="0" strike="noStrike" spc="-1">
                <a:solidFill>
                  <a:srgbClr val="F70146"/>
                </a:solidFill>
                <a:latin typeface="Wingdings 3"/>
                <a:ea typeface="ＭＳ Ｐゴシック"/>
              </a:rPr>
              <a:t>u</a:t>
            </a:r>
            <a:r>
              <a:rPr lang="de-AT" sz="1200" b="0" strike="noStrike" spc="-1">
                <a:solidFill>
                  <a:srgbClr val="595959"/>
                </a:solidFill>
                <a:latin typeface="Arial"/>
                <a:ea typeface="ＭＳ Ｐゴシック"/>
              </a:rPr>
              <a:t> </a:t>
            </a: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www.tugraz.at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10" name="CustomShape 8"/>
          <p:cNvSpPr/>
          <p:nvPr/>
        </p:nvSpPr>
        <p:spPr>
          <a:xfrm>
            <a:off x="5629320" y="6513840"/>
            <a:ext cx="1913400" cy="2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AT" sz="1000" b="0" strike="noStrike" spc="-1">
                <a:solidFill>
                  <a:srgbClr val="F70146"/>
                </a:solidFill>
                <a:latin typeface="Wingdings 3"/>
                <a:ea typeface="ＭＳ Ｐゴシック"/>
              </a:rPr>
              <a:t>u</a:t>
            </a:r>
            <a:r>
              <a:rPr lang="de-AT" sz="1200" b="0" strike="noStrike" spc="-1">
                <a:solidFill>
                  <a:srgbClr val="595959"/>
                </a:solidFill>
                <a:latin typeface="Arial"/>
                <a:ea typeface="ＭＳ Ｐゴシック"/>
              </a:rPr>
              <a:t> </a:t>
            </a: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http://www.isds.tugraz.at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11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AT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2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6354720"/>
            <a:ext cx="9142920" cy="50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0" y="6354720"/>
            <a:ext cx="604080" cy="502200"/>
          </a:xfrm>
          <a:prstGeom prst="rect">
            <a:avLst/>
          </a:prstGeom>
          <a:solidFill>
            <a:srgbClr val="F7014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7569360" y="68400"/>
            <a:ext cx="1446840" cy="28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www.tugraz.at</a:t>
            </a:r>
            <a:r>
              <a:rPr lang="de-AT" sz="1200" b="0" strike="noStrike" spc="-1">
                <a:solidFill>
                  <a:srgbClr val="595959"/>
                </a:solidFill>
                <a:latin typeface="Arial"/>
                <a:ea typeface="ＭＳ Ｐゴシック"/>
              </a:rPr>
              <a:t> </a:t>
            </a:r>
            <a:r>
              <a:rPr lang="de-AT" sz="1000" b="0" strike="noStrike" spc="-1">
                <a:solidFill>
                  <a:srgbClr val="F70146"/>
                </a:solidFill>
                <a:latin typeface="Wingdings"/>
                <a:ea typeface="ＭＳ Ｐゴシック"/>
              </a:rPr>
              <a:t></a:t>
            </a:r>
            <a:endParaRPr lang="de-AT" sz="1000" b="0" strike="noStrike" spc="-1">
              <a:latin typeface="Arial"/>
            </a:endParaRPr>
          </a:p>
        </p:txBody>
      </p:sp>
      <p:pic>
        <p:nvPicPr>
          <p:cNvPr id="52" name="Grafik 10"/>
          <p:cNvPicPr/>
          <p:nvPr/>
        </p:nvPicPr>
        <p:blipFill>
          <a:blip r:embed="rId14"/>
          <a:stretch/>
        </p:blipFill>
        <p:spPr>
          <a:xfrm>
            <a:off x="8269920" y="6498360"/>
            <a:ext cx="776160" cy="244080"/>
          </a:xfrm>
          <a:prstGeom prst="rect">
            <a:avLst/>
          </a:prstGeom>
          <a:ln>
            <a:noFill/>
          </a:ln>
        </p:spPr>
      </p:pic>
      <p:sp>
        <p:nvSpPr>
          <p:cNvPr id="53" name="Line 4"/>
          <p:cNvSpPr/>
          <p:nvPr/>
        </p:nvSpPr>
        <p:spPr>
          <a:xfrm>
            <a:off x="605160" y="1120320"/>
            <a:ext cx="8349840" cy="360"/>
          </a:xfrm>
          <a:prstGeom prst="line">
            <a:avLst/>
          </a:prstGeom>
          <a:ln>
            <a:solidFill>
              <a:srgbClr val="F70146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AT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6354720"/>
            <a:ext cx="9143280" cy="502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0" y="6354720"/>
            <a:ext cx="604440" cy="502560"/>
          </a:xfrm>
          <a:prstGeom prst="rect">
            <a:avLst/>
          </a:prstGeom>
          <a:solidFill>
            <a:srgbClr val="F7014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4" name="CustomShape 3"/>
          <p:cNvSpPr/>
          <p:nvPr/>
        </p:nvSpPr>
        <p:spPr>
          <a:xfrm>
            <a:off x="7569360" y="68400"/>
            <a:ext cx="1447200" cy="28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www.tugraz.at</a:t>
            </a:r>
            <a:r>
              <a:rPr lang="de-AT" sz="1200" b="0" strike="noStrike" spc="-1">
                <a:solidFill>
                  <a:srgbClr val="595959"/>
                </a:solidFill>
                <a:latin typeface="Arial"/>
                <a:ea typeface="ＭＳ Ｐゴシック"/>
              </a:rPr>
              <a:t> </a:t>
            </a:r>
            <a:r>
              <a:rPr lang="de-AT" sz="1000" b="0" strike="noStrike" spc="-1">
                <a:solidFill>
                  <a:srgbClr val="F70146"/>
                </a:solidFill>
                <a:latin typeface="Wingdings"/>
                <a:ea typeface="ＭＳ Ｐゴシック"/>
              </a:rPr>
              <a:t></a:t>
            </a:r>
            <a:endParaRPr lang="de-AT" sz="1000" b="0" strike="noStrike" spc="-1">
              <a:latin typeface="Arial"/>
            </a:endParaRPr>
          </a:p>
        </p:txBody>
      </p:sp>
      <p:pic>
        <p:nvPicPr>
          <p:cNvPr id="95" name="Grafik 10"/>
          <p:cNvPicPr/>
          <p:nvPr/>
        </p:nvPicPr>
        <p:blipFill>
          <a:blip r:embed="rId14"/>
          <a:stretch/>
        </p:blipFill>
        <p:spPr>
          <a:xfrm>
            <a:off x="8269920" y="6498360"/>
            <a:ext cx="776520" cy="244440"/>
          </a:xfrm>
          <a:prstGeom prst="rect">
            <a:avLst/>
          </a:prstGeom>
          <a:ln>
            <a:noFill/>
          </a:ln>
        </p:spPr>
      </p:pic>
      <p:sp>
        <p:nvSpPr>
          <p:cNvPr id="96" name="Line 4"/>
          <p:cNvSpPr/>
          <p:nvPr/>
        </p:nvSpPr>
        <p:spPr>
          <a:xfrm>
            <a:off x="605160" y="1120320"/>
            <a:ext cx="8349840" cy="360"/>
          </a:xfrm>
          <a:prstGeom prst="line">
            <a:avLst/>
          </a:prstGeom>
          <a:ln>
            <a:solidFill>
              <a:srgbClr val="F70146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AT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graz.at/en/studying-and-teaching/studying-at-tu-graz/information-for-new-students/" TargetMode="External"/><Relationship Id="rId2" Type="http://schemas.openxmlformats.org/officeDocument/2006/relationships/hyperlink" Target="https://www.tugraz.at/fileadmin/user_upload/tugrazInternal/Studium/Studieren_an_der_TU_Graz/StudienanfaengerInnen/Booklet_New_Students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tugraz.at/fakultaeten/csbme/studies/international-students/" TargetMode="External"/><Relationship Id="rId5" Type="http://schemas.openxmlformats.org/officeDocument/2006/relationships/hyperlink" Target="https://online.tugraz.at/tug_online/pl/ui/$ctx/webnav.ini?pUrl=wborg.display%3FPORGNR=37" TargetMode="External"/><Relationship Id="rId4" Type="http://schemas.openxmlformats.org/officeDocument/2006/relationships/hyperlink" Target="https://www.tugraz.at/fakultaeten/infbio/hom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graz.at/en/studying-and-teaching/international-studying-and-teaching/internationals-at-tu-graz-covid-19-information/#c322842" TargetMode="External"/><Relationship Id="rId2" Type="http://schemas.openxmlformats.org/officeDocument/2006/relationships/hyperlink" Target="https://www.tugraz.at/en/studying-and-teaching/international-studying-and-teaching/internationals-at-tu-graz-covid-19-information/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sds.tugraz.at/codis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720720" y="1134360"/>
            <a:ext cx="8168400" cy="15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de-AT" sz="3200" b="0" strike="noStrike" spc="-1" dirty="0">
                <a:solidFill>
                  <a:srgbClr val="F70146"/>
                </a:solidFill>
                <a:latin typeface="Arial"/>
                <a:ea typeface="ＭＳ Ｐゴシック"/>
              </a:rPr>
              <a:t>CSBME </a:t>
            </a:r>
            <a:r>
              <a:rPr lang="de-AT" sz="3200" b="0" strike="noStrike" spc="-1" dirty="0" err="1">
                <a:solidFill>
                  <a:srgbClr val="F70146"/>
                </a:solidFill>
                <a:latin typeface="Arial"/>
                <a:ea typeface="ＭＳ Ｐゴシック"/>
              </a:rPr>
              <a:t>Internationalization</a:t>
            </a:r>
            <a:r>
              <a:rPr lang="de-AT" sz="3200" b="0" strike="noStrike" spc="-1" dirty="0">
                <a:solidFill>
                  <a:srgbClr val="F70146"/>
                </a:solidFill>
                <a:latin typeface="Arial"/>
                <a:ea typeface="ＭＳ Ｐゴシック"/>
              </a:rPr>
              <a:t> Support</a:t>
            </a:r>
            <a:br>
              <a:rPr dirty="0"/>
            </a:br>
            <a:r>
              <a:rPr lang="de-AT" sz="4800" b="0" strike="noStrike" spc="-1" dirty="0">
                <a:solidFill>
                  <a:srgbClr val="F70146"/>
                </a:solidFill>
                <a:latin typeface="Arial"/>
                <a:ea typeface="ＭＳ Ｐゴシック"/>
              </a:rPr>
              <a:t>Computer Science </a:t>
            </a:r>
            <a:br>
              <a:rPr lang="de-AT" sz="4800" b="0" strike="noStrike" spc="-1" dirty="0">
                <a:solidFill>
                  <a:srgbClr val="F70146"/>
                </a:solidFill>
                <a:latin typeface="Arial"/>
                <a:ea typeface="ＭＳ Ｐゴシック"/>
              </a:rPr>
            </a:br>
            <a:r>
              <a:rPr lang="de-AT" sz="4800" b="0" strike="noStrike" spc="-1" dirty="0">
                <a:solidFill>
                  <a:srgbClr val="F70146"/>
                </a:solidFill>
                <a:latin typeface="Arial"/>
                <a:ea typeface="ＭＳ Ｐゴシック"/>
              </a:rPr>
              <a:t>Academic </a:t>
            </a:r>
            <a:r>
              <a:rPr lang="de-AT" sz="4800" b="0" strike="noStrike" spc="-1" dirty="0" err="1">
                <a:solidFill>
                  <a:srgbClr val="F70146"/>
                </a:solidFill>
                <a:latin typeface="Arial"/>
                <a:ea typeface="ＭＳ Ｐゴシック"/>
              </a:rPr>
              <a:t>Advising</a:t>
            </a:r>
            <a:r>
              <a:rPr lang="de-AT" sz="4800" b="0" strike="noStrike" spc="-1" dirty="0">
                <a:solidFill>
                  <a:srgbClr val="F70146"/>
                </a:solidFill>
                <a:latin typeface="Arial"/>
                <a:ea typeface="ＭＳ Ｐゴシック"/>
              </a:rPr>
              <a:t> Sessions</a:t>
            </a:r>
            <a:endParaRPr lang="de-AT" sz="5000" b="0" strike="noStrike" spc="-1" dirty="0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720720" y="4552920"/>
            <a:ext cx="3723120" cy="2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AT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720720" y="3801960"/>
            <a:ext cx="8228520" cy="6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de-AT" sz="20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720720" y="5981760"/>
            <a:ext cx="81680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de-AT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639697" y="5209200"/>
            <a:ext cx="4726440" cy="3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Version September 2023</a:t>
            </a:r>
            <a:endParaRPr lang="de-AT" sz="2000" b="0" strike="noStrike" spc="-1" dirty="0">
              <a:latin typeface="Arial"/>
            </a:endParaRPr>
          </a:p>
        </p:txBody>
      </p:sp>
      <p:sp>
        <p:nvSpPr>
          <p:cNvPr id="140" name="CustomShape 6"/>
          <p:cNvSpPr/>
          <p:nvPr/>
        </p:nvSpPr>
        <p:spPr>
          <a:xfrm>
            <a:off x="722160" y="3225240"/>
            <a:ext cx="3085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  <a:endParaRPr lang="de-AT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Types of Courses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720720" y="1403640"/>
            <a:ext cx="8227800" cy="49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Lectures (VO) </a:t>
            </a:r>
            <a:endParaRPr lang="de-AT" sz="2600" b="0" strike="noStrike" spc="-1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Exercises (UE)</a:t>
            </a:r>
            <a:endParaRPr lang="de-AT" sz="2600" b="0" strike="noStrike" spc="-1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Lectures with integrated exercises (VU) </a:t>
            </a:r>
            <a:endParaRPr lang="de-AT" sz="2600" b="0" strike="noStrike" spc="-1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Design exercises (KU) </a:t>
            </a:r>
            <a:endParaRPr lang="de-AT" sz="2600" b="0" strike="noStrike" spc="-1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Laboratory courses (LU) </a:t>
            </a:r>
            <a:endParaRPr lang="de-AT" sz="2600" b="0" strike="noStrike" spc="-1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Projects (PT) </a:t>
            </a:r>
            <a:endParaRPr lang="de-AT" sz="2600" b="0" strike="noStrike" spc="-1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Seminars (SE) </a:t>
            </a:r>
            <a:endParaRPr lang="de-AT" sz="2600" b="0" strike="noStrike" spc="-1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Seminar projects (SP)</a:t>
            </a:r>
            <a:endParaRPr lang="de-AT" sz="2600" b="0" strike="noStrike" spc="-1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TU Graz Online System</a:t>
            </a:r>
            <a:endParaRPr lang="de-AT" sz="3200" b="0" strike="noStrike" spc="-1" dirty="0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720720" y="1403640"/>
            <a:ext cx="8227800" cy="49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Major source 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Searching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Courses</a:t>
            </a:r>
          </a:p>
          <a:p>
            <a:pPr marL="808200" lvl="2" indent="-270360"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spc="-1" dirty="0">
                <a:solidFill>
                  <a:srgbClr val="000000"/>
                </a:solidFill>
                <a:ea typeface="ＭＳ Ｐゴシック"/>
              </a:rPr>
              <a:t>Information </a:t>
            </a:r>
            <a:r>
              <a:rPr lang="de-AT" sz="2400" spc="-1" dirty="0" err="1">
                <a:solidFill>
                  <a:srgbClr val="000000"/>
                </a:solidFill>
                <a:ea typeface="ＭＳ Ｐゴシック"/>
              </a:rPr>
              <a:t>about</a:t>
            </a:r>
            <a:r>
              <a:rPr lang="de-AT" sz="2400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de-AT" sz="2400" spc="-1" dirty="0" err="1">
                <a:solidFill>
                  <a:srgbClr val="000000"/>
                </a:solidFill>
                <a:ea typeface="ＭＳ Ｐゴシック"/>
              </a:rPr>
              <a:t>pre-knowledge</a:t>
            </a:r>
            <a:r>
              <a:rPr lang="de-AT" sz="2400" spc="-1" dirty="0">
                <a:solidFill>
                  <a:srgbClr val="000000"/>
                </a:solidFill>
                <a:ea typeface="ＭＳ Ｐゴシック"/>
              </a:rPr>
              <a:t> and </a:t>
            </a:r>
            <a:r>
              <a:rPr lang="de-AT" sz="2400" spc="-1" dirty="0" err="1">
                <a:solidFill>
                  <a:srgbClr val="000000"/>
                </a:solidFill>
                <a:ea typeface="ＭＳ Ｐゴシック"/>
              </a:rPr>
              <a:t>skills</a:t>
            </a:r>
            <a:endParaRPr lang="de-AT" sz="2400" spc="-1" dirty="0"/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Enrollment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of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courses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Schedules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information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about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lecture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rooms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Exam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schedules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enrolment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exams</a:t>
            </a:r>
            <a:endParaRPr lang="de-A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de-AT" sz="2400" b="0" strike="noStrike" spc="-1" dirty="0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At the Beginning of the Semester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720720" y="1403640"/>
            <a:ext cx="8227800" cy="49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Attend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Introductory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Lectures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Get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to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know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the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lectures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Overview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of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skills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how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course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organized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also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the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exams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Sometimes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exercises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get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organized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in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groups</a:t>
            </a:r>
            <a:br>
              <a:rPr dirty="0"/>
            </a:b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annoying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course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coordinator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if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you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show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up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later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to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participate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&amp;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formation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of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groups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has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passed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Talk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to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the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course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coordinator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in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case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you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have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special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questions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requirements</a:t>
            </a:r>
            <a:endParaRPr lang="de-AT" sz="2400" b="0" strike="noStrike" spc="-1" dirty="0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Attend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at least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one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full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lecture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Get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better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idea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if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selected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course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in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line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with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your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interests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the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pre-knowledge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skills</a:t>
            </a:r>
            <a:endParaRPr lang="de-A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de-AT" sz="2400" b="0" strike="noStrike" spc="-1" dirty="0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During the Semester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720720" y="1403640"/>
            <a:ext cx="8227800" cy="49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Plan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your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activities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realistically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In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particularly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assignment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exercises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can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be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time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consuming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!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Most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of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the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time,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no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intermediate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checks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checkpoints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and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deadlines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are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hard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deadlines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!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In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case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you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have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questions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need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help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check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with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the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course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coordinator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in time, also check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with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your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peers</a:t>
            </a:r>
            <a:endParaRPr lang="de-A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de-AT" sz="2400" b="0" strike="noStrike" spc="-1" dirty="0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Examinations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720720" y="1412640"/>
            <a:ext cx="8227800" cy="49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Enrolment of Exams</a:t>
            </a:r>
            <a:endParaRPr lang="de-AT" sz="2600" b="0" strike="noStrike" spc="-1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Plan carefully and enroll way ahead of time, number of places per exam can be limited</a:t>
            </a:r>
            <a:endParaRPr lang="de-AT" sz="2400" b="0" strike="noStrike" spc="-1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 case you want cancel the exam, manage to do in time (no show-ups annoy lecturers)!</a:t>
            </a:r>
            <a:endParaRPr lang="de-AT" sz="2400" b="0" strike="noStrike" spc="-1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Check with peers about information about exams (sometimes there are old exams for preparation available)</a:t>
            </a:r>
            <a:endParaRPr lang="de-AT" sz="2400" b="0" strike="noStrike" spc="-1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Start preparing in time!</a:t>
            </a:r>
            <a:endParaRPr lang="de-AT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de-AT" sz="2400" b="0" strike="noStrike" spc="-1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Useful Resources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720720" y="1403640"/>
            <a:ext cx="8227800" cy="49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Handbook “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Studying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at TU Graz”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1400" b="0" u="sng" strike="noStrike" spc="-1" dirty="0">
                <a:solidFill>
                  <a:srgbClr val="0000FF"/>
                </a:solidFill>
                <a:uFillTx/>
                <a:latin typeface="Arial"/>
                <a:ea typeface="ＭＳ Ｐゴシック"/>
                <a:hlinkClick r:id="rId2"/>
              </a:rPr>
              <a:t>https://www.tugraz.at/fileadmin/user_upload/tugrazInternal/Studium/Studieren_an_der_TU_Graz/StudienanfaengerInnen/Booklet_New_Students.pdf</a:t>
            </a:r>
            <a:r>
              <a:rPr lang="de-AT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1400" b="0" strike="noStrike" spc="-1" dirty="0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Information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New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Students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1400" b="0" u="sng" strike="noStrike" spc="-1" dirty="0">
                <a:solidFill>
                  <a:srgbClr val="0000FF"/>
                </a:solidFill>
                <a:uFillTx/>
                <a:latin typeface="Arial"/>
                <a:ea typeface="ＭＳ Ｐゴシック"/>
                <a:hlinkClick r:id="rId3"/>
              </a:rPr>
              <a:t>https://www.tugraz.at/en/studying-and-teaching/studying-at-tu-graz/information-for-new-students/</a:t>
            </a:r>
            <a:r>
              <a:rPr lang="de-AT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1400" b="0" strike="noStrike" spc="-1" dirty="0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Website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of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CSBME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1400" b="0" u="sng" strike="noStrike" spc="-1" dirty="0">
                <a:solidFill>
                  <a:srgbClr val="0000FF"/>
                </a:solidFill>
                <a:uFillTx/>
                <a:latin typeface="Arial"/>
                <a:ea typeface="ＭＳ Ｐゴシック"/>
                <a:hlinkClick r:id="rId4"/>
              </a:rPr>
              <a:t>https://www.tugraz.at/fakultaeten/infbio/home/</a:t>
            </a:r>
            <a:r>
              <a:rPr lang="de-AT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1400" b="0" strike="noStrike" spc="-1" dirty="0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Study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Programs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CSBME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1400" b="0" u="sng" strike="noStrike" spc="-1" dirty="0">
                <a:solidFill>
                  <a:srgbClr val="0000FF"/>
                </a:solidFill>
                <a:uFillTx/>
                <a:latin typeface="Arial"/>
                <a:ea typeface="ＭＳ Ｐゴシック"/>
                <a:hlinkClick r:id="rId5"/>
              </a:rPr>
              <a:t>https://online.tugraz.at/tug_online/pl/ui/$ctx/webnav.ini?pUrl=wborg.display%3FPORGNR=37</a:t>
            </a:r>
            <a:endParaRPr lang="de-AT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de-AT" sz="1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de-AT" sz="1600" b="0" strike="noStrike" spc="-1" dirty="0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International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Students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at CSBME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1400" b="0" u="sng" strike="noStrike" spc="-1" dirty="0">
                <a:solidFill>
                  <a:srgbClr val="0000FF"/>
                </a:solidFill>
                <a:uFillTx/>
                <a:latin typeface="Arial"/>
                <a:ea typeface="ＭＳ Ｐゴシック"/>
                <a:hlinkClick r:id="rId6"/>
              </a:rPr>
              <a:t>https://www.tugraz.at/fakultaeten/csbme/studies/international-students/</a:t>
            </a:r>
            <a:r>
              <a:rPr lang="de-AT" sz="1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1400" b="0" strike="noStrike" spc="-1" dirty="0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Concluding Remarks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720720" y="1311040"/>
            <a:ext cx="8227800" cy="49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We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want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to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provide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you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pleasant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stay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Let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us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know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issues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but also positive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experiences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Recommendations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improvement</a:t>
            </a:r>
            <a:endParaRPr lang="de-A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800" b="0" strike="noStrike" spc="-1" dirty="0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Make</a:t>
            </a:r>
            <a:r>
              <a:rPr lang="de-AT" sz="2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use</a:t>
            </a:r>
            <a:r>
              <a:rPr lang="de-AT" sz="2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of</a:t>
            </a:r>
            <a:r>
              <a:rPr lang="de-AT" sz="2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Peer </a:t>
            </a:r>
            <a:r>
              <a:rPr lang="de-AT" sz="26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Tutoring</a:t>
            </a:r>
            <a:r>
              <a:rPr lang="de-AT" sz="2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r>
              <a:rPr lang="de-AT" sz="2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Incomings (!)</a:t>
            </a:r>
            <a:endParaRPr lang="de-AT" sz="26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800" b="0" strike="noStrike" spc="-1" dirty="0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Learning Agreements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changes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just send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me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an email </a:t>
            </a:r>
            <a:br>
              <a:rPr dirty="0"/>
            </a:b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towards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end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of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stay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!)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Check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with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your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coordinator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at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sending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institution</a:t>
            </a:r>
            <a:endParaRPr lang="de-AT" sz="2400" b="0" strike="noStrike" spc="-1" dirty="0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COVID-19 </a:t>
            </a:r>
            <a:r>
              <a:rPr lang="de-AT" sz="32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Related</a:t>
            </a:r>
            <a:r>
              <a:rPr lang="de-AT" sz="32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Information</a:t>
            </a:r>
            <a:endParaRPr lang="de-AT" sz="3200" b="0" strike="noStrike" spc="-1" dirty="0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720720" y="1701720"/>
            <a:ext cx="8227800" cy="462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Covid-19 Information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International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Students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1800" b="0" u="sng" strike="noStrike" spc="-1" dirty="0">
                <a:solidFill>
                  <a:srgbClr val="0000FF"/>
                </a:solidFill>
                <a:uFillTx/>
                <a:latin typeface="Arial"/>
                <a:ea typeface="ＭＳ Ｐゴシック"/>
                <a:hlinkClick r:id="rId2"/>
              </a:rPr>
              <a:t>https://www.tugraz.at/en/studying-and-teaching/international-studying-and-teaching/internationals-at-tu-graz-covid-19-information/</a:t>
            </a:r>
            <a:r>
              <a:rPr lang="de-AT" sz="1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de-AT" sz="1800" b="0" strike="noStrike" spc="-1" dirty="0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Quarantine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Support Service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1800" b="0" u="sng" strike="noStrike" spc="-1" dirty="0">
                <a:solidFill>
                  <a:srgbClr val="0000FF"/>
                </a:solidFill>
                <a:uFillTx/>
                <a:latin typeface="Arial"/>
                <a:ea typeface="ＭＳ Ｐゴシック"/>
                <a:hlinkClick r:id="rId3"/>
              </a:rPr>
              <a:t>https://www.tugraz.at/en/studying-and-teaching/international-studying-and-teaching/internationals-at-tu-graz-covid-19-information/#c322842</a:t>
            </a:r>
            <a:r>
              <a:rPr lang="de-AT" sz="1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de-AT" sz="1800" b="0" strike="noStrike" spc="-1" dirty="0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7460E-1A8D-4CB2-8A31-CABD39D4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wish you a pleasant stay!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BEA876-E789-4182-ACE4-057AA616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47" y="1418400"/>
            <a:ext cx="6968718" cy="47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0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Information about Academic Advising Team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720720" y="1403640"/>
            <a:ext cx="8227800" cy="523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Christian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Gütl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br>
              <a:rPr dirty="0"/>
            </a:br>
            <a:r>
              <a:rPr lang="de-AT" sz="2600" b="1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CSBME </a:t>
            </a:r>
            <a:r>
              <a:rPr lang="de-AT" sz="2600" b="1" i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Coordinator</a:t>
            </a:r>
            <a:r>
              <a:rPr lang="de-AT" sz="2600" b="1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600" b="1" i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r>
              <a:rPr lang="de-AT" sz="2600" b="1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International Affairs</a:t>
            </a:r>
            <a:endParaRPr lang="de-AT" sz="2600" b="1" i="1" strike="noStrike" spc="-1" dirty="0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Contact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E-Mail: 		c.guetl@tugraz.at</a:t>
            </a:r>
            <a:endParaRPr lang="de-AT" sz="20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Phone:		+43 316 873 5604</a:t>
            </a:r>
            <a:endParaRPr lang="de-AT" sz="20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Web:		</a:t>
            </a:r>
            <a:r>
              <a:rPr lang="de-AT" sz="2000" b="0" u="sng" strike="noStrike" spc="-1" dirty="0">
                <a:solidFill>
                  <a:srgbClr val="0000FF"/>
                </a:solidFill>
                <a:uFillTx/>
                <a:latin typeface="Arial"/>
                <a:ea typeface="ＭＳ Ｐゴシック"/>
                <a:hlinkClick r:id="rId2"/>
              </a:rPr>
              <a:t>http://isds.tugraz.at/codis</a:t>
            </a:r>
            <a:r>
              <a:rPr lang="de-AT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20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Office:		Room DH03-153, TU-Graz</a:t>
            </a:r>
            <a:br>
              <a:rPr sz="1600" dirty="0"/>
            </a:br>
            <a:r>
              <a:rPr lang="de-AT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			Sandgasse 36, 3rd Floor</a:t>
            </a:r>
            <a:endParaRPr lang="de-AT" sz="2000" b="0" strike="noStrike" spc="-1" dirty="0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Oral </a:t>
            </a:r>
            <a:r>
              <a:rPr lang="de-AT" sz="26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Consultation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Hours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By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appointment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email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Webex</a:t>
            </a:r>
            <a:endParaRPr lang="de-AT" sz="2400" b="0" strike="noStrike" spc="-1" dirty="0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18CA24-7685-4992-9B84-77855186C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832" y="56486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Information about Academic Advising Team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720720" y="1403640"/>
            <a:ext cx="8227800" cy="523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Contact </a:t>
            </a:r>
            <a:r>
              <a:rPr lang="de-AT" sz="2600" b="1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Student </a:t>
            </a:r>
            <a:r>
              <a:rPr lang="de-AT" sz="2600" b="1" i="1" spc="-1" dirty="0" err="1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r>
              <a:rPr lang="de-AT" sz="2600" b="1" i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epresentation</a:t>
            </a:r>
            <a:r>
              <a:rPr lang="de-AT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E-Mail: 		</a:t>
            </a:r>
            <a:r>
              <a:rPr lang="de-AT" sz="2400" b="0" u="sng" strike="noStrike" spc="-1" dirty="0">
                <a:solidFill>
                  <a:srgbClr val="0000FF"/>
                </a:solidFill>
                <a:uFillTx/>
                <a:latin typeface="Arial"/>
                <a:ea typeface="ＭＳ Ｐゴシック"/>
              </a:rPr>
              <a:t>iso@htugraz.at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Web:			http://bits.htu.tugraz.at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Office:			SZ02003, TU-Graz</a:t>
            </a:r>
            <a:br>
              <a:rPr dirty="0"/>
            </a:b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					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Inffeldgasse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10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Facebook		Studienvertretung Informatik &amp;				Software Engineering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TUGraz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</a:t>
            </a:r>
            <a:endParaRPr lang="de-AT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Instagram		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stv.iso_tugraz</a:t>
            </a:r>
            <a:endParaRPr lang="de-AT" sz="24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Discord</a:t>
            </a:r>
            <a:r>
              <a:rPr lang="de-AT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		discord.gg/</a:t>
            </a:r>
            <a:r>
              <a:rPr lang="de-AT" sz="24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Vffepyb</a:t>
            </a:r>
            <a:endParaRPr lang="de-AT" sz="24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Office </a:t>
            </a:r>
            <a:r>
              <a:rPr lang="de-AT" sz="24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hour</a:t>
            </a:r>
            <a:r>
              <a:rPr lang="de-AT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(s)		</a:t>
            </a:r>
            <a:r>
              <a:rPr lang="de-AT" sz="24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Mondays</a:t>
            </a:r>
            <a:r>
              <a:rPr lang="de-AT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 17:00 – 18:00</a:t>
            </a:r>
            <a:br>
              <a:rPr dirty="0"/>
            </a:b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de-AT" sz="2400" b="0" strike="noStrike" spc="-1" dirty="0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720720" y="601200"/>
            <a:ext cx="8228160" cy="53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Information about Academic Advising Team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771480" y="1403640"/>
            <a:ext cx="8228160" cy="52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72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1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Peer Tutor </a:t>
            </a:r>
            <a:r>
              <a:rPr lang="de-AT" sz="2600" b="1" i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r>
              <a:rPr lang="de-AT" sz="2600" b="1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Incoming </a:t>
            </a:r>
            <a:r>
              <a:rPr lang="de-AT" sz="2600" b="1" i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Students</a:t>
            </a:r>
            <a:endParaRPr lang="de-AT" sz="2600" b="1" i="1" strike="noStrike" spc="-1" dirty="0">
              <a:latin typeface="Arial"/>
            </a:endParaRPr>
          </a:p>
          <a:p>
            <a:pPr marL="808200" lvl="2" indent="-270720"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Support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incoming</a:t>
            </a:r>
            <a:r>
              <a:rPr lang="de-AT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students</a:t>
            </a:r>
            <a:endParaRPr lang="de-AT" sz="2400" b="0" strike="noStrike" spc="-1" dirty="0">
              <a:latin typeface="Arial"/>
            </a:endParaRPr>
          </a:p>
          <a:p>
            <a:pPr marL="1438200" lvl="3" indent="-185040">
              <a:spcBef>
                <a:spcPts val="400"/>
              </a:spcBef>
              <a:buClr>
                <a:srgbClr val="A6A6A6"/>
              </a:buClr>
              <a:buFont typeface="Wingdings" charset="2"/>
              <a:buChar char=""/>
            </a:pPr>
            <a:r>
              <a:rPr lang="de-AT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Study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program</a:t>
            </a:r>
            <a:r>
              <a:rPr lang="de-AT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and organizational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issues</a:t>
            </a:r>
            <a:endParaRPr lang="de-AT" sz="2000" b="0" strike="noStrike" spc="-1" dirty="0">
              <a:latin typeface="Arial"/>
            </a:endParaRPr>
          </a:p>
          <a:p>
            <a:pPr marL="1438200" lvl="3" indent="-185040">
              <a:spcBef>
                <a:spcPts val="400"/>
              </a:spcBef>
              <a:buClr>
                <a:srgbClr val="A6A6A6"/>
              </a:buClr>
              <a:buFont typeface="Wingdings" charset="2"/>
              <a:buChar char=""/>
            </a:pPr>
            <a:r>
              <a:rPr lang="de-AT" sz="20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Networking</a:t>
            </a:r>
          </a:p>
          <a:p>
            <a:pPr marL="1438200" lvl="3" indent="-185040">
              <a:spcBef>
                <a:spcPts val="400"/>
              </a:spcBef>
              <a:buClr>
                <a:srgbClr val="A6A6A6"/>
              </a:buClr>
              <a:buFont typeface="Wingdings" charset="2"/>
              <a:buChar char=""/>
            </a:pPr>
            <a:r>
              <a:rPr lang="de-AT" sz="20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Social</a:t>
            </a:r>
            <a:r>
              <a:rPr lang="de-AT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de-AT" sz="20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Activities</a:t>
            </a:r>
            <a:endParaRPr lang="de-AT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808200" lvl="2" indent="-270720"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spc="-1" dirty="0" err="1">
                <a:solidFill>
                  <a:srgbClr val="000000"/>
                </a:solidFill>
                <a:ea typeface="ＭＳ Ｐゴシック"/>
              </a:rPr>
              <a:t>Veljka</a:t>
            </a:r>
            <a:r>
              <a:rPr lang="de-AT" sz="2400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de-AT" sz="2400" spc="-1" dirty="0" err="1">
                <a:solidFill>
                  <a:srgbClr val="000000"/>
                </a:solidFill>
                <a:ea typeface="ＭＳ Ｐゴシック"/>
              </a:rPr>
              <a:t>Kocic</a:t>
            </a:r>
            <a:endParaRPr lang="de-AT" sz="2400" spc="-1" dirty="0">
              <a:solidFill>
                <a:srgbClr val="000000"/>
              </a:solidFill>
              <a:ea typeface="ＭＳ Ｐゴシック"/>
            </a:endParaRPr>
          </a:p>
          <a:p>
            <a:pPr marL="808200" lvl="2" indent="-270720"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AT" sz="2400" spc="-1" dirty="0" err="1">
                <a:solidFill>
                  <a:srgbClr val="000000"/>
                </a:solidFill>
                <a:ea typeface="ＭＳ Ｐゴシック"/>
              </a:rPr>
              <a:t>Join</a:t>
            </a:r>
            <a:r>
              <a:rPr lang="de-AT" sz="2400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de-AT" sz="2400" spc="-1" dirty="0" err="1">
                <a:solidFill>
                  <a:srgbClr val="000000"/>
                </a:solidFill>
                <a:ea typeface="ＭＳ Ｐゴシック"/>
              </a:rPr>
              <a:t>the</a:t>
            </a:r>
            <a:r>
              <a:rPr lang="de-AT" sz="2400" spc="-1" dirty="0">
                <a:solidFill>
                  <a:srgbClr val="000000"/>
                </a:solidFill>
                <a:ea typeface="ＭＳ Ｐゴシック"/>
              </a:rPr>
              <a:t> WhatsApp Group!</a:t>
            </a:r>
          </a:p>
          <a:p>
            <a:pPr indent="-118440">
              <a:spcBef>
                <a:spcPts val="400"/>
              </a:spcBef>
              <a:buClr>
                <a:srgbClr val="A6A6A6"/>
              </a:buClr>
            </a:pPr>
            <a:endParaRPr lang="de-AT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720720" y="6415200"/>
            <a:ext cx="822888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Christian </a:t>
            </a:r>
            <a:r>
              <a:rPr lang="de-AT" sz="12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Gütl</a:t>
            </a:r>
            <a:r>
              <a:rPr lang="de-AT" sz="12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, Institute </a:t>
            </a:r>
            <a:r>
              <a:rPr lang="de-AT" sz="12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r>
              <a:rPr lang="de-AT" sz="12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Interactive Systems and Data Science</a:t>
            </a:r>
            <a:endParaRPr lang="de-AT" sz="12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E52B7-63E7-2364-612E-B9FDDCC0A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02" y="2987486"/>
            <a:ext cx="2187586" cy="2916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79A11-91BC-69F2-76DA-2BA1B8DD3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72" y="4233124"/>
            <a:ext cx="1657332" cy="1671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Overview of CSBME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  <p:pic>
        <p:nvPicPr>
          <p:cNvPr id="152" name="Inhaltsplatzhalter 5"/>
          <p:cNvPicPr/>
          <p:nvPr/>
        </p:nvPicPr>
        <p:blipFill>
          <a:blip r:embed="rId2"/>
          <a:stretch/>
        </p:blipFill>
        <p:spPr>
          <a:xfrm>
            <a:off x="689400" y="2019240"/>
            <a:ext cx="8259840" cy="367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3200" dirty="0"/>
              <a:t>Computer Science &amp; Biomedical Engineering</a:t>
            </a:r>
            <a:endParaRPr lang="de-AT" sz="3200" b="0" strike="noStrike" spc="-1" dirty="0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720720" y="1403640"/>
            <a:ext cx="8227800" cy="523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endParaRPr lang="de-AT" sz="2400" b="0" strike="noStrike" spc="-1" dirty="0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C2AF253-47E0-4053-88F9-6826ED69D590}"/>
              </a:ext>
            </a:extLst>
          </p:cNvPr>
          <p:cNvSpPr txBox="1">
            <a:spLocks/>
          </p:cNvSpPr>
          <p:nvPr/>
        </p:nvSpPr>
        <p:spPr>
          <a:xfrm>
            <a:off x="720725" y="1498600"/>
            <a:ext cx="4511675" cy="48273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71463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charset="0"/>
              <a:buChar char="§"/>
            </a:pPr>
            <a:r>
              <a:rPr lang="en-US" sz="2600" dirty="0">
                <a:solidFill>
                  <a:prstClr val="black"/>
                </a:solidFill>
                <a:ea typeface="ＭＳ Ｐゴシック" pitchFamily="-107" charset="-128"/>
              </a:rPr>
              <a:t>CSBME</a:t>
            </a:r>
          </a:p>
          <a:p>
            <a:pPr marL="808038" lvl="2" indent="-271463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US" dirty="0">
                <a:solidFill>
                  <a:prstClr val="black"/>
                </a:solidFill>
              </a:rPr>
              <a:t>Fasted growing faculty</a:t>
            </a:r>
          </a:p>
          <a:p>
            <a:pPr marL="808038" lvl="2" indent="-271463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US" dirty="0">
                <a:solidFill>
                  <a:prstClr val="black"/>
                </a:solidFill>
              </a:rPr>
              <a:t>11 institutes (schools)</a:t>
            </a:r>
          </a:p>
          <a:p>
            <a:pPr marL="808038" lvl="2" indent="-271463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US" dirty="0"/>
              <a:t>45 professors (at any level) and 213 other scientists</a:t>
            </a:r>
          </a:p>
          <a:p>
            <a:pPr marL="808038" lvl="2" indent="-271463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US" dirty="0">
                <a:solidFill>
                  <a:prstClr val="black"/>
                </a:solidFill>
              </a:rPr>
              <a:t>Top 150 (World University Ranking)</a:t>
            </a:r>
          </a:p>
          <a:p>
            <a:pPr marL="350838" lvl="1" indent="-271463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US" dirty="0">
                <a:solidFill>
                  <a:prstClr val="black"/>
                </a:solidFill>
              </a:rPr>
              <a:t>CSBME Teaching</a:t>
            </a:r>
          </a:p>
          <a:p>
            <a:pPr marL="808038" lvl="2" indent="-271463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US" dirty="0"/>
              <a:t>5 bachelors &amp; 6 master </a:t>
            </a:r>
          </a:p>
          <a:p>
            <a:pPr marL="808038" lvl="2" indent="-271463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US" dirty="0"/>
              <a:t>All master programs in English</a:t>
            </a:r>
          </a:p>
          <a:p>
            <a:pPr marL="808038" lvl="2" indent="-271463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US" dirty="0"/>
              <a:t>Peer tutoring and support for international/incoming students</a:t>
            </a:r>
          </a:p>
          <a:p>
            <a:pPr marL="808038" lvl="2" indent="-271463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US" dirty="0"/>
              <a:t>Student teams</a:t>
            </a:r>
          </a:p>
          <a:p>
            <a:pPr marL="271463" lvl="1" indent="-271463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Wingdings" charset="0"/>
              <a:buChar char="§"/>
            </a:pPr>
            <a:endParaRPr lang="en-US" dirty="0"/>
          </a:p>
        </p:txBody>
      </p:sp>
      <p:pic>
        <p:nvPicPr>
          <p:cNvPr id="11" name="Inhaltsplatzhalter 5">
            <a:extLst>
              <a:ext uri="{FF2B5EF4-FFF2-40B4-BE49-F238E27FC236}">
                <a16:creationId xmlns:a16="http://schemas.microsoft.com/office/drawing/2014/main" id="{844B3ADB-E4D4-482D-ACA2-85317FB48F0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324354" y="1419060"/>
            <a:ext cx="3624166" cy="1466053"/>
          </a:xfrm>
          <a:prstGeom prst="rect">
            <a:avLst/>
          </a:prstGeom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EF2DE1A-A647-446D-97FE-8FB7709AE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34" y="2911019"/>
            <a:ext cx="3625246" cy="172871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CB7B88E-2551-4209-AB15-143BE6F18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34" y="4674147"/>
            <a:ext cx="1852913" cy="165181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C9E6915-912F-4AC6-9AFD-48D455CF5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67" y="4674146"/>
            <a:ext cx="1771433" cy="16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745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CS Programs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720720" y="1403640"/>
            <a:ext cx="8227800" cy="49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Computer Science</a:t>
            </a:r>
            <a:endParaRPr lang="en-US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Software, Basics, Connection to Mathematics</a:t>
            </a:r>
            <a:endParaRPr lang="en-US" sz="2400" b="0" strike="noStrike" spc="-1" dirty="0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Software Engineering and Management</a:t>
            </a:r>
            <a:endParaRPr lang="en-US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Classical Engineering Program </a:t>
            </a:r>
            <a:endParaRPr lang="en-US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Software, Business, Management, Information Systems</a:t>
            </a:r>
            <a:endParaRPr lang="en-US" sz="2400" b="0" strike="noStrike" spc="-1" dirty="0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Information and Computer Engineering </a:t>
            </a:r>
            <a:endParaRPr lang="en-US" sz="26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Hardware und Software </a:t>
            </a:r>
            <a:endParaRPr lang="en-US" sz="2400" b="0" strike="noStrike" spc="-1" dirty="0">
              <a:latin typeface="Arial"/>
            </a:endParaRPr>
          </a:p>
          <a:p>
            <a:pPr marL="808200" lvl="2" indent="-270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Connection to Electrical Engineering</a:t>
            </a:r>
          </a:p>
          <a:p>
            <a:pPr marL="271440" lvl="1" indent="-270360"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en-US" sz="2600" spc="-1" dirty="0">
                <a:solidFill>
                  <a:srgbClr val="000000"/>
                </a:solidFill>
                <a:latin typeface="Arial"/>
                <a:ea typeface="ＭＳ Ｐゴシック"/>
              </a:rPr>
              <a:t>Computational Social Systems</a:t>
            </a:r>
          </a:p>
          <a:p>
            <a:pPr marL="271440" lvl="1" indent="-270360"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en-US" sz="2600" spc="-1" dirty="0">
                <a:solidFill>
                  <a:srgbClr val="000000"/>
                </a:solidFill>
                <a:latin typeface="Arial"/>
                <a:ea typeface="ＭＳ Ｐゴシック"/>
              </a:rPr>
              <a:t>CS Teacher Training Program</a:t>
            </a: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de-AT" sz="2600" b="0" strike="noStrike" spc="-1" dirty="0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Best Practices Studying CSBME Programs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  <p:pic>
        <p:nvPicPr>
          <p:cNvPr id="161" name="Grafik 8"/>
          <p:cNvPicPr/>
          <p:nvPr/>
        </p:nvPicPr>
        <p:blipFill>
          <a:blip r:embed="rId2"/>
          <a:stretch/>
        </p:blipFill>
        <p:spPr>
          <a:xfrm>
            <a:off x="587160" y="1629720"/>
            <a:ext cx="8443080" cy="398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20720" y="601200"/>
            <a:ext cx="822780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Learning at Technical Universities in Austria</a:t>
            </a:r>
            <a:endParaRPr lang="de-AT" sz="32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720720" y="1403640"/>
            <a:ext cx="8227800" cy="49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The focus is on self-organized and self-regulated learning</a:t>
            </a:r>
            <a:endParaRPr lang="de-AT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2600" b="0" strike="noStrike" spc="-1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Attendance (physical presence) is not obligatory for most lectures</a:t>
            </a:r>
            <a:endParaRPr lang="de-AT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2600" b="0" strike="noStrike" spc="-1">
              <a:latin typeface="Arial"/>
            </a:endParaRPr>
          </a:p>
          <a:p>
            <a:pPr marL="271440" lvl="1" indent="-270360">
              <a:lnSpc>
                <a:spcPct val="100000"/>
              </a:lnSpc>
              <a:spcBef>
                <a:spcPts val="519"/>
              </a:spcBef>
              <a:buClr>
                <a:srgbClr val="F70146"/>
              </a:buClr>
              <a:buFont typeface="Wingdings" charset="2"/>
              <a:buChar char=""/>
            </a:pPr>
            <a:r>
              <a:rPr lang="de-AT" sz="2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Students organize their learning and managing the scheduling of the exams (several dates available)</a:t>
            </a:r>
            <a:endParaRPr lang="de-AT" sz="2600" b="0" strike="noStrike" spc="-1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720720" y="6415200"/>
            <a:ext cx="822852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Christian Gütl, Institute for Interactive Systems and Data Science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1045</Words>
  <Application>Microsoft Macintosh PowerPoint</Application>
  <PresentationFormat>On-screen Show (4:3)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Symbol</vt:lpstr>
      <vt:lpstr>Wingdings</vt:lpstr>
      <vt:lpstr>Wingdings 3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wish you a pleasant stay!</vt:lpstr>
    </vt:vector>
  </TitlesOfParts>
  <Company>TUG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Christina</dc:creator>
  <dc:description/>
  <cp:lastModifiedBy>Veljka Kocic</cp:lastModifiedBy>
  <cp:revision>321</cp:revision>
  <cp:lastPrinted>2015-09-29T08:28:12Z</cp:lastPrinted>
  <dcterms:created xsi:type="dcterms:W3CDTF">2012-12-13T06:37:50Z</dcterms:created>
  <dcterms:modified xsi:type="dcterms:W3CDTF">2023-09-21T09:01:41Z</dcterms:modified>
  <dc:language>de-AT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TUG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